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4"/>
  </p:notesMasterIdLst>
  <p:sldIdLst>
    <p:sldId id="257" r:id="rId2"/>
    <p:sldId id="367" r:id="rId3"/>
    <p:sldId id="644" r:id="rId4"/>
    <p:sldId id="653" r:id="rId5"/>
    <p:sldId id="654" r:id="rId6"/>
    <p:sldId id="647" r:id="rId7"/>
    <p:sldId id="648" r:id="rId8"/>
    <p:sldId id="673" r:id="rId9"/>
    <p:sldId id="652" r:id="rId10"/>
    <p:sldId id="649" r:id="rId11"/>
    <p:sldId id="656" r:id="rId12"/>
    <p:sldId id="660" r:id="rId13"/>
    <p:sldId id="680" r:id="rId14"/>
    <p:sldId id="674" r:id="rId15"/>
    <p:sldId id="675" r:id="rId16"/>
    <p:sldId id="676" r:id="rId17"/>
    <p:sldId id="650" r:id="rId18"/>
    <p:sldId id="669" r:id="rId19"/>
    <p:sldId id="677" r:id="rId20"/>
    <p:sldId id="681" r:id="rId21"/>
    <p:sldId id="682" r:id="rId22"/>
    <p:sldId id="678" r:id="rId23"/>
    <p:sldId id="684" r:id="rId24"/>
    <p:sldId id="679" r:id="rId25"/>
    <p:sldId id="667" r:id="rId26"/>
    <p:sldId id="666" r:id="rId27"/>
    <p:sldId id="683" r:id="rId28"/>
    <p:sldId id="659" r:id="rId29"/>
    <p:sldId id="661" r:id="rId30"/>
    <p:sldId id="670" r:id="rId31"/>
    <p:sldId id="672" r:id="rId32"/>
    <p:sldId id="662" r:id="rId33"/>
    <p:sldId id="663" r:id="rId34"/>
    <p:sldId id="664" r:id="rId35"/>
    <p:sldId id="665" r:id="rId36"/>
    <p:sldId id="658" r:id="rId37"/>
    <p:sldId id="657" r:id="rId38"/>
    <p:sldId id="655" r:id="rId39"/>
    <p:sldId id="645" r:id="rId40"/>
    <p:sldId id="646" r:id="rId41"/>
    <p:sldId id="651" r:id="rId42"/>
    <p:sldId id="3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257"/>
            <p14:sldId id="367"/>
            <p14:sldId id="644"/>
            <p14:sldId id="653"/>
            <p14:sldId id="654"/>
            <p14:sldId id="647"/>
            <p14:sldId id="648"/>
            <p14:sldId id="673"/>
            <p14:sldId id="652"/>
            <p14:sldId id="649"/>
            <p14:sldId id="656"/>
            <p14:sldId id="660"/>
            <p14:sldId id="680"/>
            <p14:sldId id="674"/>
            <p14:sldId id="675"/>
            <p14:sldId id="676"/>
            <p14:sldId id="650"/>
            <p14:sldId id="669"/>
            <p14:sldId id="677"/>
            <p14:sldId id="681"/>
            <p14:sldId id="682"/>
            <p14:sldId id="678"/>
            <p14:sldId id="684"/>
            <p14:sldId id="679"/>
            <p14:sldId id="667"/>
            <p14:sldId id="666"/>
            <p14:sldId id="683"/>
            <p14:sldId id="659"/>
            <p14:sldId id="661"/>
            <p14:sldId id="670"/>
            <p14:sldId id="672"/>
            <p14:sldId id="662"/>
            <p14:sldId id="663"/>
            <p14:sldId id="664"/>
            <p14:sldId id="665"/>
            <p14:sldId id="658"/>
            <p14:sldId id="657"/>
            <p14:sldId id="655"/>
            <p14:sldId id="645"/>
            <p14:sldId id="646"/>
            <p14:sldId id="651"/>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1063A"/>
    <a:srgbClr val="F2F2F2"/>
    <a:srgbClr val="FCDFCA"/>
    <a:srgbClr val="DD640C"/>
    <a:srgbClr val="BE68F8"/>
    <a:srgbClr val="FDC0D2"/>
    <a:srgbClr val="FF6600"/>
    <a:srgbClr val="AFAB09"/>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88285" autoAdjust="0"/>
  </p:normalViewPr>
  <p:slideViewPr>
    <p:cSldViewPr snapToGrid="0">
      <p:cViewPr varScale="1">
        <p:scale>
          <a:sx n="61" d="100"/>
          <a:sy n="61" d="100"/>
        </p:scale>
        <p:origin x="459" y="-30"/>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3/2/2021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en.wikipedia.org/wiki/Network_theory" TargetMode="External"/><Relationship Id="rId3" Type="http://schemas.openxmlformats.org/officeDocument/2006/relationships/hyperlink" Target="https://en.wikipedia.org/wiki/Linear_algebra" TargetMode="External"/><Relationship Id="rId7" Type="http://schemas.openxmlformats.org/officeDocument/2006/relationships/hyperlink" Target="https://en.wikipedia.org/wiki/Combinatorial_optimization"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Topology" TargetMode="External"/><Relationship Id="rId5" Type="http://schemas.openxmlformats.org/officeDocument/2006/relationships/hyperlink" Target="https://en.wikipedia.org/wiki/Geometry" TargetMode="External"/><Relationship Id="rId4" Type="http://schemas.openxmlformats.org/officeDocument/2006/relationships/hyperlink" Target="https://en.wikipedia.org/wiki/Graph_theory" TargetMode="External"/><Relationship Id="rId9" Type="http://schemas.openxmlformats.org/officeDocument/2006/relationships/hyperlink" Target="https://en.wikipedia.org/wiki/Coding_theory"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Special:BookSources/9781886529458" TargetMode="External"/><Relationship Id="rId3" Type="http://schemas.openxmlformats.org/officeDocument/2006/relationships/hyperlink" Target="https://archive.org/details/introductorylect00nest" TargetMode="External"/><Relationship Id="rId7" Type="http://schemas.openxmlformats.org/officeDocument/2006/relationships/hyperlink" Target="https://en.wikipedia.org/wiki/ISBN_(identifier)"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archive.org/details/convexanalysisop00bert_476/page/n87" TargetMode="External"/><Relationship Id="rId5" Type="http://schemas.openxmlformats.org/officeDocument/2006/relationships/hyperlink" Target="https://archive.org/details/convexanalysisop00bert_476" TargetMode="External"/><Relationship Id="rId4" Type="http://schemas.openxmlformats.org/officeDocument/2006/relationships/hyperlink" Target="https://archive.org/details/introductorylect00nest/page/n7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maximizing a monotone submodular function subject to a cardinality constraint admits a </a:t>
            </a:r>
            <a:r>
              <a:rPr lang="en-US" dirty="0">
                <a:effectLst/>
              </a:rPr>
              <a:t>1 − 1 / e </a:t>
            </a:r>
            <a:r>
              <a:rPr lang="en-US" dirty="0"/>
              <a:t>approximation algorithm</a:t>
            </a:r>
          </a:p>
          <a:p>
            <a:endParaRPr lang="en-US" dirty="0"/>
          </a:p>
          <a:p>
            <a:r>
              <a:rPr lang="en-US" sz="1800" b="0" i="0" u="none" strike="noStrike" baseline="0" dirty="0">
                <a:latin typeface="CMR17"/>
              </a:rPr>
              <a:t>Krause, A. , </a:t>
            </a:r>
            <a:r>
              <a:rPr lang="en-US" sz="1800" b="0" i="0" u="none" strike="noStrike" baseline="0" dirty="0" err="1">
                <a:latin typeface="CMR17"/>
              </a:rPr>
              <a:t>Golovin</a:t>
            </a:r>
            <a:r>
              <a:rPr lang="en-US" sz="1800" b="0" i="0" u="none" strike="noStrike" baseline="0" dirty="0">
                <a:latin typeface="CMR17"/>
              </a:rPr>
              <a:t>, D., 2014, Submodular Function Maximization. </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17</a:t>
            </a:fld>
            <a:endParaRPr lang="en-US"/>
          </a:p>
        </p:txBody>
      </p:sp>
    </p:spTree>
    <p:extLst>
      <p:ext uri="{BB962C8B-B14F-4D97-AF65-F5344CB8AC3E}">
        <p14:creationId xmlns:p14="http://schemas.microsoft.com/office/powerpoint/2010/main" val="2333471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 is a stochastic version of coverage submodular function.</a:t>
            </a:r>
          </a:p>
        </p:txBody>
      </p:sp>
      <p:sp>
        <p:nvSpPr>
          <p:cNvPr id="4" name="Slide Number Placeholder 3"/>
          <p:cNvSpPr>
            <a:spLocks noGrp="1"/>
          </p:cNvSpPr>
          <p:nvPr>
            <p:ph type="sldNum" sz="quarter" idx="5"/>
          </p:nvPr>
        </p:nvSpPr>
        <p:spPr/>
        <p:txBody>
          <a:bodyPr/>
          <a:lstStyle/>
          <a:p>
            <a:fld id="{9271DED1-4C91-4561-A99B-E6676363E223}" type="slidenum">
              <a:rPr lang="en-US" smtClean="0"/>
              <a:t>18</a:t>
            </a:fld>
            <a:endParaRPr lang="en-US"/>
          </a:p>
        </p:txBody>
      </p:sp>
    </p:spTree>
    <p:extLst>
      <p:ext uri="{BB962C8B-B14F-4D97-AF65-F5344CB8AC3E}">
        <p14:creationId xmlns:p14="http://schemas.microsoft.com/office/powerpoint/2010/main" val="239871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more only shrinks entropy</a:t>
            </a:r>
          </a:p>
          <a:p>
            <a:endParaRPr lang="en-US" dirty="0"/>
          </a:p>
          <a:p>
            <a:r>
              <a:rPr lang="en-US" dirty="0"/>
              <a:t>F(A) is a submodular function if the </a:t>
            </a:r>
            <a:r>
              <a:rPr lang="en-US" dirty="0" err="1"/>
              <a:t>Xs</a:t>
            </a:r>
            <a:r>
              <a:rPr lang="en-US" dirty="0"/>
              <a:t> are conditionally independent given the Ys</a:t>
            </a:r>
          </a:p>
          <a:p>
            <a:endParaRPr lang="en-US" dirty="0"/>
          </a:p>
          <a:p>
            <a:r>
              <a:rPr lang="en-US" dirty="0"/>
              <a:t>Sub-additive when variables are independent, then we have the strict modularity with the equality</a:t>
            </a:r>
          </a:p>
          <a:p>
            <a:endParaRPr lang="en-US" dirty="0"/>
          </a:p>
          <a:p>
            <a:r>
              <a:rPr lang="en-US" dirty="0"/>
              <a:t>What is a good ob. </a:t>
            </a:r>
            <a:r>
              <a:rPr lang="en-US" dirty="0" err="1"/>
              <a:t>Func</a:t>
            </a:r>
            <a:r>
              <a:rPr lang="en-US" dirty="0"/>
              <a:t>.</a:t>
            </a:r>
          </a:p>
          <a:p>
            <a:r>
              <a:rPr lang="en-US" dirty="0"/>
              <a:t>Select x to learn about y?</a:t>
            </a:r>
          </a:p>
          <a:p>
            <a:r>
              <a:rPr lang="en-US" dirty="0"/>
              <a:t>How much I reduce my uncertain as I select </a:t>
            </a:r>
            <a:r>
              <a:rPr lang="en-US" dirty="0" err="1"/>
              <a:t>Xs</a:t>
            </a:r>
            <a:r>
              <a:rPr lang="en-US" dirty="0"/>
              <a:t>?</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1931062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Liu, Y., Z. Zhang, E. K. P. Chong, and A. </a:t>
            </a:r>
            <a:r>
              <a:rPr lang="en-US" sz="1800" b="0" i="0" u="none" strike="noStrike" baseline="0" dirty="0" err="1">
                <a:latin typeface="CMR10"/>
              </a:rPr>
              <a:t>Pezeshki</a:t>
            </a:r>
            <a:r>
              <a:rPr lang="en-US" sz="1800" b="0" i="0" u="none" strike="noStrike" baseline="0" dirty="0">
                <a:latin typeface="CMR10"/>
              </a:rPr>
              <a:t>, 2018d: Performance</a:t>
            </a:r>
          </a:p>
          <a:p>
            <a:pPr algn="l"/>
            <a:r>
              <a:rPr lang="en-US" sz="1800" b="0" i="0" u="none" strike="noStrike" baseline="0" dirty="0">
                <a:latin typeface="CMR10"/>
              </a:rPr>
              <a:t>bounds with curvature for batched greedy optimization. </a:t>
            </a:r>
            <a:r>
              <a:rPr lang="en-US" sz="1800" b="0" i="0" u="none" strike="noStrike" baseline="0" dirty="0">
                <a:latin typeface="CMTI10"/>
              </a:rPr>
              <a:t>J </a:t>
            </a:r>
            <a:r>
              <a:rPr lang="en-US" sz="1800" b="0" i="0" u="none" strike="noStrike" baseline="0" dirty="0" err="1">
                <a:latin typeface="CMTI10"/>
              </a:rPr>
              <a:t>Optim</a:t>
            </a:r>
            <a:r>
              <a:rPr lang="en-US" sz="1800" b="0" i="0" u="none" strike="noStrike" baseline="0" dirty="0">
                <a:latin typeface="CMTI10"/>
              </a:rPr>
              <a:t> Theory</a:t>
            </a:r>
          </a:p>
          <a:p>
            <a:pPr algn="l"/>
            <a:r>
              <a:rPr lang="en-US" sz="1800" b="0" i="0" u="none" strike="noStrike" baseline="0" dirty="0">
                <a:latin typeface="CMTI10"/>
              </a:rPr>
              <a:t>Appl</a:t>
            </a:r>
            <a:r>
              <a:rPr lang="en-US" sz="1800" b="0" i="0" u="none" strike="noStrike" baseline="0" dirty="0">
                <a:latin typeface="CMR10"/>
              </a:rPr>
              <a:t>, </a:t>
            </a:r>
            <a:r>
              <a:rPr lang="en-US" sz="1800" b="0" i="0" u="none" strike="noStrike" baseline="0" dirty="0">
                <a:latin typeface="CMBX10"/>
              </a:rPr>
              <a:t>177</a:t>
            </a:r>
            <a:r>
              <a:rPr lang="en-US" sz="1800" b="0" i="0" u="none" strike="noStrike" baseline="0" dirty="0">
                <a:latin typeface="CMR10"/>
              </a:rPr>
              <a:t>, 535{562.</a:t>
            </a:r>
          </a:p>
        </p:txBody>
      </p:sp>
      <p:sp>
        <p:nvSpPr>
          <p:cNvPr id="4" name="Slide Number Placeholder 3"/>
          <p:cNvSpPr>
            <a:spLocks noGrp="1"/>
          </p:cNvSpPr>
          <p:nvPr>
            <p:ph type="sldNum" sz="quarter" idx="5"/>
          </p:nvPr>
        </p:nvSpPr>
        <p:spPr/>
        <p:txBody>
          <a:bodyPr/>
          <a:lstStyle/>
          <a:p>
            <a:fld id="{9271DED1-4C91-4561-A99B-E6676363E223}" type="slidenum">
              <a:rPr lang="en-US" smtClean="0"/>
              <a:t>20</a:t>
            </a:fld>
            <a:endParaRPr lang="en-US"/>
          </a:p>
        </p:txBody>
      </p:sp>
    </p:spTree>
    <p:extLst>
      <p:ext uri="{BB962C8B-B14F-4D97-AF65-F5344CB8AC3E}">
        <p14:creationId xmlns:p14="http://schemas.microsoft.com/office/powerpoint/2010/main" val="147072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 Stefanie </a:t>
            </a:r>
            <a:r>
              <a:rPr lang="en-US" dirty="0" err="1"/>
              <a:t>Jegelka</a:t>
            </a:r>
            <a:r>
              <a:rPr lang="en-US" dirty="0"/>
              <a:t>, MIT, </a:t>
            </a:r>
            <a:r>
              <a:rPr lang="en-US" b="1" dirty="0"/>
              <a:t>Submodularity: Theory and Applications I </a:t>
            </a:r>
            <a:r>
              <a:rPr lang="en-US" dirty="0"/>
              <a:t>https://www.youtube.com/watch?v=Y3u_hvxayDY</a:t>
            </a:r>
          </a:p>
        </p:txBody>
      </p:sp>
      <p:sp>
        <p:nvSpPr>
          <p:cNvPr id="4" name="Slide Number Placeholder 3"/>
          <p:cNvSpPr>
            <a:spLocks noGrp="1"/>
          </p:cNvSpPr>
          <p:nvPr>
            <p:ph type="sldNum" sz="quarter" idx="5"/>
          </p:nvPr>
        </p:nvSpPr>
        <p:spPr/>
        <p:txBody>
          <a:bodyPr/>
          <a:lstStyle/>
          <a:p>
            <a:fld id="{9271DED1-4C91-4561-A99B-E6676363E223}" type="slidenum">
              <a:rPr lang="en-US" smtClean="0"/>
              <a:t>25</a:t>
            </a:fld>
            <a:endParaRPr lang="en-US"/>
          </a:p>
        </p:txBody>
      </p:sp>
    </p:spTree>
    <p:extLst>
      <p:ext uri="{BB962C8B-B14F-4D97-AF65-F5344CB8AC3E}">
        <p14:creationId xmlns:p14="http://schemas.microsoft.com/office/powerpoint/2010/main" val="332892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Viral marketing [Kempe et al., 2003]</a:t>
            </a:r>
          </a:p>
          <a:p>
            <a:r>
              <a:rPr lang="en-US" dirty="0">
                <a:effectLst/>
                <a:latin typeface="Arial" panose="020B0604020202020204" pitchFamily="34" charset="0"/>
              </a:rPr>
              <a:t>Network monitoring [Leskovec et al., 2007, Gomez Rodriguez et al., 2010]</a:t>
            </a:r>
          </a:p>
          <a:p>
            <a:r>
              <a:rPr lang="en-US" dirty="0">
                <a:effectLst/>
                <a:latin typeface="Arial" panose="020B0604020202020204" pitchFamily="34" charset="0"/>
              </a:rPr>
              <a:t>Sensor placement and information </a:t>
            </a:r>
            <a:r>
              <a:rPr lang="en-US" dirty="0" err="1">
                <a:effectLst/>
                <a:latin typeface="Arial" panose="020B0604020202020204" pitchFamily="34" charset="0"/>
              </a:rPr>
              <a:t>gath-ering</a:t>
            </a:r>
            <a:r>
              <a:rPr lang="en-US" dirty="0">
                <a:effectLst/>
                <a:latin typeface="Arial" panose="020B0604020202020204" pitchFamily="34" charset="0"/>
              </a:rPr>
              <a:t> [</a:t>
            </a:r>
            <a:r>
              <a:rPr lang="en-US" dirty="0" err="1">
                <a:effectLst/>
                <a:latin typeface="Arial" panose="020B0604020202020204" pitchFamily="34" charset="0"/>
              </a:rPr>
              <a:t>Guestrin</a:t>
            </a:r>
            <a:r>
              <a:rPr lang="en-US" dirty="0">
                <a:effectLst/>
                <a:latin typeface="Arial" panose="020B0604020202020204" pitchFamily="34" charset="0"/>
              </a:rPr>
              <a:t> et al., 2005]</a:t>
            </a:r>
          </a:p>
          <a:p>
            <a:r>
              <a:rPr lang="en-US" dirty="0">
                <a:effectLst/>
                <a:latin typeface="Arial" panose="020B0604020202020204" pitchFamily="34" charset="0"/>
              </a:rPr>
              <a:t>News article recommendation [El-</a:t>
            </a:r>
            <a:r>
              <a:rPr lang="en-US" dirty="0" err="1">
                <a:effectLst/>
                <a:latin typeface="Arial" panose="020B0604020202020204" pitchFamily="34" charset="0"/>
              </a:rPr>
              <a:t>Arini</a:t>
            </a:r>
            <a:r>
              <a:rPr lang="en-US" dirty="0">
                <a:effectLst/>
                <a:latin typeface="Arial" panose="020B0604020202020204" pitchFamily="34" charset="0"/>
              </a:rPr>
              <a:t> et al., 2009]</a:t>
            </a:r>
          </a:p>
          <a:p>
            <a:r>
              <a:rPr lang="en-US" dirty="0" err="1">
                <a:effectLst/>
                <a:latin typeface="Arial" panose="020B0604020202020204" pitchFamily="34" charset="0"/>
              </a:rPr>
              <a:t>Nonparametriclearning</a:t>
            </a:r>
            <a:r>
              <a:rPr lang="en-US" dirty="0">
                <a:effectLst/>
                <a:latin typeface="Arial" panose="020B0604020202020204" pitchFamily="34" charset="0"/>
              </a:rPr>
              <a:t> [Reed and </a:t>
            </a:r>
            <a:r>
              <a:rPr lang="en-US" dirty="0" err="1">
                <a:effectLst/>
                <a:latin typeface="Arial" panose="020B0604020202020204" pitchFamily="34" charset="0"/>
              </a:rPr>
              <a:t>Ghahramani</a:t>
            </a:r>
            <a:r>
              <a:rPr lang="en-US" dirty="0">
                <a:effectLst/>
                <a:latin typeface="Arial" panose="020B0604020202020204" pitchFamily="34" charset="0"/>
              </a:rPr>
              <a:t>, 2013]</a:t>
            </a:r>
          </a:p>
          <a:p>
            <a:r>
              <a:rPr lang="en-US" dirty="0">
                <a:effectLst/>
                <a:latin typeface="Arial" panose="020B0604020202020204" pitchFamily="34" charset="0"/>
              </a:rPr>
              <a:t>Document and corpus summarization [Lin and Bilmes,2011, Kirchhoff and </a:t>
            </a:r>
            <a:r>
              <a:rPr lang="en-US" dirty="0" err="1">
                <a:effectLst/>
                <a:latin typeface="Arial" panose="020B0604020202020204" pitchFamily="34" charset="0"/>
              </a:rPr>
              <a:t>Bilmes</a:t>
            </a:r>
            <a:r>
              <a:rPr lang="en-US" dirty="0">
                <a:effectLst/>
                <a:latin typeface="Arial" panose="020B0604020202020204" pitchFamily="34" charset="0"/>
              </a:rPr>
              <a:t>, 2014, Sipos et al., 2012]</a:t>
            </a:r>
          </a:p>
          <a:p>
            <a:r>
              <a:rPr lang="en-US" dirty="0">
                <a:effectLst/>
                <a:latin typeface="Arial" panose="020B0604020202020204" pitchFamily="34" charset="0"/>
              </a:rPr>
              <a:t>Data summarization [</a:t>
            </a:r>
            <a:r>
              <a:rPr lang="en-US" dirty="0" err="1">
                <a:effectLst/>
                <a:latin typeface="Arial" panose="020B0604020202020204" pitchFamily="34" charset="0"/>
              </a:rPr>
              <a:t>Mirzasoleimanet</a:t>
            </a:r>
            <a:r>
              <a:rPr lang="en-US" dirty="0">
                <a:effectLst/>
                <a:latin typeface="Arial" panose="020B0604020202020204" pitchFamily="34" charset="0"/>
              </a:rPr>
              <a:t> al., 2013]</a:t>
            </a:r>
          </a:p>
          <a:p>
            <a:r>
              <a:rPr lang="en-US" dirty="0">
                <a:effectLst/>
                <a:latin typeface="Arial" panose="020B0604020202020204" pitchFamily="34" charset="0"/>
              </a:rPr>
              <a:t>Crowd teaching [Singla et al., 2014]</a:t>
            </a:r>
          </a:p>
          <a:p>
            <a:r>
              <a:rPr lang="en-US" dirty="0">
                <a:effectLst/>
                <a:latin typeface="Arial" panose="020B0604020202020204" pitchFamily="34" charset="0"/>
              </a:rPr>
              <a:t>MAP inference of “determinantal” point-process [</a:t>
            </a:r>
            <a:r>
              <a:rPr lang="en-US" dirty="0" err="1">
                <a:effectLst/>
                <a:latin typeface="Arial" panose="020B0604020202020204" pitchFamily="34" charset="0"/>
              </a:rPr>
              <a:t>Gillenwater</a:t>
            </a:r>
            <a:r>
              <a:rPr lang="en-US" dirty="0">
                <a:effectLst/>
                <a:latin typeface="Arial" panose="020B0604020202020204" pitchFamily="34" charset="0"/>
              </a:rPr>
              <a:t> et al., 2012]</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26</a:t>
            </a:fld>
            <a:endParaRPr lang="en-US"/>
          </a:p>
        </p:txBody>
      </p:sp>
    </p:spTree>
    <p:extLst>
      <p:ext uri="{BB962C8B-B14F-4D97-AF65-F5344CB8AC3E}">
        <p14:creationId xmlns:p14="http://schemas.microsoft.com/office/powerpoint/2010/main" val="4028191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[Kempe et al., 2003]</a:t>
            </a:r>
            <a:r>
              <a:rPr lang="en-US" dirty="0">
                <a:effectLst/>
                <a:latin typeface="Arial" panose="020B0604020202020204" pitchFamily="34" charset="0"/>
              </a:rPr>
              <a:t> David Kempe, Jon Kleinberg, and ́Eva </a:t>
            </a:r>
            <a:r>
              <a:rPr lang="en-US" dirty="0" err="1">
                <a:effectLst/>
                <a:latin typeface="Arial" panose="020B0604020202020204" pitchFamily="34" charset="0"/>
              </a:rPr>
              <a:t>Tardos</a:t>
            </a:r>
            <a:r>
              <a:rPr lang="en-US" dirty="0">
                <a:effectLst/>
                <a:latin typeface="Arial" panose="020B0604020202020204" pitchFamily="34" charset="0"/>
              </a:rPr>
              <a:t>. </a:t>
            </a:r>
            <a:r>
              <a:rPr lang="en-US" b="1" dirty="0">
                <a:effectLst/>
                <a:latin typeface="Arial" panose="020B0604020202020204" pitchFamily="34" charset="0"/>
              </a:rPr>
              <a:t>Maximizing the spread of influence through asocial network</a:t>
            </a:r>
            <a:r>
              <a:rPr lang="en-US" dirty="0">
                <a:effectLst/>
                <a:latin typeface="Arial" panose="020B0604020202020204" pitchFamily="34" charset="0"/>
              </a:rPr>
              <a:t>. In KDD, 2003</a:t>
            </a:r>
          </a:p>
          <a:p>
            <a:pPr marL="171450" indent="-171450">
              <a:buFont typeface="Arial" panose="020B0604020202020204" pitchFamily="34" charset="0"/>
              <a:buChar char="•"/>
            </a:pPr>
            <a:r>
              <a:rPr lang="en-US" b="1" dirty="0">
                <a:effectLst/>
                <a:latin typeface="Arial" panose="020B0604020202020204" pitchFamily="34" charset="0"/>
              </a:rPr>
              <a:t>[Leskovec et al., 2007] </a:t>
            </a:r>
            <a:r>
              <a:rPr lang="en-US" dirty="0">
                <a:effectLst/>
                <a:latin typeface="Arial" panose="020B0604020202020204" pitchFamily="34" charset="0"/>
              </a:rPr>
              <a:t>Jure Leskovec, Andreas Krause, Carlos </a:t>
            </a:r>
            <a:r>
              <a:rPr lang="en-US" dirty="0" err="1">
                <a:effectLst/>
                <a:latin typeface="Arial" panose="020B0604020202020204" pitchFamily="34" charset="0"/>
              </a:rPr>
              <a:t>Guestrin</a:t>
            </a:r>
            <a:r>
              <a:rPr lang="en-US" dirty="0">
                <a:effectLst/>
                <a:latin typeface="Arial" panose="020B0604020202020204" pitchFamily="34" charset="0"/>
              </a:rPr>
              <a:t>, Christos </a:t>
            </a:r>
            <a:r>
              <a:rPr lang="en-US" dirty="0" err="1">
                <a:effectLst/>
                <a:latin typeface="Arial" panose="020B0604020202020204" pitchFamily="34" charset="0"/>
              </a:rPr>
              <a:t>Faloutsos</a:t>
            </a:r>
            <a:r>
              <a:rPr lang="en-US" dirty="0">
                <a:effectLst/>
                <a:latin typeface="Arial" panose="020B0604020202020204" pitchFamily="34" charset="0"/>
              </a:rPr>
              <a:t>, Jeanne Van </a:t>
            </a:r>
            <a:r>
              <a:rPr lang="en-US" dirty="0" err="1">
                <a:effectLst/>
                <a:latin typeface="Arial" panose="020B0604020202020204" pitchFamily="34" charset="0"/>
              </a:rPr>
              <a:t>Briesen</a:t>
            </a:r>
            <a:r>
              <a:rPr lang="en-US" dirty="0">
                <a:effectLst/>
                <a:latin typeface="Arial" panose="020B0604020202020204" pitchFamily="34" charset="0"/>
              </a:rPr>
              <a:t>, </a:t>
            </a:r>
            <a:r>
              <a:rPr lang="en-US" dirty="0" err="1">
                <a:effectLst/>
                <a:latin typeface="Arial" panose="020B0604020202020204" pitchFamily="34" charset="0"/>
              </a:rPr>
              <a:t>andNatalie</a:t>
            </a:r>
            <a:r>
              <a:rPr lang="en-US" dirty="0">
                <a:effectLst/>
                <a:latin typeface="Arial" panose="020B0604020202020204" pitchFamily="34" charset="0"/>
              </a:rPr>
              <a:t> Glance</a:t>
            </a:r>
            <a:r>
              <a:rPr lang="en-US" b="1" dirty="0">
                <a:effectLst/>
                <a:latin typeface="Arial" panose="020B0604020202020204" pitchFamily="34" charset="0"/>
              </a:rPr>
              <a:t>. Cost-effective outbreak detection in networks</a:t>
            </a:r>
            <a:r>
              <a:rPr lang="en-US" dirty="0">
                <a:effectLst/>
                <a:latin typeface="Arial" panose="020B0604020202020204" pitchFamily="34" charset="0"/>
              </a:rPr>
              <a:t>. In  KDD, 2007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[Rodriguez et al., 2010] </a:t>
            </a:r>
            <a:r>
              <a:rPr lang="en-US" dirty="0">
                <a:effectLst/>
                <a:latin typeface="Arial" panose="020B0604020202020204" pitchFamily="34" charset="0"/>
              </a:rPr>
              <a:t>Manuel Gomez Rodriguez, Jure Leskovec, and Andreas Krause. </a:t>
            </a:r>
            <a:r>
              <a:rPr lang="en-US" b="1" dirty="0">
                <a:effectLst/>
                <a:latin typeface="Arial" panose="020B0604020202020204" pitchFamily="34" charset="0"/>
              </a:rPr>
              <a:t>Inferring networks of diffusion and influence</a:t>
            </a:r>
            <a:r>
              <a:rPr lang="en-US" dirty="0">
                <a:effectLst/>
                <a:latin typeface="Arial" panose="020B0604020202020204" pitchFamily="34" charset="0"/>
              </a:rPr>
              <a:t>. In KDD, 2010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a:t>
            </a:r>
            <a:r>
              <a:rPr lang="en-US" b="1" dirty="0" err="1">
                <a:effectLst/>
                <a:latin typeface="Arial" panose="020B0604020202020204" pitchFamily="34" charset="0"/>
              </a:rPr>
              <a:t>Guestrin</a:t>
            </a:r>
            <a:r>
              <a:rPr lang="en-US" b="1" dirty="0">
                <a:effectLst/>
                <a:latin typeface="Arial" panose="020B0604020202020204" pitchFamily="34" charset="0"/>
              </a:rPr>
              <a:t> et al., 2005] </a:t>
            </a:r>
            <a:r>
              <a:rPr lang="en-US" dirty="0">
                <a:effectLst/>
                <a:latin typeface="Arial" panose="020B0604020202020204" pitchFamily="34" charset="0"/>
              </a:rPr>
              <a:t>Carlos </a:t>
            </a:r>
            <a:r>
              <a:rPr lang="en-US" dirty="0" err="1">
                <a:effectLst/>
                <a:latin typeface="Arial" panose="020B0604020202020204" pitchFamily="34" charset="0"/>
              </a:rPr>
              <a:t>Guestrin</a:t>
            </a:r>
            <a:r>
              <a:rPr lang="en-US" dirty="0">
                <a:effectLst/>
                <a:latin typeface="Arial" panose="020B0604020202020204" pitchFamily="34" charset="0"/>
              </a:rPr>
              <a:t>, Andreas Krause, and </a:t>
            </a:r>
            <a:r>
              <a:rPr lang="en-US" dirty="0" err="1">
                <a:effectLst/>
                <a:latin typeface="Arial" panose="020B0604020202020204" pitchFamily="34" charset="0"/>
              </a:rPr>
              <a:t>Ajit</a:t>
            </a:r>
            <a:r>
              <a:rPr lang="en-US" dirty="0">
                <a:effectLst/>
                <a:latin typeface="Arial" panose="020B0604020202020204" pitchFamily="34" charset="0"/>
              </a:rPr>
              <a:t> Paul Singh. </a:t>
            </a:r>
            <a:r>
              <a:rPr lang="en-US" b="1" dirty="0">
                <a:effectLst/>
                <a:latin typeface="Arial" panose="020B0604020202020204" pitchFamily="34" charset="0"/>
              </a:rPr>
              <a:t>Near-optimal sensor placements in gaussian processes</a:t>
            </a:r>
            <a:r>
              <a:rPr lang="en-US" dirty="0">
                <a:effectLst/>
                <a:latin typeface="Arial" panose="020B0604020202020204" pitchFamily="34" charset="0"/>
              </a:rPr>
              <a:t>. In ICML, 2005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[El-</a:t>
            </a:r>
            <a:r>
              <a:rPr lang="en-US" b="1" dirty="0" err="1">
                <a:effectLst/>
                <a:latin typeface="Arial" panose="020B0604020202020204" pitchFamily="34" charset="0"/>
              </a:rPr>
              <a:t>Arini</a:t>
            </a:r>
            <a:r>
              <a:rPr lang="en-US" b="1" dirty="0">
                <a:effectLst/>
                <a:latin typeface="Arial" panose="020B0604020202020204" pitchFamily="34" charset="0"/>
              </a:rPr>
              <a:t> et al., 2009] </a:t>
            </a:r>
            <a:r>
              <a:rPr lang="en-US" dirty="0">
                <a:effectLst/>
                <a:latin typeface="Arial" panose="020B0604020202020204" pitchFamily="34" charset="0"/>
              </a:rPr>
              <a:t>Khalid El-</a:t>
            </a:r>
            <a:r>
              <a:rPr lang="en-US" dirty="0" err="1">
                <a:effectLst/>
                <a:latin typeface="Arial" panose="020B0604020202020204" pitchFamily="34" charset="0"/>
              </a:rPr>
              <a:t>Arini</a:t>
            </a:r>
            <a:r>
              <a:rPr lang="en-US" dirty="0">
                <a:effectLst/>
                <a:latin typeface="Arial" panose="020B0604020202020204" pitchFamily="34" charset="0"/>
              </a:rPr>
              <a:t>, Gaurav Veda, </a:t>
            </a:r>
            <a:r>
              <a:rPr lang="en-US" dirty="0" err="1">
                <a:effectLst/>
                <a:latin typeface="Arial" panose="020B0604020202020204" pitchFamily="34" charset="0"/>
              </a:rPr>
              <a:t>Dafna</a:t>
            </a:r>
            <a:r>
              <a:rPr lang="en-US" dirty="0">
                <a:effectLst/>
                <a:latin typeface="Arial" panose="020B0604020202020204" pitchFamily="34" charset="0"/>
              </a:rPr>
              <a:t> </a:t>
            </a:r>
            <a:r>
              <a:rPr lang="en-US" dirty="0" err="1">
                <a:effectLst/>
                <a:latin typeface="Arial" panose="020B0604020202020204" pitchFamily="34" charset="0"/>
              </a:rPr>
              <a:t>Shahaf</a:t>
            </a:r>
            <a:r>
              <a:rPr lang="en-US" dirty="0">
                <a:effectLst/>
                <a:latin typeface="Arial" panose="020B0604020202020204" pitchFamily="34" charset="0"/>
              </a:rPr>
              <a:t>, and Carlos </a:t>
            </a:r>
            <a:r>
              <a:rPr lang="en-US" dirty="0" err="1">
                <a:effectLst/>
                <a:latin typeface="Arial" panose="020B0604020202020204" pitchFamily="34" charset="0"/>
              </a:rPr>
              <a:t>Guestrin</a:t>
            </a:r>
            <a:r>
              <a:rPr lang="en-US" dirty="0">
                <a:effectLst/>
                <a:latin typeface="Arial" panose="020B0604020202020204" pitchFamily="34" charset="0"/>
              </a:rPr>
              <a:t>. </a:t>
            </a:r>
            <a:r>
              <a:rPr lang="en-US" b="1" dirty="0">
                <a:effectLst/>
                <a:latin typeface="Arial" panose="020B0604020202020204" pitchFamily="34" charset="0"/>
              </a:rPr>
              <a:t>Turning down the noise in the blogosphere</a:t>
            </a:r>
            <a:r>
              <a:rPr lang="en-US" dirty="0">
                <a:effectLst/>
                <a:latin typeface="Arial" panose="020B0604020202020204" pitchFamily="34" charset="0"/>
              </a:rPr>
              <a:t>. In KDD, 2009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[Reed and </a:t>
            </a:r>
            <a:r>
              <a:rPr lang="en-US" b="1" dirty="0" err="1">
                <a:effectLst/>
                <a:latin typeface="Arial" panose="020B0604020202020204" pitchFamily="34" charset="0"/>
              </a:rPr>
              <a:t>Ghahramani</a:t>
            </a:r>
            <a:r>
              <a:rPr lang="en-US" b="1" dirty="0">
                <a:effectLst/>
                <a:latin typeface="Arial" panose="020B0604020202020204" pitchFamily="34" charset="0"/>
              </a:rPr>
              <a:t>, 2013] </a:t>
            </a:r>
            <a:r>
              <a:rPr lang="en-US" dirty="0">
                <a:effectLst/>
                <a:latin typeface="Arial" panose="020B0604020202020204" pitchFamily="34" charset="0"/>
              </a:rPr>
              <a:t>Colorado Reed and </a:t>
            </a:r>
            <a:r>
              <a:rPr lang="en-US" dirty="0" err="1">
                <a:effectLst/>
                <a:latin typeface="Arial" panose="020B0604020202020204" pitchFamily="34" charset="0"/>
              </a:rPr>
              <a:t>Zoubin</a:t>
            </a:r>
            <a:r>
              <a:rPr lang="en-US" dirty="0">
                <a:effectLst/>
                <a:latin typeface="Arial" panose="020B0604020202020204" pitchFamily="34" charset="0"/>
              </a:rPr>
              <a:t> </a:t>
            </a:r>
            <a:r>
              <a:rPr lang="en-US" dirty="0" err="1">
                <a:effectLst/>
                <a:latin typeface="Arial" panose="020B0604020202020204" pitchFamily="34" charset="0"/>
              </a:rPr>
              <a:t>Ghahramani</a:t>
            </a:r>
            <a:r>
              <a:rPr lang="en-US" dirty="0">
                <a:effectLst/>
                <a:latin typeface="Arial" panose="020B0604020202020204" pitchFamily="34" charset="0"/>
              </a:rPr>
              <a:t>. </a:t>
            </a:r>
            <a:r>
              <a:rPr lang="en-US" b="1" dirty="0">
                <a:effectLst/>
                <a:latin typeface="Arial" panose="020B0604020202020204" pitchFamily="34" charset="0"/>
              </a:rPr>
              <a:t>Scaling the </a:t>
            </a:r>
            <a:r>
              <a:rPr lang="en-US" b="1" dirty="0" err="1">
                <a:effectLst/>
                <a:latin typeface="Arial" panose="020B0604020202020204" pitchFamily="34" charset="0"/>
              </a:rPr>
              <a:t>indian</a:t>
            </a:r>
            <a:r>
              <a:rPr lang="en-US" b="1" dirty="0">
                <a:effectLst/>
                <a:latin typeface="Arial" panose="020B0604020202020204" pitchFamily="34" charset="0"/>
              </a:rPr>
              <a:t> buffet process via submodular maximization</a:t>
            </a:r>
            <a:r>
              <a:rPr lang="en-US" dirty="0">
                <a:effectLst/>
                <a:latin typeface="Arial" panose="020B0604020202020204" pitchFamily="34" charset="0"/>
              </a:rPr>
              <a:t>. In ICML, 2013</a:t>
            </a:r>
          </a:p>
          <a:p>
            <a:pPr marL="171450" indent="-171450">
              <a:buFont typeface="Arial" panose="020B0604020202020204" pitchFamily="34" charset="0"/>
              <a:buChar char="•"/>
            </a:pPr>
            <a:r>
              <a:rPr lang="en-US" b="1" dirty="0">
                <a:effectLst/>
                <a:latin typeface="Arial" panose="020B0604020202020204" pitchFamily="34" charset="0"/>
              </a:rPr>
              <a:t>[Lin and Bilmes,2011] </a:t>
            </a:r>
            <a:r>
              <a:rPr lang="en-US" dirty="0">
                <a:effectLst/>
                <a:latin typeface="Arial" panose="020B0604020202020204" pitchFamily="34" charset="0"/>
              </a:rPr>
              <a:t>Hui Lin and Jeff </a:t>
            </a:r>
            <a:r>
              <a:rPr lang="en-US" dirty="0" err="1">
                <a:effectLst/>
                <a:latin typeface="Arial" panose="020B0604020202020204" pitchFamily="34" charset="0"/>
              </a:rPr>
              <a:t>Bilmes</a:t>
            </a:r>
            <a:r>
              <a:rPr lang="en-US" dirty="0">
                <a:effectLst/>
                <a:latin typeface="Arial" panose="020B0604020202020204" pitchFamily="34" charset="0"/>
              </a:rPr>
              <a:t>. </a:t>
            </a:r>
            <a:r>
              <a:rPr lang="en-US" b="1" dirty="0">
                <a:effectLst/>
                <a:latin typeface="Arial" panose="020B0604020202020204" pitchFamily="34" charset="0"/>
              </a:rPr>
              <a:t>A class of submodular functions for document summarization</a:t>
            </a:r>
            <a:r>
              <a:rPr lang="en-US" dirty="0">
                <a:effectLst/>
                <a:latin typeface="Arial" panose="020B0604020202020204" pitchFamily="34" charset="0"/>
              </a:rPr>
              <a:t>. In ACL, 2011</a:t>
            </a:r>
          </a:p>
          <a:p>
            <a:pPr marL="171450" indent="-171450">
              <a:buFont typeface="Arial" panose="020B0604020202020204" pitchFamily="34" charset="0"/>
              <a:buChar char="•"/>
            </a:pPr>
            <a:r>
              <a:rPr lang="en-US" dirty="0">
                <a:effectLst/>
                <a:latin typeface="Arial" panose="020B0604020202020204" pitchFamily="34" charset="0"/>
              </a:rPr>
              <a:t>[Kirchhoff and </a:t>
            </a:r>
            <a:r>
              <a:rPr lang="en-US" dirty="0" err="1">
                <a:effectLst/>
                <a:latin typeface="Arial" panose="020B0604020202020204" pitchFamily="34" charset="0"/>
              </a:rPr>
              <a:t>Bilmes</a:t>
            </a:r>
            <a:r>
              <a:rPr lang="en-US" dirty="0">
                <a:effectLst/>
                <a:latin typeface="Arial" panose="020B0604020202020204" pitchFamily="34" charset="0"/>
              </a:rPr>
              <a:t>, 2014] Katrin Kirchhoff and Jeff </a:t>
            </a:r>
            <a:r>
              <a:rPr lang="en-US" dirty="0" err="1">
                <a:effectLst/>
                <a:latin typeface="Arial" panose="020B0604020202020204" pitchFamily="34" charset="0"/>
              </a:rPr>
              <a:t>Bilmes</a:t>
            </a:r>
            <a:r>
              <a:rPr lang="en-US" dirty="0">
                <a:effectLst/>
                <a:latin typeface="Arial" panose="020B0604020202020204" pitchFamily="34" charset="0"/>
              </a:rPr>
              <a:t>. </a:t>
            </a:r>
            <a:r>
              <a:rPr lang="en-US" b="1" dirty="0" err="1">
                <a:effectLst/>
                <a:latin typeface="Arial" panose="020B0604020202020204" pitchFamily="34" charset="0"/>
              </a:rPr>
              <a:t>Submodularity</a:t>
            </a:r>
            <a:r>
              <a:rPr lang="en-US" b="1" dirty="0">
                <a:effectLst/>
                <a:latin typeface="Arial" panose="020B0604020202020204" pitchFamily="34" charset="0"/>
              </a:rPr>
              <a:t> for data selection in statistical machine translation</a:t>
            </a:r>
            <a:r>
              <a:rPr lang="en-US" dirty="0">
                <a:effectLst/>
                <a:latin typeface="Arial" panose="020B0604020202020204" pitchFamily="34" charset="0"/>
              </a:rPr>
              <a:t>. In EMNLP, 2014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[Sipos et al., 2012] </a:t>
            </a:r>
            <a:r>
              <a:rPr lang="en-US" dirty="0">
                <a:effectLst/>
                <a:latin typeface="Arial" panose="020B0604020202020204" pitchFamily="34" charset="0"/>
              </a:rPr>
              <a:t>Ruben Sipos, </a:t>
            </a:r>
            <a:r>
              <a:rPr lang="en-US" dirty="0" err="1">
                <a:effectLst/>
                <a:latin typeface="Arial" panose="020B0604020202020204" pitchFamily="34" charset="0"/>
              </a:rPr>
              <a:t>Adith</a:t>
            </a:r>
            <a:r>
              <a:rPr lang="en-US" dirty="0">
                <a:effectLst/>
                <a:latin typeface="Arial" panose="020B0604020202020204" pitchFamily="34" charset="0"/>
              </a:rPr>
              <a:t> Swaminathan, </a:t>
            </a:r>
            <a:r>
              <a:rPr lang="en-US" dirty="0" err="1">
                <a:effectLst/>
                <a:latin typeface="Arial" panose="020B0604020202020204" pitchFamily="34" charset="0"/>
              </a:rPr>
              <a:t>Pannaga</a:t>
            </a:r>
            <a:r>
              <a:rPr lang="en-US" dirty="0">
                <a:effectLst/>
                <a:latin typeface="Arial" panose="020B0604020202020204" pitchFamily="34" charset="0"/>
              </a:rPr>
              <a:t> </a:t>
            </a:r>
            <a:r>
              <a:rPr lang="en-US" dirty="0" err="1">
                <a:effectLst/>
                <a:latin typeface="Arial" panose="020B0604020202020204" pitchFamily="34" charset="0"/>
              </a:rPr>
              <a:t>Shivaswamy</a:t>
            </a:r>
            <a:r>
              <a:rPr lang="en-US" dirty="0">
                <a:effectLst/>
                <a:latin typeface="Arial" panose="020B0604020202020204" pitchFamily="34" charset="0"/>
              </a:rPr>
              <a:t>, and Thorsten </a:t>
            </a:r>
            <a:r>
              <a:rPr lang="en-US" dirty="0" err="1">
                <a:effectLst/>
                <a:latin typeface="Arial" panose="020B0604020202020204" pitchFamily="34" charset="0"/>
              </a:rPr>
              <a:t>Joachims</a:t>
            </a:r>
            <a:r>
              <a:rPr lang="en-US" dirty="0">
                <a:effectLst/>
                <a:latin typeface="Arial" panose="020B0604020202020204" pitchFamily="34" charset="0"/>
              </a:rPr>
              <a:t>. </a:t>
            </a:r>
            <a:r>
              <a:rPr lang="en-US" b="1" dirty="0">
                <a:effectLst/>
                <a:latin typeface="Arial" panose="020B0604020202020204" pitchFamily="34" charset="0"/>
              </a:rPr>
              <a:t>Temporal corpus summarization using submodular word coverage</a:t>
            </a:r>
            <a:r>
              <a:rPr lang="en-US" dirty="0">
                <a:effectLst/>
                <a:latin typeface="Arial" panose="020B0604020202020204" pitchFamily="34" charset="0"/>
              </a:rPr>
              <a:t>. In CIKM, 2012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a:t>
            </a:r>
            <a:r>
              <a:rPr lang="en-US" b="1" dirty="0" err="1">
                <a:effectLst/>
                <a:latin typeface="Arial" panose="020B0604020202020204" pitchFamily="34" charset="0"/>
              </a:rPr>
              <a:t>Mirzasoleimanet</a:t>
            </a:r>
            <a:r>
              <a:rPr lang="en-US" b="1" dirty="0">
                <a:effectLst/>
                <a:latin typeface="Arial" panose="020B0604020202020204" pitchFamily="34" charset="0"/>
              </a:rPr>
              <a:t> al., 2013] </a:t>
            </a:r>
            <a:r>
              <a:rPr lang="en-US" dirty="0" err="1">
                <a:effectLst/>
                <a:latin typeface="Arial" panose="020B0604020202020204" pitchFamily="34" charset="0"/>
              </a:rPr>
              <a:t>Baharan</a:t>
            </a:r>
            <a:r>
              <a:rPr lang="en-US" dirty="0">
                <a:effectLst/>
                <a:latin typeface="Arial" panose="020B0604020202020204" pitchFamily="34" charset="0"/>
              </a:rPr>
              <a:t> </a:t>
            </a:r>
            <a:r>
              <a:rPr lang="en-US" dirty="0" err="1">
                <a:effectLst/>
                <a:latin typeface="Arial" panose="020B0604020202020204" pitchFamily="34" charset="0"/>
              </a:rPr>
              <a:t>Mirzasoleiman</a:t>
            </a:r>
            <a:r>
              <a:rPr lang="en-US" dirty="0">
                <a:effectLst/>
                <a:latin typeface="Arial" panose="020B0604020202020204" pitchFamily="34" charset="0"/>
              </a:rPr>
              <a:t>, Amin </a:t>
            </a:r>
            <a:r>
              <a:rPr lang="en-US" dirty="0" err="1">
                <a:effectLst/>
                <a:latin typeface="Arial" panose="020B0604020202020204" pitchFamily="34" charset="0"/>
              </a:rPr>
              <a:t>Karbasi</a:t>
            </a:r>
            <a:r>
              <a:rPr lang="en-US" dirty="0">
                <a:effectLst/>
                <a:latin typeface="Arial" panose="020B0604020202020204" pitchFamily="34" charset="0"/>
              </a:rPr>
              <a:t>, Rik Sarkar, and Andreas Krause. </a:t>
            </a:r>
            <a:r>
              <a:rPr lang="en-US" b="1" dirty="0">
                <a:effectLst/>
                <a:latin typeface="Arial" panose="020B0604020202020204" pitchFamily="34" charset="0"/>
              </a:rPr>
              <a:t>Distributed submodular maximization: Identifying representative elements in massive data</a:t>
            </a:r>
            <a:r>
              <a:rPr lang="en-US" dirty="0">
                <a:effectLst/>
                <a:latin typeface="Arial" panose="020B0604020202020204" pitchFamily="34" charset="0"/>
              </a:rPr>
              <a:t>. In NIPS, 2013.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latin typeface="Arial" panose="020B0604020202020204" pitchFamily="34" charset="0"/>
              </a:rPr>
              <a:t>[Singla et al., 2014] </a:t>
            </a:r>
            <a:r>
              <a:rPr lang="en-US" dirty="0" err="1">
                <a:effectLst/>
                <a:latin typeface="Arial" panose="020B0604020202020204" pitchFamily="34" charset="0"/>
              </a:rPr>
              <a:t>Adish</a:t>
            </a:r>
            <a:r>
              <a:rPr lang="en-US" dirty="0">
                <a:effectLst/>
                <a:latin typeface="Arial" panose="020B0604020202020204" pitchFamily="34" charset="0"/>
              </a:rPr>
              <a:t> Singla, Ilija </a:t>
            </a:r>
            <a:r>
              <a:rPr lang="en-US" dirty="0" err="1">
                <a:effectLst/>
                <a:latin typeface="Arial" panose="020B0604020202020204" pitchFamily="34" charset="0"/>
              </a:rPr>
              <a:t>Bogunovic</a:t>
            </a:r>
            <a:r>
              <a:rPr lang="en-US" dirty="0">
                <a:effectLst/>
                <a:latin typeface="Arial" panose="020B0604020202020204" pitchFamily="34" charset="0"/>
              </a:rPr>
              <a:t>, G ́</a:t>
            </a:r>
            <a:r>
              <a:rPr lang="en-US" dirty="0" err="1">
                <a:effectLst/>
                <a:latin typeface="Arial" panose="020B0604020202020204" pitchFamily="34" charset="0"/>
              </a:rPr>
              <a:t>abor</a:t>
            </a:r>
            <a:r>
              <a:rPr lang="en-US" dirty="0">
                <a:effectLst/>
                <a:latin typeface="Arial" panose="020B0604020202020204" pitchFamily="34" charset="0"/>
              </a:rPr>
              <a:t> Bart ́ok, Amin </a:t>
            </a:r>
            <a:r>
              <a:rPr lang="en-US" dirty="0" err="1">
                <a:effectLst/>
                <a:latin typeface="Arial" panose="020B0604020202020204" pitchFamily="34" charset="0"/>
              </a:rPr>
              <a:t>Karbasi</a:t>
            </a:r>
            <a:r>
              <a:rPr lang="en-US" dirty="0">
                <a:effectLst/>
                <a:latin typeface="Arial" panose="020B0604020202020204" pitchFamily="34" charset="0"/>
              </a:rPr>
              <a:t>, and Andreas Krause. </a:t>
            </a:r>
            <a:r>
              <a:rPr lang="en-US" b="1" dirty="0">
                <a:effectLst/>
                <a:latin typeface="Arial" panose="020B0604020202020204" pitchFamily="34" charset="0"/>
              </a:rPr>
              <a:t>Near-optimally teaching the crowd to classify</a:t>
            </a:r>
            <a:r>
              <a:rPr lang="en-US" dirty="0">
                <a:effectLst/>
                <a:latin typeface="Arial" panose="020B0604020202020204" pitchFamily="34" charset="0"/>
              </a:rPr>
              <a:t>. In ICML, 2014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latin typeface="Arial" panose="020B0604020202020204" pitchFamily="34" charset="0"/>
              </a:rPr>
              <a:t>[</a:t>
            </a:r>
            <a:r>
              <a:rPr lang="en-US" b="1" dirty="0" err="1">
                <a:effectLst/>
                <a:latin typeface="Arial" panose="020B0604020202020204" pitchFamily="34" charset="0"/>
              </a:rPr>
              <a:t>Gillenwater</a:t>
            </a:r>
            <a:r>
              <a:rPr lang="en-US" b="1" dirty="0">
                <a:effectLst/>
                <a:latin typeface="Arial" panose="020B0604020202020204" pitchFamily="34" charset="0"/>
              </a:rPr>
              <a:t> et al., 2012]</a:t>
            </a:r>
            <a:r>
              <a:rPr lang="en-US" b="1" dirty="0">
                <a:effectLst/>
                <a:latin typeface="+mn-lt"/>
              </a:rPr>
              <a:t> </a:t>
            </a:r>
            <a:r>
              <a:rPr lang="en-US" dirty="0">
                <a:effectLst/>
                <a:latin typeface="Arial" panose="020B0604020202020204" pitchFamily="34" charset="0"/>
              </a:rPr>
              <a:t>Jennifer </a:t>
            </a:r>
            <a:r>
              <a:rPr lang="en-US" dirty="0" err="1">
                <a:effectLst/>
                <a:latin typeface="Arial" panose="020B0604020202020204" pitchFamily="34" charset="0"/>
              </a:rPr>
              <a:t>Gillenwater</a:t>
            </a:r>
            <a:r>
              <a:rPr lang="en-US" dirty="0">
                <a:effectLst/>
                <a:latin typeface="Arial" panose="020B0604020202020204" pitchFamily="34" charset="0"/>
              </a:rPr>
              <a:t>, Alex </a:t>
            </a:r>
            <a:r>
              <a:rPr lang="en-US" dirty="0" err="1">
                <a:effectLst/>
                <a:latin typeface="Arial" panose="020B0604020202020204" pitchFamily="34" charset="0"/>
              </a:rPr>
              <a:t>Kulesza</a:t>
            </a:r>
            <a:r>
              <a:rPr lang="en-US" dirty="0">
                <a:effectLst/>
                <a:latin typeface="Arial" panose="020B0604020202020204" pitchFamily="34" charset="0"/>
              </a:rPr>
              <a:t>, and Ben </a:t>
            </a:r>
            <a:r>
              <a:rPr lang="en-US" dirty="0" err="1">
                <a:effectLst/>
                <a:latin typeface="Arial" panose="020B0604020202020204" pitchFamily="34" charset="0"/>
              </a:rPr>
              <a:t>Taskar</a:t>
            </a:r>
            <a:r>
              <a:rPr lang="en-US" dirty="0">
                <a:effectLst/>
                <a:latin typeface="Arial" panose="020B0604020202020204" pitchFamily="34" charset="0"/>
              </a:rPr>
              <a:t>.</a:t>
            </a:r>
            <a:r>
              <a:rPr lang="en-US" b="1" dirty="0">
                <a:effectLst/>
                <a:latin typeface="Arial" panose="020B0604020202020204" pitchFamily="34" charset="0"/>
              </a:rPr>
              <a:t> Near-optimal MAP inference for determinantal point processes</a:t>
            </a:r>
            <a:r>
              <a:rPr lang="en-US" dirty="0">
                <a:effectLst/>
                <a:latin typeface="Arial" panose="020B0604020202020204" pitchFamily="34" charset="0"/>
              </a:rPr>
              <a:t>. In NIPS, 2012</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27</a:t>
            </a:fld>
            <a:endParaRPr lang="en-US"/>
          </a:p>
        </p:txBody>
      </p:sp>
    </p:spTree>
    <p:extLst>
      <p:ext uri="{BB962C8B-B14F-4D97-AF65-F5344CB8AC3E}">
        <p14:creationId xmlns:p14="http://schemas.microsoft.com/office/powerpoint/2010/main" val="1341707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 </a:t>
            </a:r>
            <a:r>
              <a:rPr lang="en-US" b="1" dirty="0" err="1"/>
              <a:t>Bilmes</a:t>
            </a:r>
            <a:r>
              <a:rPr lang="en-US" b="1" dirty="0"/>
              <a:t>, EE563 - Submodular Functions, Optimization, and Applications to Machine Learning, Fall Quarter, 2020</a:t>
            </a:r>
          </a:p>
          <a:p>
            <a:r>
              <a:rPr lang="en-US" dirty="0"/>
              <a:t>https://people.ece.uw.edu/bilmes/classes/ee563/ee563_fall_2020/</a:t>
            </a:r>
          </a:p>
        </p:txBody>
      </p:sp>
      <p:sp>
        <p:nvSpPr>
          <p:cNvPr id="4" name="Slide Number Placeholder 3"/>
          <p:cNvSpPr>
            <a:spLocks noGrp="1"/>
          </p:cNvSpPr>
          <p:nvPr>
            <p:ph type="sldNum" sz="quarter" idx="5"/>
          </p:nvPr>
        </p:nvSpPr>
        <p:spPr/>
        <p:txBody>
          <a:bodyPr/>
          <a:lstStyle/>
          <a:p>
            <a:fld id="{9271DED1-4C91-4561-A99B-E6676363E223}" type="slidenum">
              <a:rPr lang="en-US" smtClean="0"/>
              <a:t>28</a:t>
            </a:fld>
            <a:endParaRPr lang="en-US"/>
          </a:p>
        </p:txBody>
      </p:sp>
    </p:spTree>
    <p:extLst>
      <p:ext uri="{BB962C8B-B14F-4D97-AF65-F5344CB8AC3E}">
        <p14:creationId xmlns:p14="http://schemas.microsoft.com/office/powerpoint/2010/main" val="3228799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CMR10"/>
              </a:rPr>
              <a:t>Golovin</a:t>
            </a:r>
            <a:r>
              <a:rPr lang="en-US" sz="1800" b="0" i="0" u="none" strike="noStrike" baseline="0" dirty="0">
                <a:latin typeface="CMR10"/>
              </a:rPr>
              <a:t>, D., and A. Krause, 2001: Adaptive </a:t>
            </a:r>
            <a:r>
              <a:rPr lang="en-US" sz="1800" b="0" i="0" u="none" strike="noStrike" baseline="0" dirty="0" err="1">
                <a:latin typeface="CMR10"/>
              </a:rPr>
              <a:t>submodularity</a:t>
            </a:r>
            <a:r>
              <a:rPr lang="en-US" sz="1800" b="0" i="0" u="none" strike="noStrike" baseline="0" dirty="0">
                <a:latin typeface="CMR10"/>
              </a:rPr>
              <a:t>: theory and applications</a:t>
            </a:r>
          </a:p>
          <a:p>
            <a:pPr algn="l"/>
            <a:r>
              <a:rPr lang="en-US" sz="1800" b="0" i="0" u="none" strike="noStrike" baseline="0" dirty="0">
                <a:latin typeface="CMR10"/>
              </a:rPr>
              <a:t>in active learning and stochastic optimization. </a:t>
            </a:r>
            <a:r>
              <a:rPr lang="en-US" sz="1800" b="0" i="0" u="none" strike="noStrike" baseline="0" dirty="0">
                <a:latin typeface="CMTI10"/>
              </a:rPr>
              <a:t>J </a:t>
            </a:r>
            <a:r>
              <a:rPr lang="en-US" sz="1800" b="0" i="0" u="none" strike="noStrike" baseline="0" dirty="0" err="1">
                <a:latin typeface="CMTI10"/>
              </a:rPr>
              <a:t>Artif</a:t>
            </a:r>
            <a:r>
              <a:rPr lang="en-US" sz="1800" b="0" i="0" u="none" strike="noStrike" baseline="0" dirty="0">
                <a:latin typeface="CMTI10"/>
              </a:rPr>
              <a:t> </a:t>
            </a:r>
            <a:r>
              <a:rPr lang="en-US" sz="1800" b="0" i="0" u="none" strike="noStrike" baseline="0" dirty="0" err="1">
                <a:latin typeface="CMTI10"/>
              </a:rPr>
              <a:t>Intell</a:t>
            </a:r>
            <a:r>
              <a:rPr lang="en-US" sz="1800" b="0" i="0" u="none" strike="noStrike" baseline="0" dirty="0">
                <a:latin typeface="CMTI10"/>
              </a:rPr>
              <a:t> Res</a:t>
            </a:r>
            <a:r>
              <a:rPr lang="en-US" sz="1800" b="0" i="0" u="none" strike="noStrike" baseline="0" dirty="0">
                <a:latin typeface="CMR10"/>
              </a:rPr>
              <a:t>,</a:t>
            </a:r>
          </a:p>
          <a:p>
            <a:pPr algn="l"/>
            <a:r>
              <a:rPr lang="en-US" sz="1800" b="0" i="0" u="none" strike="noStrike" baseline="0" dirty="0">
                <a:latin typeface="CMBX10"/>
              </a:rPr>
              <a:t>42</a:t>
            </a:r>
            <a:r>
              <a:rPr lang="en-US" sz="1800" b="0" i="0" u="none" strike="noStrike" baseline="0" dirty="0">
                <a:latin typeface="CMR10"/>
              </a:rPr>
              <a:t>, 427{486.</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31</a:t>
            </a:fld>
            <a:endParaRPr lang="en-US"/>
          </a:p>
        </p:txBody>
      </p:sp>
    </p:spTree>
    <p:extLst>
      <p:ext uri="{BB962C8B-B14F-4D97-AF65-F5344CB8AC3E}">
        <p14:creationId xmlns:p14="http://schemas.microsoft.com/office/powerpoint/2010/main" val="2869351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assignment is an  injective function, because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a:t>can be assigned only once, but each multiple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can be assigned to the same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𝑗</m:t>
                        </m:r>
                      </m:sub>
                    </m:sSub>
                  </m:oMath>
                </a14:m>
                <a:r>
                  <a:rPr lang="en-US" dirty="0"/>
                  <a:t>, whereas the reverse is not true.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assignment is an  injective function, because </a:t>
                </a:r>
                <a:r>
                  <a:rPr lang="en-US" i="0" dirty="0">
                    <a:latin typeface="Cambria Math" panose="02040503050406030204" pitchFamily="18" charset="0"/>
                  </a:rPr>
                  <a:t>𝑐_𝑖  </a:t>
                </a:r>
                <a:r>
                  <a:rPr lang="en-US" dirty="0"/>
                  <a:t>can be assigned only once, but each multiple </a:t>
                </a:r>
                <a:r>
                  <a:rPr lang="en-US" i="0" dirty="0">
                    <a:latin typeface="Cambria Math" panose="02040503050406030204" pitchFamily="18" charset="0"/>
                  </a:rPr>
                  <a:t>𝑐_𝑖</a:t>
                </a:r>
                <a:r>
                  <a:rPr lang="en-US" dirty="0"/>
                  <a:t> can be assigned to the same item </a:t>
                </a:r>
                <a:r>
                  <a:rPr lang="en-US" i="0" dirty="0">
                    <a:latin typeface="Cambria Math" panose="02040503050406030204" pitchFamily="18" charset="0"/>
                  </a:rPr>
                  <a:t>𝑠_𝑗</a:t>
                </a:r>
                <a:r>
                  <a:rPr lang="en-US" dirty="0"/>
                  <a:t>, whereas the reverse is not true. </a:t>
                </a:r>
              </a:p>
              <a:p>
                <a:endParaRPr lang="en-US" dirty="0"/>
              </a:p>
            </p:txBody>
          </p:sp>
        </mc:Fallback>
      </mc:AlternateContent>
      <p:sp>
        <p:nvSpPr>
          <p:cNvPr id="4" name="Slide Number Placeholder 3"/>
          <p:cNvSpPr>
            <a:spLocks noGrp="1"/>
          </p:cNvSpPr>
          <p:nvPr>
            <p:ph type="sldNum" sz="quarter" idx="5"/>
          </p:nvPr>
        </p:nvSpPr>
        <p:spPr/>
        <p:txBody>
          <a:bodyPr/>
          <a:lstStyle/>
          <a:p>
            <a:fld id="{9271DED1-4C91-4561-A99B-E6676363E223}" type="slidenum">
              <a:rPr lang="en-US" smtClean="0"/>
              <a:t>32</a:t>
            </a:fld>
            <a:endParaRPr lang="en-US"/>
          </a:p>
        </p:txBody>
      </p:sp>
    </p:spTree>
    <p:extLst>
      <p:ext uri="{BB962C8B-B14F-4D97-AF65-F5344CB8AC3E}">
        <p14:creationId xmlns:p14="http://schemas.microsoft.com/office/powerpoint/2010/main" val="291674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807577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In case-2: the servi</a:t>
            </a:r>
            <a:r>
              <a:rPr lang="en-US" dirty="0" err="1"/>
              <a:t>ce</a:t>
            </a:r>
            <a:r>
              <a:rPr lang="en-US" dirty="0"/>
              <a:t> in the intersection is chosen for B. It however has to have lower value than the one chosen for the not B.</a:t>
            </a:r>
          </a:p>
        </p:txBody>
      </p:sp>
      <p:sp>
        <p:nvSpPr>
          <p:cNvPr id="4" name="Slide Number Placeholder 3"/>
          <p:cNvSpPr>
            <a:spLocks noGrp="1"/>
          </p:cNvSpPr>
          <p:nvPr>
            <p:ph type="sldNum" sz="quarter" idx="5"/>
          </p:nvPr>
        </p:nvSpPr>
        <p:spPr/>
        <p:txBody>
          <a:bodyPr/>
          <a:lstStyle/>
          <a:p>
            <a:fld id="{9271DED1-4C91-4561-A99B-E6676363E223}" type="slidenum">
              <a:rPr lang="en-US" smtClean="0"/>
              <a:t>34</a:t>
            </a:fld>
            <a:endParaRPr lang="en-US"/>
          </a:p>
        </p:txBody>
      </p:sp>
    </p:spTree>
    <p:extLst>
      <p:ext uri="{BB962C8B-B14F-4D97-AF65-F5344CB8AC3E}">
        <p14:creationId xmlns:p14="http://schemas.microsoft.com/office/powerpoint/2010/main" val="691022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35</a:t>
            </a:fld>
            <a:endParaRPr lang="en-US"/>
          </a:p>
        </p:txBody>
      </p:sp>
    </p:spTree>
    <p:extLst>
      <p:ext uri="{BB962C8B-B14F-4D97-AF65-F5344CB8AC3E}">
        <p14:creationId xmlns:p14="http://schemas.microsoft.com/office/powerpoint/2010/main" val="1009014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 “Matroid theory borrows extensively from the terminology of </a:t>
            </a:r>
            <a:r>
              <a:rPr lang="en-US" dirty="0">
                <a:hlinkClick r:id="rId3" tooltip="Linear algebra"/>
              </a:rPr>
              <a:t>linear algebra</a:t>
            </a:r>
            <a:r>
              <a:rPr lang="en-US" dirty="0"/>
              <a:t> and </a:t>
            </a:r>
            <a:r>
              <a:rPr lang="en-US" dirty="0">
                <a:hlinkClick r:id="rId4" tooltip="Graph theory"/>
              </a:rPr>
              <a:t>graph theory</a:t>
            </a:r>
            <a:r>
              <a:rPr lang="en-US" dirty="0"/>
              <a:t>, largely because it is the abstraction of various notions of central importance in these fields. Matroids have found applications in </a:t>
            </a:r>
            <a:r>
              <a:rPr lang="en-US" dirty="0">
                <a:hlinkClick r:id="rId5" tooltip="Geometry"/>
              </a:rPr>
              <a:t>geometry</a:t>
            </a:r>
            <a:r>
              <a:rPr lang="en-US" dirty="0"/>
              <a:t>, </a:t>
            </a:r>
            <a:r>
              <a:rPr lang="en-US" dirty="0">
                <a:hlinkClick r:id="rId6" tooltip="Topology"/>
              </a:rPr>
              <a:t>topology</a:t>
            </a:r>
            <a:r>
              <a:rPr lang="en-US" dirty="0"/>
              <a:t>, </a:t>
            </a:r>
            <a:r>
              <a:rPr lang="en-US" dirty="0">
                <a:hlinkClick r:id="rId7" tooltip="Combinatorial optimization"/>
              </a:rPr>
              <a:t>combinatorial optimization</a:t>
            </a:r>
            <a:r>
              <a:rPr lang="en-US" dirty="0"/>
              <a:t>, </a:t>
            </a:r>
            <a:r>
              <a:rPr lang="en-US" dirty="0">
                <a:hlinkClick r:id="rId8" tooltip="Network theory"/>
              </a:rPr>
              <a:t>network theory</a:t>
            </a:r>
            <a:r>
              <a:rPr lang="en-US" dirty="0"/>
              <a:t> and </a:t>
            </a:r>
            <a:r>
              <a:rPr lang="en-US" dirty="0">
                <a:hlinkClick r:id="rId9" tooltip="Coding theory"/>
              </a:rPr>
              <a:t>coding theory</a:t>
            </a:r>
            <a:r>
              <a:rPr lang="en-US" dirty="0"/>
              <a:t> “</a:t>
            </a:r>
          </a:p>
        </p:txBody>
      </p:sp>
      <p:sp>
        <p:nvSpPr>
          <p:cNvPr id="4" name="Slide Number Placeholder 3"/>
          <p:cNvSpPr>
            <a:spLocks noGrp="1"/>
          </p:cNvSpPr>
          <p:nvPr>
            <p:ph type="sldNum" sz="quarter" idx="5"/>
          </p:nvPr>
        </p:nvSpPr>
        <p:spPr/>
        <p:txBody>
          <a:bodyPr/>
          <a:lstStyle/>
          <a:p>
            <a:fld id="{9271DED1-4C91-4561-A99B-E6676363E223}" type="slidenum">
              <a:rPr lang="en-US" smtClean="0"/>
              <a:t>38</a:t>
            </a:fld>
            <a:endParaRPr lang="en-US"/>
          </a:p>
        </p:txBody>
      </p:sp>
    </p:spTree>
    <p:extLst>
      <p:ext uri="{BB962C8B-B14F-4D97-AF65-F5344CB8AC3E}">
        <p14:creationId xmlns:p14="http://schemas.microsoft.com/office/powerpoint/2010/main" val="3983884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Tau-1 infection cycle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Tau-2 removal 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Kx = Equivalent load frequency regulation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Kw = </a:t>
            </a:r>
            <a:r>
              <a:rPr lang="en-US" dirty="0">
                <a:effectLst/>
                <a:latin typeface="Times New Roman" panose="02020603050405020304" pitchFamily="18" charset="0"/>
              </a:rPr>
              <a:t>Equivalent generator unit power regulation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Px = Changes in power of all 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Px = Changes in power of all generators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Omega = Changes of angular acceleration of equivalent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Rotor equation allow to compute 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a:t>
            </a:r>
            <a:r>
              <a:rPr lang="en-US" dirty="0" err="1">
                <a:effectLst/>
                <a:latin typeface="Times New Roman" panose="02020603050405020304" pitchFamily="18" charset="0"/>
              </a:rPr>
              <a:t>Kxq</a:t>
            </a:r>
            <a:r>
              <a:rPr lang="en-US" dirty="0">
                <a:effectLst/>
                <a:latin typeface="Times New Roman" panose="02020603050405020304" pitchFamily="18" charset="0"/>
              </a:rPr>
              <a:t> = Changes of power of load 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Delta </a:t>
            </a:r>
            <a:r>
              <a:rPr lang="en-US" dirty="0" err="1">
                <a:effectLst/>
                <a:latin typeface="Times New Roman" panose="02020603050405020304" pitchFamily="18" charset="0"/>
              </a:rPr>
              <a:t>Kwc</a:t>
            </a:r>
            <a:r>
              <a:rPr lang="en-US" dirty="0">
                <a:effectLst/>
                <a:latin typeface="Times New Roman" panose="02020603050405020304" pitchFamily="18" charset="0"/>
              </a:rPr>
              <a:t> = Changes of power of generator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latin typeface="Times New Roman" panose="02020603050405020304" pitchFamily="18" charset="0"/>
              </a:rPr>
              <a:t>Tj</a:t>
            </a:r>
            <a:r>
              <a:rPr lang="en-US" dirty="0">
                <a:effectLst/>
                <a:latin typeface="Times New Roman" panose="02020603050405020304" pitchFamily="18" charset="0"/>
              </a:rPr>
              <a:t> =Equivalent Inertia time constant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KE = system unit power regulation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Interactive Cascading Failure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Power flow redistribution employs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primary frequency regulation ‎[46, 47] and rotor equation ‎[48]</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Two types of flow: communication and power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t>Two Time windows</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a:t>
            </a:r>
            <a:r>
              <a:rPr lang="en-US" dirty="0"/>
              <a:t>virus infection cycle (SIR)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tripping time of overloaded branches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[Wang </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39</a:t>
            </a:fld>
            <a:endParaRPr lang="en-US"/>
          </a:p>
        </p:txBody>
      </p:sp>
    </p:spTree>
    <p:extLst>
      <p:ext uri="{BB962C8B-B14F-4D97-AF65-F5344CB8AC3E}">
        <p14:creationId xmlns:p14="http://schemas.microsoft.com/office/powerpoint/2010/main" val="3862701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Wang et al. (2019), Cascading Failures Analysis Considering Extreme Virus Propagation of Cyber-Physical Systems in Smart Grids</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40</a:t>
            </a:fld>
            <a:endParaRPr lang="en-US"/>
          </a:p>
        </p:txBody>
      </p:sp>
    </p:spTree>
    <p:extLst>
      <p:ext uri="{BB962C8B-B14F-4D97-AF65-F5344CB8AC3E}">
        <p14:creationId xmlns:p14="http://schemas.microsoft.com/office/powerpoint/2010/main" val="416254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source</a:t>
            </a:r>
            <a:r>
              <a:rPr lang="en-US" dirty="0"/>
              <a:t>: Steve Brunton, </a:t>
            </a:r>
            <a:r>
              <a:rPr lang="en-US" b="1" dirty="0"/>
              <a:t>Control Theory and COVID-19: Models</a:t>
            </a:r>
          </a:p>
          <a:p>
            <a:r>
              <a:rPr lang="en-US" dirty="0"/>
              <a:t>https://www.youtube.com/watch?v=jmfsSmHAQ2o</a:t>
            </a:r>
          </a:p>
        </p:txBody>
      </p:sp>
      <p:sp>
        <p:nvSpPr>
          <p:cNvPr id="4" name="Slide Number Placeholder 3"/>
          <p:cNvSpPr>
            <a:spLocks noGrp="1"/>
          </p:cNvSpPr>
          <p:nvPr>
            <p:ph type="sldNum" sz="quarter" idx="5"/>
          </p:nvPr>
        </p:nvSpPr>
        <p:spPr/>
        <p:txBody>
          <a:bodyPr/>
          <a:lstStyle/>
          <a:p>
            <a:fld id="{9271DED1-4C91-4561-A99B-E6676363E223}" type="slidenum">
              <a:rPr lang="en-US" smtClean="0"/>
              <a:t>41</a:t>
            </a:fld>
            <a:endParaRPr lang="en-US"/>
          </a:p>
        </p:txBody>
      </p:sp>
    </p:spTree>
    <p:extLst>
      <p:ext uri="{BB962C8B-B14F-4D97-AF65-F5344CB8AC3E}">
        <p14:creationId xmlns:p14="http://schemas.microsoft.com/office/powerpoint/2010/main" val="3378450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alpha = zero, then we have lifelong immunity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[Wikipedia 2020] </a:t>
            </a:r>
            <a:r>
              <a:rPr lang="en-US" dirty="0"/>
              <a:t>https://en.wikipedia.org/wiki/Compartmental_models_in_epidemiology#The_SIR_model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[Eisenberg 2020] </a:t>
            </a:r>
            <a:r>
              <a:rPr lang="en-US" dirty="0"/>
              <a:t>Eisenberg, Joseph. "R0: How scientists quantify the intensity of an outbreak like coronavirus and its pandemic potential." </a:t>
            </a:r>
            <a:r>
              <a:rPr lang="en-US" i="1" dirty="0"/>
              <a:t>The Conversation, Michigan University School of Public Health</a:t>
            </a:r>
            <a:r>
              <a:rPr lang="en-US" dirty="0"/>
              <a:t> 27 (2020). https://sph.umich.edu/pursuit/2020posts/how-scientists-quantify-outbreaks.html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Bertozzi</a:t>
            </a:r>
            <a:r>
              <a:rPr lang="en-US" b="1" dirty="0"/>
              <a:t> 2020] </a:t>
            </a:r>
            <a:r>
              <a:rPr lang="en-US" dirty="0" err="1"/>
              <a:t>Bertozzi</a:t>
            </a:r>
            <a:r>
              <a:rPr lang="en-US" dirty="0"/>
              <a:t>, Andrea L., et al. "The challenges of modeling and forecasting the spread of COVID-19." </a:t>
            </a:r>
            <a:r>
              <a:rPr lang="en-US" i="1" dirty="0"/>
              <a:t>Proceedings of the National Academy of Sciences</a:t>
            </a:r>
            <a:r>
              <a:rPr lang="en-US" dirty="0"/>
              <a:t> 117.29 (2020): 16732-16738.</a:t>
            </a:r>
          </a:p>
          <a:p>
            <a:endParaRPr lang="en-US" dirty="0"/>
          </a:p>
          <a:p>
            <a:r>
              <a:rPr lang="en-US" b="1" dirty="0"/>
              <a:t>[Stevens 2020] </a:t>
            </a:r>
            <a:r>
              <a:rPr lang="en-US" dirty="0"/>
              <a:t>Why outbreaks like coronavirus spread exponentially and how to "flatten the curve"</a:t>
            </a:r>
          </a:p>
          <a:p>
            <a:r>
              <a:rPr lang="en-US" dirty="0"/>
              <a:t>https://twitter.com/Harry_Stevens/status/1238940084994523136</a:t>
            </a:r>
          </a:p>
        </p:txBody>
      </p:sp>
      <p:sp>
        <p:nvSpPr>
          <p:cNvPr id="4" name="Slide Number Placeholder 3"/>
          <p:cNvSpPr>
            <a:spLocks noGrp="1"/>
          </p:cNvSpPr>
          <p:nvPr>
            <p:ph type="sldNum" sz="quarter" idx="5"/>
          </p:nvPr>
        </p:nvSpPr>
        <p:spPr/>
        <p:txBody>
          <a:bodyPr/>
          <a:lstStyle/>
          <a:p>
            <a:fld id="{9271DED1-4C91-4561-A99B-E6676363E223}" type="slidenum">
              <a:rPr lang="en-US" smtClean="0"/>
              <a:t>6</a:t>
            </a:fld>
            <a:endParaRPr lang="en-US"/>
          </a:p>
        </p:txBody>
      </p:sp>
    </p:spTree>
    <p:extLst>
      <p:ext uri="{BB962C8B-B14F-4D97-AF65-F5344CB8AC3E}">
        <p14:creationId xmlns:p14="http://schemas.microsoft.com/office/powerpoint/2010/main" val="119899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Times New Roman" panose="02020603050405020304" pitchFamily="18" charset="0"/>
              </a:rPr>
              <a:t>Jin</a:t>
            </a:r>
            <a:r>
              <a:rPr lang="en-US" dirty="0">
                <a:effectLst/>
                <a:latin typeface="Times New Roman" panose="02020603050405020304" pitchFamily="18" charset="0"/>
              </a:rPr>
              <a:t>, et al. 2013, Epidemiological Modeling of News and Rumors on Twitter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Vosoughi</a:t>
            </a:r>
            <a:r>
              <a:rPr lang="en-US" dirty="0"/>
              <a:t>, S., Roy, D., &amp; Aral, S. (2018). The spread of true and false news online. </a:t>
            </a:r>
            <a:r>
              <a:rPr lang="en-US" i="1" dirty="0"/>
              <a:t>Science</a:t>
            </a:r>
            <a:r>
              <a:rPr lang="en-US" dirty="0"/>
              <a:t>, </a:t>
            </a:r>
            <a:r>
              <a:rPr lang="en-US" i="1" dirty="0"/>
              <a:t>359</a:t>
            </a:r>
            <a:r>
              <a:rPr lang="en-US" dirty="0"/>
              <a:t>(6380), 1146-1151.</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7</a:t>
            </a:fld>
            <a:endParaRPr lang="en-US"/>
          </a:p>
        </p:txBody>
      </p:sp>
    </p:spTree>
    <p:extLst>
      <p:ext uri="{BB962C8B-B14F-4D97-AF65-F5344CB8AC3E}">
        <p14:creationId xmlns:p14="http://schemas.microsoft.com/office/powerpoint/2010/main" val="848722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Seminal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panose="020F0502020204030204" pitchFamily="34" charset="0"/>
              </a:rPr>
              <a:t>Dominic Welsh, Matroid Theory, 1976.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Jack Edmonds. Matroids and the greedy algorithm. </a:t>
            </a:r>
            <a:r>
              <a:rPr lang="en-US" sz="1800" b="0" i="0" u="none" strike="noStrike" baseline="0" dirty="0">
                <a:latin typeface="NimbusRomNo9L-ReguItal"/>
              </a:rPr>
              <a:t>Mathematical programming</a:t>
            </a:r>
            <a:r>
              <a:rPr lang="en-US" sz="1800" b="0" i="0" u="none" strike="noStrike" baseline="0" dirty="0">
                <a:latin typeface="NimbusRomNo9L-Regu"/>
              </a:rPr>
              <a:t>, 1971.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Satoru </a:t>
            </a:r>
            <a:r>
              <a:rPr lang="en-US" dirty="0" err="1">
                <a:effectLst/>
                <a:latin typeface="Arial" panose="020B0604020202020204" pitchFamily="34" charset="0"/>
              </a:rPr>
              <a:t>Fujishige</a:t>
            </a:r>
            <a:r>
              <a:rPr lang="en-US" dirty="0">
                <a:effectLst/>
                <a:latin typeface="Arial" panose="020B0604020202020204" pitchFamily="34" charset="0"/>
              </a:rPr>
              <a:t>. Submodular functions and optimization. Elsevier Science, 2nd edition, 2005.</a:t>
            </a:r>
            <a:endParaRPr lang="en-US" sz="1200" b="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Calibri" panose="020F0502020204030204" pitchFamily="34" charset="0"/>
            </a:endParaRPr>
          </a:p>
          <a:p>
            <a:endParaRPr lang="en-US" dirty="0"/>
          </a:p>
          <a:p>
            <a:r>
              <a:rPr lang="en-US" dirty="0">
                <a:effectLst/>
                <a:latin typeface="Arial" panose="020B0604020202020204" pitchFamily="34" charset="0"/>
              </a:rPr>
              <a:t>Hyperbolic polynomials are special homogeneous polynomials with real coefficients that originated in areas such as differential equations (hyperbolic PDEs) and control theory (stable polynomials).In a simple manner, they give rise to a broad class of convex bodies which makes them interesting in convex geometry and optimization. In an equally simple way, hyperbolic polynomials give rise to submodular set functions, that are closely related to the geometry of the associated convex bodies. In particular, realizable (over the reals) (poly)matroids give rise to hyperbolic </a:t>
            </a:r>
            <a:r>
              <a:rPr lang="en-US" dirty="0" err="1">
                <a:effectLst/>
                <a:latin typeface="Arial" panose="020B0604020202020204" pitchFamily="34" charset="0"/>
              </a:rPr>
              <a:t>polynomials.This</a:t>
            </a:r>
            <a:r>
              <a:rPr lang="en-US" dirty="0">
                <a:effectLst/>
                <a:latin typeface="Arial" panose="020B0604020202020204" pitchFamily="34" charset="0"/>
              </a:rPr>
              <a:t> might be the most challenging topic but with beautiful mathematics. You need some back-ground in convex geometry, for instance, the </a:t>
            </a:r>
            <a:r>
              <a:rPr lang="en-US" dirty="0" err="1">
                <a:effectLst/>
                <a:latin typeface="Arial" panose="020B0604020202020204" pitchFamily="34" charset="0"/>
              </a:rPr>
              <a:t>Brunn-Minkowski</a:t>
            </a:r>
            <a:r>
              <a:rPr lang="en-US" dirty="0">
                <a:effectLst/>
                <a:latin typeface="Arial" panose="020B0604020202020204" pitchFamily="34" charset="0"/>
              </a:rPr>
              <a:t> inequality, to understand why the set functions are submodular.</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11</a:t>
            </a:fld>
            <a:endParaRPr lang="en-US"/>
          </a:p>
        </p:txBody>
      </p:sp>
    </p:spTree>
    <p:extLst>
      <p:ext uri="{BB962C8B-B14F-4D97-AF65-F5344CB8AC3E}">
        <p14:creationId xmlns:p14="http://schemas.microsoft.com/office/powerpoint/2010/main" val="550059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 a solution S in some finite set of feasible solution </a:t>
            </a:r>
            <a:r>
              <a:rPr lang="en-US" i="1" dirty="0"/>
              <a:t>F</a:t>
            </a:r>
          </a:p>
          <a:p>
            <a:endParaRPr lang="en-US" dirty="0"/>
          </a:p>
          <a:p>
            <a:pPr marL="285750" indent="-285750">
              <a:buFont typeface="Arial" panose="020B0604020202020204" pitchFamily="34" charset="0"/>
              <a:buChar char="•"/>
            </a:pPr>
            <a:r>
              <a:rPr lang="en-US" dirty="0"/>
              <a:t>Discrete is more difficult than continuous</a:t>
            </a:r>
          </a:p>
          <a:p>
            <a:pPr marL="285750" indent="-285750">
              <a:buFont typeface="Arial" panose="020B0604020202020204" pitchFamily="34" charset="0"/>
              <a:buChar char="•"/>
            </a:pPr>
            <a:r>
              <a:rPr lang="en-US" dirty="0"/>
              <a:t>Hence, on solution approach is to transform a discrete optimization into a continuous one</a:t>
            </a:r>
          </a:p>
          <a:p>
            <a:pPr marL="285750" indent="-285750">
              <a:buFont typeface="Arial" panose="020B0604020202020204" pitchFamily="34" charset="0"/>
              <a:buChar char="•"/>
            </a:pPr>
            <a:r>
              <a:rPr lang="en-US" dirty="0"/>
              <a:t>As with continuous optimization, discrete also encompasses convex and concave functions</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12</a:t>
            </a:fld>
            <a:endParaRPr lang="en-US"/>
          </a:p>
        </p:txBody>
      </p:sp>
    </p:spTree>
    <p:extLst>
      <p:ext uri="{BB962C8B-B14F-4D97-AF65-F5344CB8AC3E}">
        <p14:creationId xmlns:p14="http://schemas.microsoft.com/office/powerpoint/2010/main" val="195057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r>
              <a:rPr lang="en-US" i="1" dirty="0" err="1"/>
              <a:t>Yurii</a:t>
            </a:r>
            <a:r>
              <a:rPr lang="en-US" i="1" dirty="0"/>
              <a:t> </a:t>
            </a:r>
            <a:r>
              <a:rPr lang="en-US" i="1" dirty="0" err="1"/>
              <a:t>Nesterov</a:t>
            </a:r>
            <a:r>
              <a:rPr lang="en-US" i="1" dirty="0"/>
              <a:t> (2004). </a:t>
            </a:r>
            <a:r>
              <a:rPr lang="en-US" i="1" dirty="0">
                <a:hlinkClick r:id="rId3"/>
              </a:rPr>
              <a:t>Introductory Lectures on Convex Optimization: A Basic Course</a:t>
            </a:r>
            <a:r>
              <a:rPr lang="en-US" i="1" dirty="0"/>
              <a:t>. Kluwer Academic Publishers. pp. </a:t>
            </a:r>
            <a:r>
              <a:rPr lang="en-US" i="1" dirty="0">
                <a:hlinkClick r:id="rId4"/>
              </a:rPr>
              <a:t>63</a:t>
            </a:r>
            <a:r>
              <a:rPr lang="en-US" i="1" dirty="0"/>
              <a:t>–64</a:t>
            </a:r>
          </a:p>
          <a:p>
            <a:r>
              <a:rPr lang="en-US" i="1" dirty="0"/>
              <a:t>Dimitri </a:t>
            </a:r>
            <a:r>
              <a:rPr lang="en-US" i="1" dirty="0" err="1"/>
              <a:t>Bertsekas</a:t>
            </a:r>
            <a:r>
              <a:rPr lang="en-US" i="1" dirty="0"/>
              <a:t> (2003). </a:t>
            </a:r>
            <a:r>
              <a:rPr lang="en-US" i="1" dirty="0">
                <a:hlinkClick r:id="rId5"/>
              </a:rPr>
              <a:t>Convex Analysis and Optimization</a:t>
            </a:r>
            <a:r>
              <a:rPr lang="en-US" i="1" dirty="0"/>
              <a:t>. Contributors: Angelia </a:t>
            </a:r>
            <a:r>
              <a:rPr lang="en-US" i="1" dirty="0" err="1"/>
              <a:t>Nedic</a:t>
            </a:r>
            <a:r>
              <a:rPr lang="en-US" i="1" dirty="0"/>
              <a:t> and </a:t>
            </a:r>
            <a:r>
              <a:rPr lang="en-US" i="1" dirty="0" err="1"/>
              <a:t>Asuman</a:t>
            </a:r>
            <a:r>
              <a:rPr lang="en-US" i="1" dirty="0"/>
              <a:t> E. </a:t>
            </a:r>
            <a:r>
              <a:rPr lang="en-US" i="1" dirty="0" err="1"/>
              <a:t>Ozdaglar</a:t>
            </a:r>
            <a:r>
              <a:rPr lang="en-US" i="1" dirty="0"/>
              <a:t>. Athena Scientific. p. </a:t>
            </a:r>
            <a:r>
              <a:rPr lang="en-US" i="1" dirty="0">
                <a:hlinkClick r:id="rId6"/>
              </a:rPr>
              <a:t>72</a:t>
            </a:r>
            <a:r>
              <a:rPr lang="en-US" i="1" dirty="0"/>
              <a:t>. </a:t>
            </a:r>
            <a:r>
              <a:rPr lang="en-US" i="1" dirty="0">
                <a:hlinkClick r:id="rId7" tooltip="ISBN (identifier)"/>
              </a:rPr>
              <a:t>ISBN</a:t>
            </a:r>
            <a:r>
              <a:rPr lang="en-US" i="1" dirty="0"/>
              <a:t> </a:t>
            </a:r>
            <a:r>
              <a:rPr lang="en-US" i="1" dirty="0">
                <a:hlinkClick r:id="rId8" tooltip="Special:BookSources/9781886529458"/>
              </a:rPr>
              <a:t>9781886529458</a:t>
            </a:r>
            <a:r>
              <a:rPr lang="en-US" i="1" dirty="0"/>
              <a:t>.</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13</a:t>
            </a:fld>
            <a:endParaRPr lang="en-US"/>
          </a:p>
        </p:txBody>
      </p:sp>
    </p:spTree>
    <p:extLst>
      <p:ext uri="{BB962C8B-B14F-4D97-AF65-F5344CB8AC3E}">
        <p14:creationId xmlns:p14="http://schemas.microsoft.com/office/powerpoint/2010/main" val="3901545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Lovász</a:t>
            </a:r>
            <a:r>
              <a:rPr lang="en-US" dirty="0"/>
              <a:t>, László. "Submodular functions and convexity." </a:t>
            </a:r>
            <a:r>
              <a:rPr lang="en-US" i="1" dirty="0"/>
              <a:t>Mathematical programming the state of the art</a:t>
            </a:r>
            <a:r>
              <a:rPr lang="en-US" dirty="0"/>
              <a:t>. Springer, Berlin, Heidelberg, 1983. 235-257.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14</a:t>
            </a:fld>
            <a:endParaRPr lang="en-US"/>
          </a:p>
        </p:txBody>
      </p:sp>
    </p:spTree>
    <p:extLst>
      <p:ext uri="{BB962C8B-B14F-4D97-AF65-F5344CB8AC3E}">
        <p14:creationId xmlns:p14="http://schemas.microsoft.com/office/powerpoint/2010/main" val="349447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Examples of discrete optimization problems are spanning trees, matchings, graph cuts, t</a:t>
            </a:r>
            <a:r>
              <a:rPr lang="en-US" dirty="0"/>
              <a:t>raveling salesman, knapsack, minimum clique, vertex cover, </a:t>
            </a:r>
            <a:r>
              <a:rPr lang="en-US" b="1" dirty="0"/>
              <a:t>set Cover.</a:t>
            </a:r>
            <a:endParaRPr lang="en-US" b="1" dirty="0">
              <a:effectLst/>
              <a:latin typeface="Arial" panose="020B0604020202020204" pitchFamily="34" charset="0"/>
            </a:endParaRPr>
          </a:p>
          <a:p>
            <a:pPr algn="l"/>
            <a:r>
              <a:rPr lang="en-US" sz="1200" b="0" i="0" u="none" strike="noStrike" baseline="0" dirty="0">
                <a:latin typeface="NimbusSanL-ReguItal"/>
              </a:rPr>
              <a:t>Some problems are in P:</a:t>
            </a:r>
          </a:p>
          <a:p>
            <a:pPr algn="l"/>
            <a:r>
              <a:rPr lang="en-US" sz="1200" b="0" i="0" u="none" strike="noStrike" baseline="0" dirty="0">
                <a:latin typeface="NimbusSanL-Regu"/>
              </a:rPr>
              <a:t>Min Spanning Tree, Max Flow, Min Cut, Max Matching,...</a:t>
            </a:r>
          </a:p>
          <a:p>
            <a:pPr algn="l"/>
            <a:r>
              <a:rPr lang="en-US" sz="1200" b="0" i="0" u="none" strike="noStrike" baseline="0" dirty="0">
                <a:latin typeface="NimbusSanL-ReguItal"/>
              </a:rPr>
              <a:t>Many problems are NP-hard:</a:t>
            </a:r>
          </a:p>
          <a:p>
            <a:pPr algn="l"/>
            <a:r>
              <a:rPr lang="en-US" sz="1200" b="0" i="0" u="none" strike="noStrike" baseline="0" dirty="0">
                <a:latin typeface="NimbusSanL-Regu"/>
              </a:rPr>
              <a:t>Traveling Salesman, Max Clique, Max Cut, Set Cover, Knapsack</a:t>
            </a:r>
            <a:endParaRPr lang="en-US" b="1" dirty="0">
              <a:effectLst/>
              <a:latin typeface="Arial" panose="020B0604020202020204" pitchFamily="34" charset="0"/>
            </a:endParaRPr>
          </a:p>
          <a:p>
            <a:endParaRPr lang="en-US" b="1" dirty="0"/>
          </a:p>
          <a:p>
            <a:endParaRPr lang="en-US" b="1" dirty="0"/>
          </a:p>
          <a:p>
            <a:r>
              <a:rPr lang="en-US" b="1" dirty="0"/>
              <a:t>Graph cut algorithms:</a:t>
            </a:r>
          </a:p>
          <a:p>
            <a:pPr marL="171450" indent="-171450">
              <a:buFont typeface="Arial" panose="020B0604020202020204" pitchFamily="34" charset="0"/>
              <a:buChar char="•"/>
            </a:pPr>
            <a:r>
              <a:rPr lang="en-US" dirty="0"/>
              <a:t>Minimum Cut –Edmonds-Karp Algorithm [1] </a:t>
            </a:r>
          </a:p>
          <a:p>
            <a:pPr marL="171450" indent="-171450">
              <a:buFont typeface="Arial" panose="020B0604020202020204" pitchFamily="34" charset="0"/>
              <a:buChar char="•"/>
            </a:pPr>
            <a:r>
              <a:rPr lang="en-US" dirty="0"/>
              <a:t>Maximum Cut – It an be approximated to within a constant ratio using semidefinite programming [2] </a:t>
            </a:r>
          </a:p>
          <a:p>
            <a:pPr marL="171450" indent="-171450">
              <a:buFont typeface="Arial" panose="020B0604020202020204" pitchFamily="34" charset="0"/>
              <a:buChar char="•"/>
            </a:pPr>
            <a:r>
              <a:rPr lang="en-US" dirty="0"/>
              <a:t>Sparsest Cut – It can be approximated using Arora, Rao &amp; </a:t>
            </a:r>
            <a:r>
              <a:rPr lang="en-US" dirty="0" err="1"/>
              <a:t>Vazirani</a:t>
            </a:r>
            <a:r>
              <a:rPr lang="en-US" dirty="0"/>
              <a:t> [3] with a complexity O((log n)^1/2) [3]</a:t>
            </a:r>
          </a:p>
          <a:p>
            <a:endParaRPr lang="en-US" dirty="0"/>
          </a:p>
          <a:p>
            <a:endParaRPr lang="en-US" dirty="0"/>
          </a:p>
          <a:p>
            <a:r>
              <a:rPr lang="en-US" dirty="0"/>
              <a:t>[1] </a:t>
            </a:r>
            <a:r>
              <a:rPr lang="en-US" dirty="0" err="1"/>
              <a:t>Cormen</a:t>
            </a:r>
            <a:r>
              <a:rPr lang="en-US" dirty="0"/>
              <a:t>, Thomas H.; </a:t>
            </a:r>
            <a:r>
              <a:rPr lang="en-US" dirty="0" err="1"/>
              <a:t>Leiserson</a:t>
            </a:r>
            <a:r>
              <a:rPr lang="en-US" dirty="0"/>
              <a:t>, Charles E.; </a:t>
            </a:r>
            <a:r>
              <a:rPr lang="en-US" dirty="0" err="1"/>
              <a:t>Rivest</a:t>
            </a:r>
            <a:r>
              <a:rPr lang="en-US" dirty="0"/>
              <a:t>, Ronald L.; Stein, Clifford (2001</a:t>
            </a:r>
            <a:r>
              <a:rPr lang="en-US" b="0" dirty="0"/>
              <a:t>)</a:t>
            </a:r>
            <a:r>
              <a:rPr lang="en-US" b="1" dirty="0"/>
              <a:t>, Introduction to Algorithms </a:t>
            </a:r>
            <a:r>
              <a:rPr lang="en-US" dirty="0"/>
              <a:t>(2nd ed.), MIT Press and McGraw-Hill, p. 563,655,1043, ISBN 0-262-03293-7.</a:t>
            </a:r>
          </a:p>
          <a:p>
            <a:r>
              <a:rPr lang="en-US" dirty="0"/>
              <a:t>[2] </a:t>
            </a:r>
            <a:r>
              <a:rPr lang="en-US" dirty="0" err="1"/>
              <a:t>Goemans</a:t>
            </a:r>
            <a:r>
              <a:rPr lang="en-US" dirty="0"/>
              <a:t>, M. X.; Williamson, D. P. (1995), "</a:t>
            </a:r>
            <a:r>
              <a:rPr lang="en-US" b="1" dirty="0"/>
              <a:t>Improved approximation algorithms for maximum cut and satisfiability problems using semidefinite programming</a:t>
            </a:r>
            <a:r>
              <a:rPr lang="en-US" dirty="0"/>
              <a:t>", Journal of the ACM, 42 (6): 1115–1145, doi:10.1145/227683.227684.</a:t>
            </a:r>
          </a:p>
          <a:p>
            <a:r>
              <a:rPr lang="en-US" dirty="0"/>
              <a:t>[3] Arora, Sanjeev; Rao, Satish; </a:t>
            </a:r>
            <a:r>
              <a:rPr lang="en-US" dirty="0" err="1"/>
              <a:t>Vazirani</a:t>
            </a:r>
            <a:r>
              <a:rPr lang="en-US" dirty="0"/>
              <a:t>, Umesh (2009), "</a:t>
            </a:r>
            <a:r>
              <a:rPr lang="en-US" b="1" dirty="0"/>
              <a:t>Expander flows, geometric embeddings and graph partitioning</a:t>
            </a:r>
            <a:r>
              <a:rPr lang="en-US" dirty="0"/>
              <a:t>", J. ACM, ACM, 56 (2): 1–37, doi:10.1145/1502793.1502794.</a:t>
            </a:r>
          </a:p>
          <a:p>
            <a:endParaRPr lang="en-US" dirty="0"/>
          </a:p>
          <a:p>
            <a:r>
              <a:rPr lang="en-US" dirty="0"/>
              <a:t>Computational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 Complexity is a Polynomial function of the inputs</a:t>
            </a:r>
          </a:p>
          <a:p>
            <a:r>
              <a:rPr lang="en-US" dirty="0"/>
              <a:t>NP – (Non-deterministic polynomial) X is NP if </a:t>
            </a:r>
            <a:r>
              <a:rPr lang="en-US" sz="1200" b="0" dirty="0"/>
              <a:t>has polynomial-time solution checking, but non-Polynomial time solution finding</a:t>
            </a:r>
            <a:endParaRPr lang="en-US" dirty="0"/>
          </a:p>
          <a:p>
            <a:r>
              <a:rPr lang="en-US" sz="1200" b="0" dirty="0"/>
              <a:t>NP-Complete – X is NP-Complete if it is possible to reduce X to another NP problem Y in polynomial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NP-Hard – X is NP-Hard if</a:t>
            </a:r>
            <a:r>
              <a:rPr lang="en-US" i="0" dirty="0"/>
              <a:t> there is an NP-complete problem Y that is reducible to X in polynomial time</a:t>
            </a:r>
          </a:p>
          <a:p>
            <a:endParaRPr lang="en-US" b="0" dirty="0"/>
          </a:p>
          <a:p>
            <a:r>
              <a:rPr lang="en-US" b="0" dirty="0"/>
              <a:t>Nice summary here:</a:t>
            </a:r>
          </a:p>
          <a:p>
            <a:r>
              <a:rPr lang="en-US" b="0" dirty="0"/>
              <a:t>https://stackoverflow.com/questions/1857244/what-are-the-differences-between-np-np-complete-and-np-hard</a:t>
            </a:r>
          </a:p>
        </p:txBody>
      </p:sp>
      <p:sp>
        <p:nvSpPr>
          <p:cNvPr id="4" name="Slide Number Placeholder 3"/>
          <p:cNvSpPr>
            <a:spLocks noGrp="1"/>
          </p:cNvSpPr>
          <p:nvPr>
            <p:ph type="sldNum" sz="quarter" idx="5"/>
          </p:nvPr>
        </p:nvSpPr>
        <p:spPr/>
        <p:txBody>
          <a:bodyPr/>
          <a:lstStyle/>
          <a:p>
            <a:fld id="{9271DED1-4C91-4561-A99B-E6676363E223}" type="slidenum">
              <a:rPr lang="en-US" smtClean="0"/>
              <a:t>15</a:t>
            </a:fld>
            <a:endParaRPr lang="en-US"/>
          </a:p>
        </p:txBody>
      </p:sp>
    </p:spTree>
    <p:extLst>
      <p:ext uri="{BB962C8B-B14F-4D97-AF65-F5344CB8AC3E}">
        <p14:creationId xmlns:p14="http://schemas.microsoft.com/office/powerpoint/2010/main" val="674725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454A11C-5A77-4A08-B879-6DBBFDBBDAFE}" type="datetime1">
              <a:rPr lang="en-US" smtClean="0"/>
              <a:t>3/2/2021</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C73922D-9081-40A6-8FBE-63670167AD98}" type="datetime1">
              <a:rPr lang="en-US" smtClean="0"/>
              <a:t>3/2/2021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EC26F5A0-C9D2-4F77-B347-D66BED85257B}" type="datetime1">
              <a:rPr lang="en-US" smtClean="0"/>
              <a:t>3/2/2021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B6F2430-900B-4222-905F-EED32BFA1589}" type="datetime1">
              <a:rPr lang="en-US" smtClean="0"/>
              <a:t>3/2/2021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CD130E0-640E-4C5D-8D16-DE7F41FBD753}" type="datetime1">
              <a:rPr lang="en-US" smtClean="0"/>
              <a:t>3/2/2021</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627B7EA4-B0EA-4318-A076-3B69835E495A}"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7ED4FE29-361C-4DC2-A7C6-B5E089DF3A91}" type="datetime1">
              <a:rPr lang="en-US" smtClean="0"/>
              <a:t>3/2/2021</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862788D6-C652-4921-A5E0-02F81E20745E}" type="datetime1">
              <a:rPr lang="en-US" smtClean="0"/>
              <a:t>3/2/2021</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489C13DB-7338-4DF2-835C-1A17F38879EE}" type="datetime1">
              <a:rPr lang="en-US" smtClean="0"/>
              <a:t>3/2/2021</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1182EF5F-566B-49EC-B494-C7B2A0F6EE3D}" type="datetime1">
              <a:rPr lang="en-US" smtClean="0"/>
              <a:t>3/2/2021</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4F02E37B-40D6-4AF0-9DE8-D954394DFF71}" type="datetime1">
              <a:rPr lang="en-US" smtClean="0"/>
              <a:t>3/2/2021</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ristian.adriano@hpi.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hyperlink" Target="mailto:holger.giese@hpi.uni-potsdam.de)" TargetMode="External"/><Relationship Id="rId4" Type="http://schemas.openxmlformats.org/officeDocument/2006/relationships/hyperlink" Target="mailto:sona.Ghahremani@hpi.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theory.stanford.edu/~jvondrak/data/SIDMA-plenary-talk.pdf"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hyperlink" Target="https://archive.org/details/convexanalysisop00bert_476" TargetMode="External"/><Relationship Id="rId5" Type="http://schemas.openxmlformats.org/officeDocument/2006/relationships/hyperlink" Target="https://archive.org/details/introductorylect00nest" TargetMode="Externa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tring_(computer_science)"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0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hyperlink" Target="https://www.youtube.com/watch?v=Y3u_hvxayDY"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3.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2.png"/><Relationship Id="rId16" Type="http://schemas.openxmlformats.org/officeDocument/2006/relationships/image" Target="../media/image47.png"/><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image" Target="../media/image42.png"/><Relationship Id="rId5" Type="http://schemas.openxmlformats.org/officeDocument/2006/relationships/image" Target="../media/image35.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4.png"/><Relationship Id="rId9" Type="http://schemas.openxmlformats.org/officeDocument/2006/relationships/image" Target="../media/image40.png"/><Relationship Id="rId1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s://theory.stanford.edu/~jvondrak/data/SIDMA-plenary-talk.pdf"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12"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50.png"/><Relationship Id="rId11" Type="http://schemas.openxmlformats.org/officeDocument/2006/relationships/hyperlink" Target="https://people.ece.uw.edu/bilmes/classes/ee563/ee563_fall_2020/" TargetMode="External"/><Relationship Id="rId5" Type="http://schemas.openxmlformats.org/officeDocument/2006/relationships/image" Target="../media/image54.png"/><Relationship Id="rId10" Type="http://schemas.openxmlformats.org/officeDocument/2006/relationships/image" Target="../media/image290.png"/><Relationship Id="rId4" Type="http://schemas.openxmlformats.org/officeDocument/2006/relationships/image" Target="../media/image53.png"/><Relationship Id="rId9" Type="http://schemas.openxmlformats.org/officeDocument/2006/relationships/image" Target="../media/image280.png"/></Relationships>
</file>

<file path=ppt/slides/_rels/slide29.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54.png"/><Relationship Id="rId7" Type="http://schemas.openxmlformats.org/officeDocument/2006/relationships/image" Target="../media/image340.png"/><Relationship Id="rId2" Type="http://schemas.openxmlformats.org/officeDocument/2006/relationships/image" Target="../media/image53.png"/><Relationship Id="rId1" Type="http://schemas.openxmlformats.org/officeDocument/2006/relationships/slideLayout" Target="../slideLayouts/slideLayout17.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310.png"/><Relationship Id="rId9" Type="http://schemas.openxmlformats.org/officeDocument/2006/relationships/image" Target="../media/image3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17.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34.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530.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20.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470.png"/><Relationship Id="rId11" Type="http://schemas.openxmlformats.org/officeDocument/2006/relationships/image" Target="../media/image521.png"/><Relationship Id="rId5" Type="http://schemas.openxmlformats.org/officeDocument/2006/relationships/image" Target="../media/image460.png"/><Relationship Id="rId10" Type="http://schemas.openxmlformats.org/officeDocument/2006/relationships/image" Target="../media/image510.png"/><Relationship Id="rId4" Type="http://schemas.openxmlformats.org/officeDocument/2006/relationships/image" Target="../media/image450.png"/><Relationship Id="rId9" Type="http://schemas.openxmlformats.org/officeDocument/2006/relationships/image" Target="../media/image500.png"/><Relationship Id="rId14" Type="http://schemas.openxmlformats.org/officeDocument/2006/relationships/image" Target="../media/image540.png"/></Relationships>
</file>

<file path=ppt/slides/_rels/slide3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9.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0.png"/><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image" Target="../media/image2.png"/><Relationship Id="rId7"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3.gif"/><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jpg"/><Relationship Id="rId4" Type="http://schemas.openxmlformats.org/officeDocument/2006/relationships/image" Target="../media/image37.png"/><Relationship Id="rId9" Type="http://schemas.openxmlformats.org/officeDocument/2006/relationships/hyperlink" Target="https://twitter.com/Harry_Stevens/status/1238940084994523136"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744794" y="1558552"/>
            <a:ext cx="10368116" cy="2983643"/>
          </a:xfrm>
        </p:spPr>
        <p:txBody>
          <a:bodyPr>
            <a:normAutofit/>
          </a:bodyPr>
          <a:lstStyle/>
          <a:p>
            <a:r>
              <a:rPr lang="en-US" sz="4400" b="1" dirty="0"/>
              <a:t>Propagation Graph Neural Networks</a:t>
            </a:r>
            <a:br>
              <a:rPr lang="en-US" sz="4400" b="1" dirty="0"/>
            </a:br>
            <a:r>
              <a:rPr lang="en-US" sz="3200" dirty="0"/>
              <a:t>lecture-14</a:t>
            </a:r>
            <a:br>
              <a:rPr lang="en-US" sz="3200" dirty="0"/>
            </a:br>
            <a:br>
              <a:rPr lang="en-US" sz="3200" dirty="0"/>
            </a:br>
            <a:r>
              <a:rPr lang="en-US" sz="2400" dirty="0">
                <a:ea typeface="ＭＳ Ｐゴシック" charset="-128"/>
              </a:rPr>
              <a:t>Co</a:t>
            </a:r>
            <a:r>
              <a:rPr lang="en-US" altLang="x-none" sz="2400" dirty="0">
                <a:ea typeface="ＭＳ Ｐゴシック" charset="-128"/>
              </a:rPr>
              <a:t>urse on Graph Neural Networks (Winter Term 20/21)</a:t>
            </a:r>
            <a:endParaRPr lang="en-US" altLang="x-none" b="1" dirty="0">
              <a:ea typeface="ＭＳ Ｐゴシック" charset="-128"/>
            </a:endParaRPr>
          </a:p>
        </p:txBody>
      </p:sp>
      <p:sp>
        <p:nvSpPr>
          <p:cNvPr id="27650" name="Rectangle 3"/>
          <p:cNvSpPr>
            <a:spLocks noGrp="1" noChangeArrowheads="1"/>
          </p:cNvSpPr>
          <p:nvPr>
            <p:ph type="subTitle" idx="1"/>
          </p:nvPr>
        </p:nvSpPr>
        <p:spPr>
          <a:xfrm>
            <a:off x="2990235" y="5000369"/>
            <a:ext cx="6796316" cy="1857632"/>
          </a:xfrm>
        </p:spPr>
        <p:txBody>
          <a:bodyPr>
            <a:normAutofit/>
          </a:bodyPr>
          <a:lstStyle/>
          <a:p>
            <a:r>
              <a:rPr lang="en-US" altLang="x-none" sz="1500" b="1" dirty="0">
                <a:ea typeface="ＭＳ Ｐゴシック" charset="-128"/>
              </a:rPr>
              <a:t>Christian Medeiros Adriano </a:t>
            </a:r>
            <a:r>
              <a:rPr lang="en-US" altLang="x-none" sz="1500" dirty="0">
                <a:ea typeface="ＭＳ Ｐゴシック" charset="-128"/>
              </a:rPr>
              <a:t>(</a:t>
            </a:r>
            <a:r>
              <a:rPr lang="en-US" altLang="x-none" sz="1500" dirty="0">
                <a:ea typeface="ＭＳ Ｐゴシック" charset="-128"/>
                <a:hlinkClick r:id="rId3"/>
              </a:rPr>
              <a:t>christian.adriano@hpi.de</a:t>
            </a:r>
            <a:r>
              <a:rPr lang="en-US" altLang="x-none" sz="1500" dirty="0">
                <a:ea typeface="ＭＳ Ｐゴシック" charset="-128"/>
              </a:rPr>
              <a:t>) - </a:t>
            </a:r>
            <a:r>
              <a:rPr lang="en-US" altLang="x-none" sz="1500" b="1" dirty="0">
                <a:ea typeface="ＭＳ Ｐゴシック" charset="-128"/>
              </a:rPr>
              <a:t>“Chris”</a:t>
            </a:r>
          </a:p>
          <a:p>
            <a:r>
              <a:rPr lang="en-US" altLang="x-none" sz="1200" dirty="0">
                <a:ea typeface="ＭＳ Ｐゴシック" charset="-128"/>
              </a:rPr>
              <a:t>Sona Ghahremani (</a:t>
            </a:r>
            <a:r>
              <a:rPr lang="en-US" altLang="x-none" sz="1200" dirty="0">
                <a:ea typeface="ＭＳ Ｐゴシック" charset="-128"/>
                <a:hlinkClick r:id="rId4"/>
              </a:rPr>
              <a:t>sona.ghahremani@hpi.de</a:t>
            </a:r>
            <a:r>
              <a:rPr lang="en-US" altLang="x-none" sz="1200" dirty="0">
                <a:ea typeface="ＭＳ Ｐゴシック" charset="-128"/>
              </a:rPr>
              <a:t> )</a:t>
            </a:r>
          </a:p>
          <a:p>
            <a:r>
              <a:rPr lang="en-US" altLang="x-none" sz="1200" dirty="0">
                <a:ea typeface="ＭＳ Ｐゴシック" charset="-128"/>
              </a:rPr>
              <a:t>Prof. Dr. Holger Giese (</a:t>
            </a:r>
            <a:r>
              <a:rPr lang="en-US" altLang="x-none" sz="1200" dirty="0">
                <a:ea typeface="ＭＳ Ｐゴシック" charset="-128"/>
                <a:hlinkClick r:id="rId5"/>
              </a:rPr>
              <a:t>holger.giese@hpi.de)</a:t>
            </a:r>
            <a:r>
              <a:rPr lang="en-US" altLang="x-none" sz="1200" dirty="0">
                <a:ea typeface="ＭＳ Ｐゴシック" charset="-128"/>
              </a:rPr>
              <a:t> </a:t>
            </a:r>
          </a:p>
          <a:p>
            <a:endParaRPr lang="en-US" altLang="x-none" sz="1200"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7F78-CC51-461C-B5EE-BC207E04DD95}"/>
              </a:ext>
            </a:extLst>
          </p:cNvPr>
          <p:cNvSpPr>
            <a:spLocks noGrp="1"/>
          </p:cNvSpPr>
          <p:nvPr>
            <p:ph type="title"/>
          </p:nvPr>
        </p:nvSpPr>
        <p:spPr/>
        <p:txBody>
          <a:bodyPr/>
          <a:lstStyle/>
          <a:p>
            <a:r>
              <a:rPr lang="en-US" dirty="0"/>
              <a:t>Sketch approach</a:t>
            </a:r>
          </a:p>
        </p:txBody>
      </p:sp>
      <p:sp>
        <p:nvSpPr>
          <p:cNvPr id="3" name="Content Placeholder 2">
            <a:extLst>
              <a:ext uri="{FF2B5EF4-FFF2-40B4-BE49-F238E27FC236}">
                <a16:creationId xmlns:a16="http://schemas.microsoft.com/office/drawing/2014/main" id="{BF3099B0-1513-4349-8EBE-670AA04117D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0C8F596-6B1E-4950-AB14-4D6A9E784A69}"/>
              </a:ext>
            </a:extLst>
          </p:cNvPr>
          <p:cNvSpPr>
            <a:spLocks noGrp="1"/>
          </p:cNvSpPr>
          <p:nvPr>
            <p:ph type="sldNum" sz="quarter" idx="12"/>
          </p:nvPr>
        </p:nvSpPr>
        <p:spPr/>
        <p:txBody>
          <a:bodyPr/>
          <a:lstStyle/>
          <a:p>
            <a:fld id="{81561042-0DC2-4A04-AA50-F6D44EB20EBA}" type="slidenum">
              <a:rPr lang="en-US" smtClean="0"/>
              <a:t>10</a:t>
            </a:fld>
            <a:endParaRPr lang="en-US"/>
          </a:p>
        </p:txBody>
      </p:sp>
    </p:spTree>
    <p:extLst>
      <p:ext uri="{BB962C8B-B14F-4D97-AF65-F5344CB8AC3E}">
        <p14:creationId xmlns:p14="http://schemas.microsoft.com/office/powerpoint/2010/main" val="4009241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410357"/>
            <a:ext cx="11228913" cy="1493807"/>
          </a:xfrm>
          <a:noFill/>
        </p:spPr>
        <p:txBody>
          <a:bodyPr/>
          <a:lstStyle/>
          <a:p>
            <a:r>
              <a:rPr lang="en-US" dirty="0"/>
              <a:t>Discrete/Combinatorial Optimization with </a:t>
            </a:r>
            <a:br>
              <a:rPr lang="en-US" dirty="0"/>
            </a:br>
            <a:r>
              <a:rPr lang="en-US" dirty="0"/>
              <a:t>Submodular Functions</a:t>
            </a:r>
            <a:endParaRPr lang="en-US" sz="2000" dirty="0"/>
          </a:p>
        </p:txBody>
      </p:sp>
      <p:sp>
        <p:nvSpPr>
          <p:cNvPr id="5" name="TextBox 4">
            <a:extLst>
              <a:ext uri="{FF2B5EF4-FFF2-40B4-BE49-F238E27FC236}">
                <a16:creationId xmlns:a16="http://schemas.microsoft.com/office/drawing/2014/main" id="{42EA18C0-6FBC-4431-B32A-FEA349EDD5CE}"/>
              </a:ext>
            </a:extLst>
          </p:cNvPr>
          <p:cNvSpPr txBox="1"/>
          <p:nvPr/>
        </p:nvSpPr>
        <p:spPr bwMode="gray">
          <a:xfrm>
            <a:off x="572511" y="187246"/>
            <a:ext cx="11444162" cy="3139321"/>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rPr>
              <a:t>How do we </a:t>
            </a:r>
            <a:r>
              <a:rPr lang="en-US" b="1" dirty="0">
                <a:latin typeface="Calibri" panose="020F0502020204030204" pitchFamily="34" charset="0"/>
              </a:rPr>
              <a:t>build theories?</a:t>
            </a:r>
            <a:endParaRPr lang="en-US" sz="1800" b="1" dirty="0">
              <a:effectLst/>
              <a:latin typeface="Calibri" panose="020F0502020204030204" pitchFamily="34" charset="0"/>
            </a:endParaRPr>
          </a:p>
          <a:p>
            <a:pPr marL="0" marR="0">
              <a:spcBef>
                <a:spcPts val="0"/>
              </a:spcBef>
              <a:spcAft>
                <a:spcPts val="0"/>
              </a:spcAft>
            </a:pPr>
            <a:endParaRPr lang="en-US" dirty="0">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endParaRPr lang="en-US" b="1" dirty="0">
              <a:latin typeface="Calibri" panose="020F0502020204030204" pitchFamily="34" charset="0"/>
            </a:endParaRP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endParaRPr lang="en-US" b="1" dirty="0">
              <a:latin typeface="Calibri" panose="020F0502020204030204" pitchFamily="34" charset="0"/>
            </a:endParaRPr>
          </a:p>
          <a:p>
            <a:pPr marL="342900" marR="0">
              <a:spcBef>
                <a:spcPts val="0"/>
              </a:spcBef>
              <a:spcAft>
                <a:spcPts val="0"/>
              </a:spcAft>
            </a:pPr>
            <a:endParaRPr lang="en-US" sz="1800" b="1" dirty="0">
              <a:effectLst/>
              <a:latin typeface="Calibri" panose="020F0502020204030204" pitchFamily="34" charset="0"/>
            </a:endParaRPr>
          </a:p>
          <a:p>
            <a:pPr marL="342900" marR="0">
              <a:spcBef>
                <a:spcPts val="0"/>
              </a:spcBef>
              <a:spcAft>
                <a:spcPts val="0"/>
              </a:spcAft>
            </a:pPr>
            <a:r>
              <a:rPr lang="en-US" sz="1800" b="1" dirty="0">
                <a:effectLst/>
                <a:latin typeface="Calibri" panose="020F0502020204030204" pitchFamily="34" charset="0"/>
              </a:rPr>
              <a:t>Dominic Welsh 1976</a:t>
            </a:r>
            <a:endParaRPr lang="en-US" sz="1800" dirty="0">
              <a:effectLst/>
              <a:latin typeface="Calibri" panose="020F0502020204030204" pitchFamily="34" charset="0"/>
            </a:endParaRPr>
          </a:p>
          <a:p>
            <a:pPr marL="342900" marR="0">
              <a:spcBef>
                <a:spcPts val="0"/>
              </a:spcBef>
              <a:spcAft>
                <a:spcPts val="0"/>
              </a:spcAft>
            </a:pPr>
            <a:r>
              <a:rPr lang="en-US" sz="1800" dirty="0">
                <a:effectLst/>
                <a:latin typeface="Calibri" panose="020F0502020204030204" pitchFamily="34" charset="0"/>
              </a:rPr>
              <a:t>"…mathematical generalization often lays bare the important bits of information about the problem at hand</a:t>
            </a:r>
          </a:p>
        </p:txBody>
      </p:sp>
      <p:sp>
        <p:nvSpPr>
          <p:cNvPr id="3" name="Oval 2">
            <a:extLst>
              <a:ext uri="{FF2B5EF4-FFF2-40B4-BE49-F238E27FC236}">
                <a16:creationId xmlns:a16="http://schemas.microsoft.com/office/drawing/2014/main" id="{EB08E142-0FBB-4B60-9414-89AD85453314}"/>
              </a:ext>
            </a:extLst>
          </p:cNvPr>
          <p:cNvSpPr/>
          <p:nvPr/>
        </p:nvSpPr>
        <p:spPr bwMode="gray">
          <a:xfrm>
            <a:off x="3673784" y="906308"/>
            <a:ext cx="1747880" cy="857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Problem solving</a:t>
            </a:r>
          </a:p>
        </p:txBody>
      </p:sp>
      <p:sp>
        <p:nvSpPr>
          <p:cNvPr id="6" name="Oval 5">
            <a:extLst>
              <a:ext uri="{FF2B5EF4-FFF2-40B4-BE49-F238E27FC236}">
                <a16:creationId xmlns:a16="http://schemas.microsoft.com/office/drawing/2014/main" id="{156BA862-DE3E-4A81-81A0-4C5BF5C18267}"/>
              </a:ext>
            </a:extLst>
          </p:cNvPr>
          <p:cNvSpPr/>
          <p:nvPr/>
        </p:nvSpPr>
        <p:spPr bwMode="gray">
          <a:xfrm>
            <a:off x="5927414" y="883174"/>
            <a:ext cx="1747880" cy="857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Problem thinking</a:t>
            </a:r>
          </a:p>
        </p:txBody>
      </p:sp>
      <p:cxnSp>
        <p:nvCxnSpPr>
          <p:cNvPr id="8" name="Connector: Curved 7">
            <a:extLst>
              <a:ext uri="{FF2B5EF4-FFF2-40B4-BE49-F238E27FC236}">
                <a16:creationId xmlns:a16="http://schemas.microsoft.com/office/drawing/2014/main" id="{8F25BC8A-E82D-4598-9D7D-F9380100257A}"/>
              </a:ext>
            </a:extLst>
          </p:cNvPr>
          <p:cNvCxnSpPr>
            <a:cxnSpLocks/>
            <a:stCxn id="3" idx="0"/>
            <a:endCxn id="6" idx="0"/>
          </p:cNvCxnSpPr>
          <p:nvPr/>
        </p:nvCxnSpPr>
        <p:spPr bwMode="gray">
          <a:xfrm rot="5400000" flipH="1" flipV="1">
            <a:off x="5662972" y="-232074"/>
            <a:ext cx="23134" cy="2253630"/>
          </a:xfrm>
          <a:prstGeom prst="curvedConnector3">
            <a:avLst>
              <a:gd name="adj1" fmla="val 3012000"/>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3" name="Connector: Curved 12">
            <a:extLst>
              <a:ext uri="{FF2B5EF4-FFF2-40B4-BE49-F238E27FC236}">
                <a16:creationId xmlns:a16="http://schemas.microsoft.com/office/drawing/2014/main" id="{2EBBE264-87E3-4AD1-B1A7-E32998E5D3B7}"/>
              </a:ext>
            </a:extLst>
          </p:cNvPr>
          <p:cNvCxnSpPr>
            <a:cxnSpLocks/>
            <a:stCxn id="3" idx="4"/>
            <a:endCxn id="6" idx="4"/>
          </p:cNvCxnSpPr>
          <p:nvPr/>
        </p:nvCxnSpPr>
        <p:spPr bwMode="gray">
          <a:xfrm rot="5400000" flipH="1" flipV="1">
            <a:off x="5662972" y="625682"/>
            <a:ext cx="23134" cy="2253630"/>
          </a:xfrm>
          <a:prstGeom prst="curvedConnector3">
            <a:avLst>
              <a:gd name="adj1" fmla="val -2946978"/>
            </a:avLst>
          </a:prstGeom>
          <a:ln>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BD7212E3-E294-4BA4-AAE4-623587D2C64F}"/>
              </a:ext>
            </a:extLst>
          </p:cNvPr>
          <p:cNvSpPr txBox="1"/>
          <p:nvPr/>
        </p:nvSpPr>
        <p:spPr bwMode="gray">
          <a:xfrm>
            <a:off x="570486" y="1644238"/>
            <a:ext cx="3224679" cy="646331"/>
          </a:xfrm>
          <a:prstGeom prst="rect">
            <a:avLst/>
          </a:prstGeom>
          <a:noFill/>
        </p:spPr>
        <p:txBody>
          <a:bodyPr wrap="square">
            <a:spAutoFit/>
          </a:bodyPr>
          <a:lstStyle/>
          <a:p>
            <a:pPr marL="0" marR="0">
              <a:spcBef>
                <a:spcPts val="0"/>
              </a:spcBef>
              <a:spcAft>
                <a:spcPts val="0"/>
              </a:spcAft>
            </a:pPr>
            <a:r>
              <a:rPr lang="en-US" sz="1800" dirty="0">
                <a:effectLst/>
                <a:latin typeface="Calibri" panose="020F0502020204030204" pitchFamily="34" charset="0"/>
              </a:rPr>
              <a:t> Which methods and tools can </a:t>
            </a:r>
            <a:r>
              <a:rPr lang="en-US" dirty="0">
                <a:latin typeface="Calibri" panose="020F0502020204030204" pitchFamily="34" charset="0"/>
              </a:rPr>
              <a:t>we</a:t>
            </a:r>
            <a:r>
              <a:rPr lang="en-US" sz="1800" dirty="0">
                <a:effectLst/>
                <a:latin typeface="Calibri" panose="020F0502020204030204" pitchFamily="34" charset="0"/>
              </a:rPr>
              <a:t> apply to solve this problem?</a:t>
            </a:r>
          </a:p>
        </p:txBody>
      </p:sp>
      <p:sp>
        <p:nvSpPr>
          <p:cNvPr id="23" name="TextBox 22">
            <a:extLst>
              <a:ext uri="{FF2B5EF4-FFF2-40B4-BE49-F238E27FC236}">
                <a16:creationId xmlns:a16="http://schemas.microsoft.com/office/drawing/2014/main" id="{B782AC89-ECDB-40A1-9102-686C72A79DFF}"/>
              </a:ext>
            </a:extLst>
          </p:cNvPr>
          <p:cNvSpPr txBox="1"/>
          <p:nvPr/>
        </p:nvSpPr>
        <p:spPr bwMode="gray">
          <a:xfrm>
            <a:off x="7760256" y="1644238"/>
            <a:ext cx="3111389" cy="923330"/>
          </a:xfrm>
          <a:prstGeom prst="rect">
            <a:avLst/>
          </a:prstGeom>
          <a:noFill/>
        </p:spPr>
        <p:txBody>
          <a:bodyPr wrap="square">
            <a:spAutoFit/>
          </a:bodyPr>
          <a:lstStyle/>
          <a:p>
            <a:r>
              <a:rPr lang="en-US" sz="1800" dirty="0">
                <a:effectLst/>
                <a:latin typeface="Calibri" panose="020F0502020204030204" pitchFamily="34" charset="0"/>
              </a:rPr>
              <a:t>What is the structure that would help us solve more of these problems?</a:t>
            </a:r>
            <a:endParaRPr lang="en-US" dirty="0"/>
          </a:p>
        </p:txBody>
      </p:sp>
      <p:cxnSp>
        <p:nvCxnSpPr>
          <p:cNvPr id="25" name="Connector: Elbow 24">
            <a:extLst>
              <a:ext uri="{FF2B5EF4-FFF2-40B4-BE49-F238E27FC236}">
                <a16:creationId xmlns:a16="http://schemas.microsoft.com/office/drawing/2014/main" id="{385218B1-AFA8-43A7-BA33-37DD10A66BF3}"/>
              </a:ext>
            </a:extLst>
          </p:cNvPr>
          <p:cNvCxnSpPr>
            <a:cxnSpLocks/>
            <a:stCxn id="3" idx="2"/>
            <a:endCxn id="21" idx="0"/>
          </p:cNvCxnSpPr>
          <p:nvPr/>
        </p:nvCxnSpPr>
        <p:spPr bwMode="gray">
          <a:xfrm rot="10800000" flipV="1">
            <a:off x="2182826" y="1335186"/>
            <a:ext cx="1490958" cy="309052"/>
          </a:xfrm>
          <a:prstGeom prst="bentConnector2">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B609D8-804B-4DA4-BC6E-224103121A8F}"/>
              </a:ext>
            </a:extLst>
          </p:cNvPr>
          <p:cNvCxnSpPr>
            <a:cxnSpLocks/>
            <a:stCxn id="6" idx="6"/>
            <a:endCxn id="23" idx="0"/>
          </p:cNvCxnSpPr>
          <p:nvPr/>
        </p:nvCxnSpPr>
        <p:spPr bwMode="gray">
          <a:xfrm>
            <a:off x="7675294" y="1312052"/>
            <a:ext cx="1640657" cy="332186"/>
          </a:xfrm>
          <a:prstGeom prst="bentConnector2">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18729"/>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4EB9-9ABC-4759-9370-8939EC44FA27}"/>
              </a:ext>
            </a:extLst>
          </p:cNvPr>
          <p:cNvSpPr>
            <a:spLocks noGrp="1"/>
          </p:cNvSpPr>
          <p:nvPr>
            <p:ph type="title"/>
          </p:nvPr>
        </p:nvSpPr>
        <p:spPr>
          <a:xfrm>
            <a:off x="478369" y="144001"/>
            <a:ext cx="9169401" cy="576293"/>
          </a:xfrm>
        </p:spPr>
        <p:txBody>
          <a:bodyPr/>
          <a:lstStyle/>
          <a:p>
            <a:r>
              <a:rPr lang="en-US" dirty="0"/>
              <a:t>Discrete Optimization </a:t>
            </a:r>
            <a:r>
              <a:rPr lang="en-US" sz="1800" dirty="0"/>
              <a:t>[</a:t>
            </a:r>
            <a:r>
              <a:rPr lang="en-US" sz="1800" dirty="0" err="1"/>
              <a:t>Vondrak</a:t>
            </a:r>
            <a:r>
              <a:rPr lang="en-US" sz="1800" dirty="0"/>
              <a:t> 2014]</a:t>
            </a:r>
            <a:endParaRPr lang="en-US" dirty="0"/>
          </a:p>
        </p:txBody>
      </p:sp>
      <p:sp>
        <p:nvSpPr>
          <p:cNvPr id="3" name="Content Placeholder 2">
            <a:extLst>
              <a:ext uri="{FF2B5EF4-FFF2-40B4-BE49-F238E27FC236}">
                <a16:creationId xmlns:a16="http://schemas.microsoft.com/office/drawing/2014/main" id="{DEDD7EF8-EFEF-495C-8334-902C95BDD2C1}"/>
              </a:ext>
            </a:extLst>
          </p:cNvPr>
          <p:cNvSpPr>
            <a:spLocks noGrp="1"/>
          </p:cNvSpPr>
          <p:nvPr>
            <p:ph idx="1"/>
          </p:nvPr>
        </p:nvSpPr>
        <p:spPr>
          <a:xfrm>
            <a:off x="478369" y="1056479"/>
            <a:ext cx="11473384" cy="1553246"/>
          </a:xfrm>
        </p:spPr>
        <p:txBody>
          <a:bodyPr/>
          <a:lstStyle/>
          <a:p>
            <a:pPr marL="285750" indent="-285750">
              <a:buFont typeface="Arial" panose="020B0604020202020204" pitchFamily="34" charset="0"/>
              <a:buChar char="•"/>
            </a:pPr>
            <a:r>
              <a:rPr lang="en-US" dirty="0"/>
              <a:t>Discrete or Combinatorial Optimization</a:t>
            </a:r>
          </a:p>
          <a:p>
            <a:pPr marL="285750" indent="-285750">
              <a:buFont typeface="Arial" panose="020B0604020202020204" pitchFamily="34" charset="0"/>
              <a:buChar char="•"/>
            </a:pPr>
            <a:r>
              <a:rPr lang="en-US" dirty="0"/>
              <a:t>“Discrete” because the choices are discrete, for instance, we do not take a fraction of a node or edge.</a:t>
            </a:r>
          </a:p>
          <a:p>
            <a:r>
              <a:rPr lang="en-US" dirty="0"/>
              <a:t>Maximize or Minimize an objective function </a:t>
            </a:r>
            <a:r>
              <a:rPr lang="en-US" i="1" dirty="0"/>
              <a:t>F(S)</a:t>
            </a:r>
          </a:p>
        </p:txBody>
      </p:sp>
      <p:sp>
        <p:nvSpPr>
          <p:cNvPr id="4" name="Slide Number Placeholder 3">
            <a:extLst>
              <a:ext uri="{FF2B5EF4-FFF2-40B4-BE49-F238E27FC236}">
                <a16:creationId xmlns:a16="http://schemas.microsoft.com/office/drawing/2014/main" id="{8A0DD47B-2DFA-4FA9-966E-60AC3E677BD4}"/>
              </a:ext>
            </a:extLst>
          </p:cNvPr>
          <p:cNvSpPr>
            <a:spLocks noGrp="1"/>
          </p:cNvSpPr>
          <p:nvPr>
            <p:ph type="sldNum" sz="quarter" idx="12"/>
          </p:nvPr>
        </p:nvSpPr>
        <p:spPr/>
        <p:txBody>
          <a:bodyPr/>
          <a:lstStyle/>
          <a:p>
            <a:fld id="{81561042-0DC2-4A04-AA50-F6D44EB20EBA}" type="slidenum">
              <a:rPr lang="en-US" smtClean="0"/>
              <a:t>12</a:t>
            </a:fld>
            <a:endParaRPr lang="en-US"/>
          </a:p>
        </p:txBody>
      </p:sp>
      <p:sp>
        <p:nvSpPr>
          <p:cNvPr id="14" name="TextBox 13">
            <a:extLst>
              <a:ext uri="{FF2B5EF4-FFF2-40B4-BE49-F238E27FC236}">
                <a16:creationId xmlns:a16="http://schemas.microsoft.com/office/drawing/2014/main" id="{73EB9F74-FDC7-469A-A464-C86877602D28}"/>
              </a:ext>
            </a:extLst>
          </p:cNvPr>
          <p:cNvSpPr txBox="1"/>
          <p:nvPr/>
        </p:nvSpPr>
        <p:spPr bwMode="gray">
          <a:xfrm>
            <a:off x="-21366" y="6598227"/>
            <a:ext cx="11289133" cy="246221"/>
          </a:xfrm>
          <a:prstGeom prst="rect">
            <a:avLst/>
          </a:prstGeom>
          <a:noFill/>
        </p:spPr>
        <p:txBody>
          <a:bodyPr wrap="square">
            <a:spAutoFit/>
          </a:bodyPr>
          <a:lstStyle/>
          <a:p>
            <a:pPr>
              <a:defRPr/>
            </a:pPr>
            <a:r>
              <a:rPr lang="en-US" sz="1000" dirty="0" err="1">
                <a:latin typeface="+mj-lt"/>
              </a:rPr>
              <a:t>Vondrak</a:t>
            </a:r>
            <a:r>
              <a:rPr lang="en-US" sz="1000" dirty="0">
                <a:latin typeface="+mj-lt"/>
              </a:rPr>
              <a:t>, J., (2012), Submodular Functions and Their Applications, </a:t>
            </a:r>
            <a:r>
              <a:rPr lang="en-US" sz="1000" i="1" dirty="0">
                <a:latin typeface="+mj-lt"/>
              </a:rPr>
              <a:t>Discrete Math Conference</a:t>
            </a:r>
            <a:r>
              <a:rPr lang="en-US" sz="1000" dirty="0">
                <a:latin typeface="+mj-lt"/>
              </a:rPr>
              <a:t>, </a:t>
            </a:r>
            <a:r>
              <a:rPr lang="de-DE" sz="1000" dirty="0">
                <a:effectLst/>
                <a:latin typeface="+mj-lt"/>
                <a:hlinkClick r:id="rId3"/>
              </a:rPr>
              <a:t>https://theory.stanford.edu/~jvondrak/data/SIDMA-plenary-talk.pdf</a:t>
            </a:r>
            <a:endParaRPr lang="en-US" sz="1000" dirty="0">
              <a:latin typeface="+mj-lt"/>
            </a:endParaRPr>
          </a:p>
        </p:txBody>
      </p:sp>
      <p:sp>
        <p:nvSpPr>
          <p:cNvPr id="10" name="TextBox 9">
            <a:extLst>
              <a:ext uri="{FF2B5EF4-FFF2-40B4-BE49-F238E27FC236}">
                <a16:creationId xmlns:a16="http://schemas.microsoft.com/office/drawing/2014/main" id="{5430E2B4-0D7C-459D-A887-B0BE12C789BD}"/>
              </a:ext>
            </a:extLst>
          </p:cNvPr>
          <p:cNvSpPr txBox="1"/>
          <p:nvPr/>
        </p:nvSpPr>
        <p:spPr bwMode="gray">
          <a:xfrm>
            <a:off x="5915563" y="1878032"/>
            <a:ext cx="6244682" cy="369332"/>
          </a:xfrm>
          <a:prstGeom prst="rect">
            <a:avLst/>
          </a:prstGeom>
          <a:noFill/>
        </p:spPr>
        <p:txBody>
          <a:bodyPr wrap="square">
            <a:spAutoFit/>
          </a:bodyPr>
          <a:lstStyle/>
          <a:p>
            <a:r>
              <a:rPr lang="en-US" dirty="0"/>
              <a:t>https://youtu.be/Y3u_hvxayDY?t=1860</a:t>
            </a:r>
          </a:p>
        </p:txBody>
      </p:sp>
    </p:spTree>
    <p:extLst>
      <p:ext uri="{BB962C8B-B14F-4D97-AF65-F5344CB8AC3E}">
        <p14:creationId xmlns:p14="http://schemas.microsoft.com/office/powerpoint/2010/main" val="2331128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dark&#10;&#10;Description automatically generated">
            <a:extLst>
              <a:ext uri="{FF2B5EF4-FFF2-40B4-BE49-F238E27FC236}">
                <a16:creationId xmlns:a16="http://schemas.microsoft.com/office/drawing/2014/main" id="{0103FE35-AFDD-4F94-B2C1-B24DDE1C4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9" y="911580"/>
            <a:ext cx="5450284" cy="2834147"/>
          </a:xfrm>
          <a:prstGeom prst="rect">
            <a:avLst/>
          </a:prstGeom>
        </p:spPr>
      </p:pic>
      <p:sp>
        <p:nvSpPr>
          <p:cNvPr id="2" name="Title 1">
            <a:extLst>
              <a:ext uri="{FF2B5EF4-FFF2-40B4-BE49-F238E27FC236}">
                <a16:creationId xmlns:a16="http://schemas.microsoft.com/office/drawing/2014/main" id="{4728513C-F0C7-4A07-AA31-8CFAB0BBA6E9}"/>
              </a:ext>
            </a:extLst>
          </p:cNvPr>
          <p:cNvSpPr>
            <a:spLocks noGrp="1"/>
          </p:cNvSpPr>
          <p:nvPr>
            <p:ph type="title"/>
          </p:nvPr>
        </p:nvSpPr>
        <p:spPr/>
        <p:txBody>
          <a:bodyPr/>
          <a:lstStyle/>
          <a:p>
            <a:r>
              <a:rPr lang="en-US" dirty="0"/>
              <a:t>Convex, Concave, and Non-Convex functions</a:t>
            </a:r>
          </a:p>
        </p:txBody>
      </p:sp>
      <p:sp>
        <p:nvSpPr>
          <p:cNvPr id="4" name="Slide Number Placeholder 3">
            <a:extLst>
              <a:ext uri="{FF2B5EF4-FFF2-40B4-BE49-F238E27FC236}">
                <a16:creationId xmlns:a16="http://schemas.microsoft.com/office/drawing/2014/main" id="{516E88BC-0FE1-4B9F-A6E7-3800D770DCA5}"/>
              </a:ext>
            </a:extLst>
          </p:cNvPr>
          <p:cNvSpPr>
            <a:spLocks noGrp="1"/>
          </p:cNvSpPr>
          <p:nvPr>
            <p:ph type="sldNum" sz="quarter" idx="12"/>
          </p:nvPr>
        </p:nvSpPr>
        <p:spPr/>
        <p:txBody>
          <a:bodyPr/>
          <a:lstStyle/>
          <a:p>
            <a:fld id="{81561042-0DC2-4A04-AA50-F6D44EB20EBA}" type="slidenum">
              <a:rPr lang="en-US" smtClean="0"/>
              <a:t>13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8B7695-55DE-44EF-8C17-BA21BCBDA51C}"/>
                  </a:ext>
                </a:extLst>
              </p:cNvPr>
              <p:cNvSpPr txBox="1"/>
              <p:nvPr/>
            </p:nvSpPr>
            <p:spPr bwMode="gray">
              <a:xfrm>
                <a:off x="396091" y="4012102"/>
                <a:ext cx="4911889" cy="1754326"/>
              </a:xfrm>
              <a:prstGeom prst="rect">
                <a:avLst/>
              </a:prstGeom>
              <a:noFill/>
            </p:spPr>
            <p:txBody>
              <a:bodyPr wrap="square">
                <a:spAutoFit/>
              </a:bodyPr>
              <a:lstStyle/>
              <a:p>
                <a:r>
                  <a:rPr lang="en-US" dirty="0"/>
                  <a:t>All secants are below the graph</a:t>
                </a:r>
              </a:p>
              <a:p>
                <a:endParaRPr lang="en-US" b="1" dirty="0"/>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𝒕𝒇</m:t>
                      </m:r>
                      <m:d>
                        <m:dPr>
                          <m:ctrlPr>
                            <a:rPr lang="en-US" b="1" i="1" dirty="0" smtClean="0">
                              <a:latin typeface="Cambria Math" panose="02040503050406030204" pitchFamily="18" charset="0"/>
                            </a:rPr>
                          </m:ctrlPr>
                        </m:dPr>
                        <m:e>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𝟏</m:t>
                              </m:r>
                            </m:sub>
                          </m:sSub>
                        </m:e>
                      </m:d>
                      <m:r>
                        <a:rPr lang="en-US" b="1" i="1" dirty="0" smtClean="0">
                          <a:latin typeface="Cambria Math" panose="02040503050406030204" pitchFamily="18" charset="0"/>
                        </a:rPr>
                        <m:t>+</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𝒕</m:t>
                          </m:r>
                        </m:e>
                      </m:d>
                      <m:r>
                        <a:rPr lang="en-US" b="1" i="1" dirty="0" smtClean="0">
                          <a:latin typeface="Cambria Math" panose="02040503050406030204" pitchFamily="18" charset="0"/>
                        </a:rPr>
                        <m:t>𝒇</m:t>
                      </m:r>
                      <m:d>
                        <m:dPr>
                          <m:ctrlPr>
                            <a:rPr lang="en-US" b="1" i="1" dirty="0" smtClean="0">
                              <a:latin typeface="Cambria Math" panose="02040503050406030204" pitchFamily="18" charset="0"/>
                            </a:rPr>
                          </m:ctrlPr>
                        </m:dPr>
                        <m:e>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𝟐</m:t>
                              </m:r>
                            </m:sub>
                          </m:sSub>
                        </m:e>
                      </m:d>
                      <m:r>
                        <a:rPr lang="en-US" b="1" i="1" dirty="0" smtClean="0">
                          <a:latin typeface="Cambria Math" panose="02040503050406030204" pitchFamily="18" charset="0"/>
                        </a:rPr>
                        <m:t>≥</m:t>
                      </m:r>
                      <m:r>
                        <a:rPr lang="en-US" b="1" i="1" dirty="0" smtClean="0">
                          <a:latin typeface="Cambria Math" panose="02040503050406030204" pitchFamily="18" charset="0"/>
                        </a:rPr>
                        <m:t>𝒇</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𝒕</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𝟏</m:t>
                              </m:r>
                            </m:sub>
                          </m:sSub>
                          <m:r>
                            <a:rPr lang="en-US" b="1" i="1" dirty="0" smtClean="0">
                              <a:latin typeface="Cambria Math" panose="02040503050406030204" pitchFamily="18" charset="0"/>
                            </a:rPr>
                            <m:t>+</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𝒕</m:t>
                              </m:r>
                            </m:e>
                          </m:d>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𝟐</m:t>
                              </m:r>
                            </m:sub>
                          </m:sSub>
                        </m:e>
                      </m:d>
                      <m:r>
                        <a:rPr lang="en-US" b="1" i="1" dirty="0" smtClean="0">
                          <a:latin typeface="Cambria Math" panose="02040503050406030204" pitchFamily="18" charset="0"/>
                        </a:rPr>
                        <m:t> </m:t>
                      </m:r>
                    </m:oMath>
                  </m:oMathPara>
                </a14:m>
                <a:endParaRPr lang="en-US" b="1" dirty="0"/>
              </a:p>
              <a:p>
                <a:endParaRPr lang="en-US" b="1" dirty="0"/>
              </a:p>
              <a:p>
                <a:r>
                  <a:rPr lang="en-US" b="1" dirty="0"/>
                  <a:t>Jensen´s inequality </a:t>
                </a:r>
                <a14:m>
                  <m:oMath xmlns:m="http://schemas.openxmlformats.org/officeDocument/2006/math">
                    <m:r>
                      <a:rPr lang="en-US" b="1" i="1" smtClean="0">
                        <a:latin typeface="Cambria Math" panose="02040503050406030204" pitchFamily="18" charset="0"/>
                      </a:rPr>
                      <m:t>𝑬</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𝑭</m:t>
                        </m:r>
                        <m:d>
                          <m:dPr>
                            <m:ctrlPr>
                              <a:rPr lang="en-US" b="1" i="1" smtClean="0">
                                <a:latin typeface="Cambria Math" panose="02040503050406030204" pitchFamily="18" charset="0"/>
                              </a:rPr>
                            </m:ctrlPr>
                          </m:dPr>
                          <m:e>
                            <m:r>
                              <a:rPr lang="en-US" b="1" i="1" smtClean="0">
                                <a:latin typeface="Cambria Math" panose="02040503050406030204" pitchFamily="18" charset="0"/>
                              </a:rPr>
                              <m:t>𝑿</m:t>
                            </m:r>
                          </m:e>
                        </m:d>
                      </m:e>
                    </m:d>
                    <m:r>
                      <a:rPr lang="en-US" b="1" i="1">
                        <a:latin typeface="Cambria Math" panose="02040503050406030204" pitchFamily="18" charset="0"/>
                      </a:rPr>
                      <m:t>≥</m:t>
                    </m:r>
                    <m:r>
                      <a:rPr lang="en-US" b="1" i="1">
                        <a:latin typeface="Cambria Math" panose="02040503050406030204" pitchFamily="18" charset="0"/>
                      </a:rPr>
                      <m:t>𝐅</m:t>
                    </m:r>
                    <m:d>
                      <m:dPr>
                        <m:ctrlPr>
                          <a:rPr lang="en-US" b="1" i="1">
                            <a:latin typeface="Cambria Math" panose="02040503050406030204" pitchFamily="18" charset="0"/>
                          </a:rPr>
                        </m:ctrlPr>
                      </m:dPr>
                      <m:e>
                        <m:r>
                          <a:rPr lang="en-US" b="1" i="1">
                            <a:latin typeface="Cambria Math" panose="02040503050406030204" pitchFamily="18" charset="0"/>
                          </a:rPr>
                          <m:t>𝑬</m:t>
                        </m:r>
                        <m:d>
                          <m:dPr>
                            <m:begChr m:val="["/>
                            <m:endChr m:val="]"/>
                            <m:ctrlPr>
                              <a:rPr lang="en-US" b="1" i="1">
                                <a:latin typeface="Cambria Math" panose="02040503050406030204" pitchFamily="18" charset="0"/>
                              </a:rPr>
                            </m:ctrlPr>
                          </m:dPr>
                          <m:e>
                            <m:r>
                              <a:rPr lang="en-US" b="1" i="1">
                                <a:latin typeface="Cambria Math" panose="02040503050406030204" pitchFamily="18" charset="0"/>
                              </a:rPr>
                              <m:t>𝑿</m:t>
                            </m:r>
                          </m:e>
                        </m:d>
                      </m:e>
                    </m:d>
                  </m:oMath>
                </a14:m>
                <a:endParaRPr lang="en-US" b="1" dirty="0"/>
              </a:p>
              <a:p>
                <a:endParaRPr lang="en-US" b="1" dirty="0"/>
              </a:p>
            </p:txBody>
          </p:sp>
        </mc:Choice>
        <mc:Fallback xmlns="">
          <p:sp>
            <p:nvSpPr>
              <p:cNvPr id="5" name="TextBox 4">
                <a:extLst>
                  <a:ext uri="{FF2B5EF4-FFF2-40B4-BE49-F238E27FC236}">
                    <a16:creationId xmlns:a16="http://schemas.microsoft.com/office/drawing/2014/main" id="{F08B7695-55DE-44EF-8C17-BA21BCBDA51C}"/>
                  </a:ext>
                </a:extLst>
              </p:cNvPr>
              <p:cNvSpPr txBox="1">
                <a:spLocks noRot="1" noChangeAspect="1" noMove="1" noResize="1" noEditPoints="1" noAdjustHandles="1" noChangeArrowheads="1" noChangeShapeType="1" noTextEdit="1"/>
              </p:cNvSpPr>
              <p:nvPr/>
            </p:nvSpPr>
            <p:spPr bwMode="gray">
              <a:xfrm>
                <a:off x="396091" y="4012102"/>
                <a:ext cx="4911889" cy="1754326"/>
              </a:xfrm>
              <a:prstGeom prst="rect">
                <a:avLst/>
              </a:prstGeom>
              <a:blipFill>
                <a:blip r:embed="rId4"/>
                <a:stretch>
                  <a:fillRect l="-1117" t="-17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E736415-7F69-41A4-98FE-602F40A25329}"/>
              </a:ext>
            </a:extLst>
          </p:cNvPr>
          <p:cNvSpPr txBox="1"/>
          <p:nvPr/>
        </p:nvSpPr>
        <p:spPr bwMode="gray">
          <a:xfrm>
            <a:off x="5682841" y="3959890"/>
            <a:ext cx="3516351" cy="646331"/>
          </a:xfrm>
          <a:prstGeom prst="rect">
            <a:avLst/>
          </a:prstGeom>
          <a:noFill/>
        </p:spPr>
        <p:txBody>
          <a:bodyPr wrap="square">
            <a:spAutoFit/>
          </a:bodyPr>
          <a:lstStyle/>
          <a:p>
            <a:r>
              <a:rPr lang="en-US" dirty="0"/>
              <a:t>All secants are a above the graph</a:t>
            </a:r>
          </a:p>
        </p:txBody>
      </p:sp>
      <p:sp>
        <p:nvSpPr>
          <p:cNvPr id="9" name="TextBox 8">
            <a:extLst>
              <a:ext uri="{FF2B5EF4-FFF2-40B4-BE49-F238E27FC236}">
                <a16:creationId xmlns:a16="http://schemas.microsoft.com/office/drawing/2014/main" id="{93EB4062-2B05-49DD-8F4E-231F6ABC04BB}"/>
              </a:ext>
            </a:extLst>
          </p:cNvPr>
          <p:cNvSpPr txBox="1"/>
          <p:nvPr/>
        </p:nvSpPr>
        <p:spPr bwMode="gray">
          <a:xfrm>
            <a:off x="6096000" y="1178217"/>
            <a:ext cx="1635398" cy="369332"/>
          </a:xfrm>
          <a:prstGeom prst="rect">
            <a:avLst/>
          </a:prstGeom>
          <a:noFill/>
        </p:spPr>
        <p:txBody>
          <a:bodyPr wrap="square">
            <a:spAutoFit/>
          </a:bodyPr>
          <a:lstStyle/>
          <a:p>
            <a:r>
              <a:rPr lang="en-US" b="1" dirty="0"/>
              <a:t>Concave</a:t>
            </a:r>
          </a:p>
        </p:txBody>
      </p:sp>
      <p:sp>
        <p:nvSpPr>
          <p:cNvPr id="10" name="TextBox 9">
            <a:extLst>
              <a:ext uri="{FF2B5EF4-FFF2-40B4-BE49-F238E27FC236}">
                <a16:creationId xmlns:a16="http://schemas.microsoft.com/office/drawing/2014/main" id="{545A33EE-FDBC-4CA1-9F49-B96B7DF11D9B}"/>
              </a:ext>
            </a:extLst>
          </p:cNvPr>
          <p:cNvSpPr txBox="1"/>
          <p:nvPr/>
        </p:nvSpPr>
        <p:spPr bwMode="gray">
          <a:xfrm>
            <a:off x="9268072" y="1178217"/>
            <a:ext cx="2186751" cy="369332"/>
          </a:xfrm>
          <a:prstGeom prst="rect">
            <a:avLst/>
          </a:prstGeom>
          <a:noFill/>
        </p:spPr>
        <p:txBody>
          <a:bodyPr wrap="square">
            <a:spAutoFit/>
          </a:bodyPr>
          <a:lstStyle/>
          <a:p>
            <a:r>
              <a:rPr lang="en-US" b="1" dirty="0"/>
              <a:t>Non-Convex</a:t>
            </a:r>
          </a:p>
        </p:txBody>
      </p:sp>
      <p:sp>
        <p:nvSpPr>
          <p:cNvPr id="13" name="TextBox 12">
            <a:extLst>
              <a:ext uri="{FF2B5EF4-FFF2-40B4-BE49-F238E27FC236}">
                <a16:creationId xmlns:a16="http://schemas.microsoft.com/office/drawing/2014/main" id="{AA82EB48-C6B0-4598-B157-417BC85670D1}"/>
              </a:ext>
            </a:extLst>
          </p:cNvPr>
          <p:cNvSpPr txBox="1"/>
          <p:nvPr/>
        </p:nvSpPr>
        <p:spPr bwMode="gray">
          <a:xfrm>
            <a:off x="2016399" y="1066799"/>
            <a:ext cx="1871095" cy="369332"/>
          </a:xfrm>
          <a:prstGeom prst="rect">
            <a:avLst/>
          </a:prstGeom>
          <a:noFill/>
        </p:spPr>
        <p:txBody>
          <a:bodyPr wrap="square">
            <a:spAutoFit/>
          </a:bodyPr>
          <a:lstStyle/>
          <a:p>
            <a:r>
              <a:rPr lang="en-US" b="1" dirty="0"/>
              <a:t>Convex</a:t>
            </a:r>
          </a:p>
        </p:txBody>
      </p:sp>
      <p:sp>
        <p:nvSpPr>
          <p:cNvPr id="15" name="TextBox 14">
            <a:extLst>
              <a:ext uri="{FF2B5EF4-FFF2-40B4-BE49-F238E27FC236}">
                <a16:creationId xmlns:a16="http://schemas.microsoft.com/office/drawing/2014/main" id="{F71462FC-7C3C-46ED-879D-F536C6DB105C}"/>
              </a:ext>
            </a:extLst>
          </p:cNvPr>
          <p:cNvSpPr txBox="1"/>
          <p:nvPr/>
        </p:nvSpPr>
        <p:spPr bwMode="gray">
          <a:xfrm rot="20411241">
            <a:off x="3070201" y="1801277"/>
            <a:ext cx="1148575" cy="369332"/>
          </a:xfrm>
          <a:prstGeom prst="rect">
            <a:avLst/>
          </a:prstGeom>
          <a:noFill/>
        </p:spPr>
        <p:txBody>
          <a:bodyPr wrap="square">
            <a:spAutoFit/>
          </a:bodyPr>
          <a:lstStyle/>
          <a:p>
            <a:r>
              <a:rPr lang="en-US" dirty="0"/>
              <a:t>secant</a:t>
            </a:r>
          </a:p>
        </p:txBody>
      </p:sp>
      <p:sp>
        <p:nvSpPr>
          <p:cNvPr id="17" name="TextBox 16">
            <a:extLst>
              <a:ext uri="{FF2B5EF4-FFF2-40B4-BE49-F238E27FC236}">
                <a16:creationId xmlns:a16="http://schemas.microsoft.com/office/drawing/2014/main" id="{7625E42F-1B58-4120-AEA5-05606B91D32B}"/>
              </a:ext>
            </a:extLst>
          </p:cNvPr>
          <p:cNvSpPr txBox="1"/>
          <p:nvPr/>
        </p:nvSpPr>
        <p:spPr bwMode="gray">
          <a:xfrm>
            <a:off x="4701593" y="3302042"/>
            <a:ext cx="981248" cy="253916"/>
          </a:xfrm>
          <a:prstGeom prst="rect">
            <a:avLst/>
          </a:prstGeom>
          <a:noFill/>
        </p:spPr>
        <p:txBody>
          <a:bodyPr wrap="square">
            <a:spAutoFit/>
          </a:bodyPr>
          <a:lstStyle/>
          <a:p>
            <a:r>
              <a:rPr lang="en-US" sz="1050" dirty="0"/>
              <a:t>Wikipedia</a:t>
            </a:r>
          </a:p>
        </p:txBody>
      </p:sp>
      <p:sp>
        <p:nvSpPr>
          <p:cNvPr id="19" name="TextBox 18">
            <a:extLst>
              <a:ext uri="{FF2B5EF4-FFF2-40B4-BE49-F238E27FC236}">
                <a16:creationId xmlns:a16="http://schemas.microsoft.com/office/drawing/2014/main" id="{4E6F395C-DFD4-473A-BB0E-7CFC2607B9A8}"/>
              </a:ext>
            </a:extLst>
          </p:cNvPr>
          <p:cNvSpPr txBox="1"/>
          <p:nvPr/>
        </p:nvSpPr>
        <p:spPr bwMode="gray">
          <a:xfrm>
            <a:off x="0" y="6367026"/>
            <a:ext cx="12366702" cy="430887"/>
          </a:xfrm>
          <a:prstGeom prst="rect">
            <a:avLst/>
          </a:prstGeom>
          <a:noFill/>
        </p:spPr>
        <p:txBody>
          <a:bodyPr wrap="square">
            <a:spAutoFit/>
          </a:bodyPr>
          <a:lstStyle/>
          <a:p>
            <a:r>
              <a:rPr lang="en-US" sz="1100" i="1" dirty="0" err="1"/>
              <a:t>Yurii</a:t>
            </a:r>
            <a:r>
              <a:rPr lang="en-US" sz="1100" i="1" dirty="0"/>
              <a:t> </a:t>
            </a:r>
            <a:r>
              <a:rPr lang="en-US" sz="1100" i="1" dirty="0" err="1"/>
              <a:t>Nesterov</a:t>
            </a:r>
            <a:r>
              <a:rPr lang="en-US" sz="1100" i="1" dirty="0"/>
              <a:t> (2004). </a:t>
            </a:r>
            <a:r>
              <a:rPr lang="en-US" sz="1100" i="1" dirty="0">
                <a:hlinkClick r:id="rId5"/>
              </a:rPr>
              <a:t>Introductory Lectures on Convex Optimization: A Basic Course</a:t>
            </a:r>
            <a:r>
              <a:rPr lang="en-US" sz="1100" i="1" dirty="0"/>
              <a:t>. </a:t>
            </a:r>
          </a:p>
          <a:p>
            <a:r>
              <a:rPr lang="en-US" sz="1100" i="1" dirty="0"/>
              <a:t>Dimitri </a:t>
            </a:r>
            <a:r>
              <a:rPr lang="en-US" sz="1100" i="1" dirty="0" err="1"/>
              <a:t>Bertsekas</a:t>
            </a:r>
            <a:r>
              <a:rPr lang="en-US" sz="1100" i="1" dirty="0"/>
              <a:t> (2003). </a:t>
            </a:r>
            <a:r>
              <a:rPr lang="en-US" sz="1100" i="1" dirty="0">
                <a:hlinkClick r:id="rId6"/>
              </a:rPr>
              <a:t>Convex Analysis and Optimization</a:t>
            </a:r>
            <a:r>
              <a:rPr lang="en-US" sz="1100" i="1" dirty="0"/>
              <a:t>. Contributors: Angelia </a:t>
            </a:r>
            <a:r>
              <a:rPr lang="en-US" sz="1100" i="1" dirty="0" err="1"/>
              <a:t>Nedic</a:t>
            </a:r>
            <a:r>
              <a:rPr lang="en-US" sz="1100" i="1" dirty="0"/>
              <a:t> and </a:t>
            </a:r>
            <a:r>
              <a:rPr lang="en-US" sz="1100" i="1" dirty="0" err="1"/>
              <a:t>Asuman</a:t>
            </a:r>
            <a:r>
              <a:rPr lang="en-US" sz="1100" i="1" dirty="0"/>
              <a:t> E. </a:t>
            </a:r>
            <a:r>
              <a:rPr lang="en-US" sz="1100" i="1" dirty="0" err="1"/>
              <a:t>Ozdaglar</a:t>
            </a:r>
            <a:r>
              <a:rPr lang="en-US" sz="1100" i="1" dirty="0"/>
              <a:t>. Athena Scientific.</a:t>
            </a:r>
            <a:endParaRPr lang="en-US" sz="1100" dirty="0"/>
          </a:p>
        </p:txBody>
      </p:sp>
    </p:spTree>
    <p:extLst>
      <p:ext uri="{BB962C8B-B14F-4D97-AF65-F5344CB8AC3E}">
        <p14:creationId xmlns:p14="http://schemas.microsoft.com/office/powerpoint/2010/main" val="3093249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8E04-5302-40CD-85C6-3E6FA6C548B2}"/>
              </a:ext>
            </a:extLst>
          </p:cNvPr>
          <p:cNvSpPr>
            <a:spLocks noGrp="1"/>
          </p:cNvSpPr>
          <p:nvPr>
            <p:ph type="title"/>
          </p:nvPr>
        </p:nvSpPr>
        <p:spPr/>
        <p:txBody>
          <a:bodyPr/>
          <a:lstStyle/>
          <a:p>
            <a:r>
              <a:rPr lang="en-US" dirty="0"/>
              <a:t>Convex functions four properties</a:t>
            </a:r>
            <a:r>
              <a:rPr lang="en-US" sz="1400" dirty="0"/>
              <a:t> [</a:t>
            </a:r>
            <a:r>
              <a:rPr lang="en-US" sz="1400" dirty="0" err="1"/>
              <a:t>Lovasz</a:t>
            </a:r>
            <a:r>
              <a:rPr lang="en-US" sz="1400" dirty="0"/>
              <a:t> 1983]</a:t>
            </a:r>
          </a:p>
        </p:txBody>
      </p:sp>
      <p:sp>
        <p:nvSpPr>
          <p:cNvPr id="3" name="Content Placeholder 2">
            <a:extLst>
              <a:ext uri="{FF2B5EF4-FFF2-40B4-BE49-F238E27FC236}">
                <a16:creationId xmlns:a16="http://schemas.microsoft.com/office/drawing/2014/main" id="{5E8D5CB5-1151-4B5B-8DC1-3AB4D62D6E00}"/>
              </a:ext>
            </a:extLst>
          </p:cNvPr>
          <p:cNvSpPr>
            <a:spLocks noGrp="1"/>
          </p:cNvSpPr>
          <p:nvPr>
            <p:ph idx="1"/>
          </p:nvPr>
        </p:nvSpPr>
        <p:spPr>
          <a:xfrm>
            <a:off x="305073" y="1029832"/>
            <a:ext cx="6401402" cy="4041106"/>
          </a:xfrm>
        </p:spPr>
        <p:txBody>
          <a:bodyPr/>
          <a:lstStyle/>
          <a:p>
            <a:r>
              <a:rPr lang="en-US" dirty="0"/>
              <a:t>1. They happen in may models of the world </a:t>
            </a:r>
          </a:p>
          <a:p>
            <a:pPr marL="342900" indent="-342900">
              <a:buFont typeface="Arial" panose="020B0604020202020204" pitchFamily="34" charset="0"/>
              <a:buChar char="•"/>
            </a:pPr>
            <a:r>
              <a:rPr lang="en-US" dirty="0"/>
              <a:t>Economy</a:t>
            </a:r>
          </a:p>
          <a:p>
            <a:pPr marL="342900" indent="-342900">
              <a:buFont typeface="Arial" panose="020B0604020202020204" pitchFamily="34" charset="0"/>
              <a:buChar char="•"/>
            </a:pPr>
            <a:r>
              <a:rPr lang="en-US" dirty="0"/>
              <a:t>Engineering</a:t>
            </a:r>
          </a:p>
          <a:p>
            <a:pPr marL="342900" indent="-342900">
              <a:buFont typeface="Arial" panose="020B0604020202020204" pitchFamily="34" charset="0"/>
              <a:buChar char="•"/>
            </a:pPr>
            <a:r>
              <a:rPr lang="en-US" dirty="0"/>
              <a:t>Sciences</a:t>
            </a:r>
          </a:p>
          <a:p>
            <a:r>
              <a:rPr lang="en-US" dirty="0"/>
              <a:t>2. They are preserved after many operations and transformations, hence  </a:t>
            </a:r>
            <a:r>
              <a:rPr lang="en-US"/>
              <a:t>Hnce</a:t>
            </a:r>
            <a:r>
              <a:rPr lang="en-US" dirty="0"/>
              <a:t> more complex models and results can be derived from simpler. Same with proofs.</a:t>
            </a:r>
          </a:p>
          <a:p>
            <a:pPr marL="342900" indent="-342900">
              <a:buFont typeface="Arial" panose="020B0604020202020204" pitchFamily="34" charset="0"/>
              <a:buChar char="•"/>
            </a:pPr>
            <a:r>
              <a:rPr lang="en-US" dirty="0"/>
              <a:t> Shift, Restriction, Projection, Intersection, Sum </a:t>
            </a:r>
          </a:p>
          <a:p>
            <a:r>
              <a:rPr lang="en-US" dirty="0"/>
              <a:t>3. They have a sufficient structure for “mathematical </a:t>
            </a:r>
          </a:p>
        </p:txBody>
      </p:sp>
      <p:sp>
        <p:nvSpPr>
          <p:cNvPr id="4" name="Slide Number Placeholder 3">
            <a:extLst>
              <a:ext uri="{FF2B5EF4-FFF2-40B4-BE49-F238E27FC236}">
                <a16:creationId xmlns:a16="http://schemas.microsoft.com/office/drawing/2014/main" id="{45CF1CF0-5CCC-493F-8A51-797D5DB5DF5E}"/>
              </a:ext>
            </a:extLst>
          </p:cNvPr>
          <p:cNvSpPr>
            <a:spLocks noGrp="1"/>
          </p:cNvSpPr>
          <p:nvPr>
            <p:ph type="sldNum" sz="quarter" idx="12"/>
          </p:nvPr>
        </p:nvSpPr>
        <p:spPr/>
        <p:txBody>
          <a:bodyPr/>
          <a:lstStyle/>
          <a:p>
            <a:fld id="{81561042-0DC2-4A04-AA50-F6D44EB20EBA}" type="slidenum">
              <a:rPr lang="en-US" smtClean="0"/>
              <a:t>14</a:t>
            </a:fld>
            <a:endParaRPr lang="en-US"/>
          </a:p>
        </p:txBody>
      </p:sp>
      <p:sp>
        <p:nvSpPr>
          <p:cNvPr id="6" name="TextBox 5">
            <a:extLst>
              <a:ext uri="{FF2B5EF4-FFF2-40B4-BE49-F238E27FC236}">
                <a16:creationId xmlns:a16="http://schemas.microsoft.com/office/drawing/2014/main" id="{78AD5A96-DDB7-44B0-8292-90D9B6DAD948}"/>
              </a:ext>
            </a:extLst>
          </p:cNvPr>
          <p:cNvSpPr txBox="1"/>
          <p:nvPr/>
        </p:nvSpPr>
        <p:spPr bwMode="gray">
          <a:xfrm>
            <a:off x="0" y="6313723"/>
            <a:ext cx="11985771"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Lovász</a:t>
            </a:r>
            <a:r>
              <a:rPr lang="en-US" sz="1100" dirty="0"/>
              <a:t>, L. (1983) "Submodular functions and convexity." </a:t>
            </a:r>
            <a:r>
              <a:rPr lang="en-US" sz="1100" i="1" dirty="0"/>
              <a:t>Mathematical programming the state of the art</a:t>
            </a:r>
            <a:r>
              <a:rPr lang="en-US" sz="1100" dirty="0"/>
              <a:t>. Springer, Berlin, Heidelberg. 235-257.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Murota</a:t>
            </a:r>
            <a:r>
              <a:rPr lang="en-US" sz="1100" dirty="0"/>
              <a:t>, K. (2019). A survey of fundamental operations on discrete convex functions of various kinds. </a:t>
            </a:r>
            <a:r>
              <a:rPr lang="en-US" sz="1100" i="1" dirty="0"/>
              <a:t>Optimization Methods and Software</a:t>
            </a:r>
            <a:r>
              <a:rPr lang="en-US" sz="1100" dirty="0"/>
              <a:t>, 1-47.</a:t>
            </a:r>
          </a:p>
        </p:txBody>
      </p:sp>
      <p:pic>
        <p:nvPicPr>
          <p:cNvPr id="10" name="Picture 9">
            <a:extLst>
              <a:ext uri="{FF2B5EF4-FFF2-40B4-BE49-F238E27FC236}">
                <a16:creationId xmlns:a16="http://schemas.microsoft.com/office/drawing/2014/main" id="{548063B4-7F7E-4E47-A2BF-7CAE78377079}"/>
              </a:ext>
            </a:extLst>
          </p:cNvPr>
          <p:cNvPicPr>
            <a:picLocks noChangeAspect="1"/>
          </p:cNvPicPr>
          <p:nvPr/>
        </p:nvPicPr>
        <p:blipFill>
          <a:blip r:embed="rId3"/>
          <a:stretch>
            <a:fillRect/>
          </a:stretch>
        </p:blipFill>
        <p:spPr>
          <a:xfrm>
            <a:off x="6857515" y="2375397"/>
            <a:ext cx="5094241" cy="2354775"/>
          </a:xfrm>
          <a:prstGeom prst="rect">
            <a:avLst/>
          </a:prstGeom>
        </p:spPr>
      </p:pic>
    </p:spTree>
    <p:extLst>
      <p:ext uri="{BB962C8B-B14F-4D97-AF65-F5344CB8AC3E}">
        <p14:creationId xmlns:p14="http://schemas.microsoft.com/office/powerpoint/2010/main" val="1005870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F2AE-51C8-4C32-A15B-B3DCE0CFD785}"/>
              </a:ext>
            </a:extLst>
          </p:cNvPr>
          <p:cNvSpPr>
            <a:spLocks noGrp="1"/>
          </p:cNvSpPr>
          <p:nvPr>
            <p:ph type="title"/>
          </p:nvPr>
        </p:nvSpPr>
        <p:spPr/>
        <p:txBody>
          <a:bodyPr/>
          <a:lstStyle/>
          <a:p>
            <a:r>
              <a:rPr lang="en-US" dirty="0"/>
              <a:t>Example of Combinatorial Optimization Problems</a:t>
            </a:r>
          </a:p>
        </p:txBody>
      </p:sp>
      <p:sp>
        <p:nvSpPr>
          <p:cNvPr id="4" name="Slide Number Placeholder 3">
            <a:extLst>
              <a:ext uri="{FF2B5EF4-FFF2-40B4-BE49-F238E27FC236}">
                <a16:creationId xmlns:a16="http://schemas.microsoft.com/office/drawing/2014/main" id="{6F69E0A6-EF4F-490D-884A-16635BDAE8F9}"/>
              </a:ext>
            </a:extLst>
          </p:cNvPr>
          <p:cNvSpPr>
            <a:spLocks noGrp="1"/>
          </p:cNvSpPr>
          <p:nvPr>
            <p:ph type="sldNum" sz="quarter" idx="12"/>
          </p:nvPr>
        </p:nvSpPr>
        <p:spPr/>
        <p:txBody>
          <a:bodyPr/>
          <a:lstStyle/>
          <a:p>
            <a:fld id="{81561042-0DC2-4A04-AA50-F6D44EB20EBA}" type="slidenum">
              <a:rPr lang="en-US" smtClean="0"/>
              <a:t>15</a:t>
            </a:fld>
            <a:endParaRPr lang="en-US"/>
          </a:p>
        </p:txBody>
      </p:sp>
      <p:sp>
        <p:nvSpPr>
          <p:cNvPr id="6" name="Oval 5">
            <a:extLst>
              <a:ext uri="{FF2B5EF4-FFF2-40B4-BE49-F238E27FC236}">
                <a16:creationId xmlns:a16="http://schemas.microsoft.com/office/drawing/2014/main" id="{51C7B82F-C92B-460E-B456-E44191AFFF71}"/>
              </a:ext>
            </a:extLst>
          </p:cNvPr>
          <p:cNvSpPr/>
          <p:nvPr/>
        </p:nvSpPr>
        <p:spPr bwMode="gray">
          <a:xfrm>
            <a:off x="916612" y="915453"/>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B</a:t>
            </a:r>
          </a:p>
        </p:txBody>
      </p:sp>
      <p:sp>
        <p:nvSpPr>
          <p:cNvPr id="7" name="Oval 6">
            <a:extLst>
              <a:ext uri="{FF2B5EF4-FFF2-40B4-BE49-F238E27FC236}">
                <a16:creationId xmlns:a16="http://schemas.microsoft.com/office/drawing/2014/main" id="{8B321125-D973-4E68-B724-528C2DF8B9CF}"/>
              </a:ext>
            </a:extLst>
          </p:cNvPr>
          <p:cNvSpPr/>
          <p:nvPr/>
        </p:nvSpPr>
        <p:spPr bwMode="gray">
          <a:xfrm>
            <a:off x="254213" y="1644401"/>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A</a:t>
            </a:r>
          </a:p>
        </p:txBody>
      </p:sp>
      <p:sp>
        <p:nvSpPr>
          <p:cNvPr id="8" name="Oval 7">
            <a:extLst>
              <a:ext uri="{FF2B5EF4-FFF2-40B4-BE49-F238E27FC236}">
                <a16:creationId xmlns:a16="http://schemas.microsoft.com/office/drawing/2014/main" id="{D6B3D0A9-D365-47A6-A7E6-E29B20F03135}"/>
              </a:ext>
            </a:extLst>
          </p:cNvPr>
          <p:cNvSpPr/>
          <p:nvPr/>
        </p:nvSpPr>
        <p:spPr bwMode="gray">
          <a:xfrm>
            <a:off x="885181" y="2072966"/>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9" name="Oval 8">
            <a:extLst>
              <a:ext uri="{FF2B5EF4-FFF2-40B4-BE49-F238E27FC236}">
                <a16:creationId xmlns:a16="http://schemas.microsoft.com/office/drawing/2014/main" id="{AFCA9004-9775-4A00-9B23-2ED6509CB383}"/>
              </a:ext>
            </a:extLst>
          </p:cNvPr>
          <p:cNvSpPr/>
          <p:nvPr/>
        </p:nvSpPr>
        <p:spPr bwMode="gray">
          <a:xfrm>
            <a:off x="1821406" y="1009882"/>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10" name="Oval 9">
            <a:extLst>
              <a:ext uri="{FF2B5EF4-FFF2-40B4-BE49-F238E27FC236}">
                <a16:creationId xmlns:a16="http://schemas.microsoft.com/office/drawing/2014/main" id="{CE355E4B-BA3B-4839-8B6C-8C99ECE41325}"/>
              </a:ext>
            </a:extLst>
          </p:cNvPr>
          <p:cNvSpPr/>
          <p:nvPr/>
        </p:nvSpPr>
        <p:spPr bwMode="gray">
          <a:xfrm>
            <a:off x="1798569" y="222734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E</a:t>
            </a:r>
          </a:p>
        </p:txBody>
      </p:sp>
      <p:sp>
        <p:nvSpPr>
          <p:cNvPr id="11" name="Oval 10">
            <a:extLst>
              <a:ext uri="{FF2B5EF4-FFF2-40B4-BE49-F238E27FC236}">
                <a16:creationId xmlns:a16="http://schemas.microsoft.com/office/drawing/2014/main" id="{859ACEA4-F2BC-4D28-9DA3-EAA9CF6CFC0A}"/>
              </a:ext>
            </a:extLst>
          </p:cNvPr>
          <p:cNvSpPr/>
          <p:nvPr/>
        </p:nvSpPr>
        <p:spPr bwMode="gray">
          <a:xfrm>
            <a:off x="2449190" y="1644400"/>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F</a:t>
            </a:r>
          </a:p>
        </p:txBody>
      </p:sp>
      <p:cxnSp>
        <p:nvCxnSpPr>
          <p:cNvPr id="13" name="Straight Connector 12">
            <a:extLst>
              <a:ext uri="{FF2B5EF4-FFF2-40B4-BE49-F238E27FC236}">
                <a16:creationId xmlns:a16="http://schemas.microsoft.com/office/drawing/2014/main" id="{E3B15988-052E-4D5D-A2BB-28EE769488E1}"/>
              </a:ext>
            </a:extLst>
          </p:cNvPr>
          <p:cNvCxnSpPr>
            <a:cxnSpLocks/>
            <a:stCxn id="6" idx="6"/>
            <a:endCxn id="9" idx="2"/>
          </p:cNvCxnSpPr>
          <p:nvPr/>
        </p:nvCxnSpPr>
        <p:spPr bwMode="gray">
          <a:xfrm>
            <a:off x="1397060" y="1147928"/>
            <a:ext cx="424346" cy="94429"/>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5CC55A-A2B2-47CA-8D14-36028A50EBD9}"/>
              </a:ext>
            </a:extLst>
          </p:cNvPr>
          <p:cNvCxnSpPr>
            <a:cxnSpLocks/>
            <a:stCxn id="6" idx="3"/>
            <a:endCxn id="7" idx="7"/>
          </p:cNvCxnSpPr>
          <p:nvPr/>
        </p:nvCxnSpPr>
        <p:spPr bwMode="gray">
          <a:xfrm flipH="1">
            <a:off x="664301" y="1312312"/>
            <a:ext cx="322671" cy="400179"/>
          </a:xfrm>
          <a:prstGeom prst="line">
            <a:avLst/>
          </a:prstGeom>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D417080-D56D-45C0-A7AD-8D6D200B59F7}"/>
              </a:ext>
            </a:extLst>
          </p:cNvPr>
          <p:cNvCxnSpPr>
            <a:cxnSpLocks/>
            <a:stCxn id="7" idx="5"/>
            <a:endCxn id="8" idx="1"/>
          </p:cNvCxnSpPr>
          <p:nvPr/>
        </p:nvCxnSpPr>
        <p:spPr bwMode="gray">
          <a:xfrm>
            <a:off x="664301" y="2041260"/>
            <a:ext cx="291240" cy="99796"/>
          </a:xfrm>
          <a:prstGeom prst="line">
            <a:avLst/>
          </a:prstGeom>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7464B4D-C9BF-43FE-9380-1DD9FC126097}"/>
              </a:ext>
            </a:extLst>
          </p:cNvPr>
          <p:cNvCxnSpPr>
            <a:cxnSpLocks/>
            <a:stCxn id="10" idx="2"/>
            <a:endCxn id="8" idx="6"/>
          </p:cNvCxnSpPr>
          <p:nvPr/>
        </p:nvCxnSpPr>
        <p:spPr bwMode="gray">
          <a:xfrm flipH="1" flipV="1">
            <a:off x="1365629" y="2305441"/>
            <a:ext cx="432940" cy="154381"/>
          </a:xfrm>
          <a:prstGeom prst="line">
            <a:avLst/>
          </a:prstGeo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40DF2B7-6298-480C-811B-E86774A8BCE0}"/>
              </a:ext>
            </a:extLst>
          </p:cNvPr>
          <p:cNvCxnSpPr>
            <a:cxnSpLocks/>
            <a:stCxn id="10" idx="7"/>
            <a:endCxn id="11" idx="4"/>
          </p:cNvCxnSpPr>
          <p:nvPr/>
        </p:nvCxnSpPr>
        <p:spPr bwMode="gray">
          <a:xfrm flipV="1">
            <a:off x="2208657" y="2109349"/>
            <a:ext cx="480757" cy="186088"/>
          </a:xfrm>
          <a:prstGeom prst="line">
            <a:avLst/>
          </a:prstGeom>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8C154E6-01AC-416E-95FB-42753713AD45}"/>
              </a:ext>
            </a:extLst>
          </p:cNvPr>
          <p:cNvCxnSpPr>
            <a:cxnSpLocks/>
            <a:stCxn id="11" idx="0"/>
            <a:endCxn id="9" idx="5"/>
          </p:cNvCxnSpPr>
          <p:nvPr/>
        </p:nvCxnSpPr>
        <p:spPr bwMode="gray">
          <a:xfrm flipH="1" flipV="1">
            <a:off x="2231494" y="1406741"/>
            <a:ext cx="457920" cy="237659"/>
          </a:xfrm>
          <a:prstGeom prst="line">
            <a:avLst/>
          </a:prstGeom>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BFE3062-F21D-4687-AE79-CA839276B6ED}"/>
              </a:ext>
            </a:extLst>
          </p:cNvPr>
          <p:cNvCxnSpPr>
            <a:cxnSpLocks/>
            <a:stCxn id="10" idx="1"/>
            <a:endCxn id="6" idx="5"/>
          </p:cNvCxnSpPr>
          <p:nvPr/>
        </p:nvCxnSpPr>
        <p:spPr bwMode="gray">
          <a:xfrm flipH="1" flipV="1">
            <a:off x="1326700" y="1312312"/>
            <a:ext cx="542229" cy="983125"/>
          </a:xfrm>
          <a:prstGeom prst="line">
            <a:avLst/>
          </a:prstGeom>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5B763F7-BDAB-4000-A29C-AF99BDE01D40}"/>
              </a:ext>
            </a:extLst>
          </p:cNvPr>
          <p:cNvCxnSpPr>
            <a:cxnSpLocks/>
            <a:stCxn id="8" idx="7"/>
            <a:endCxn id="9" idx="4"/>
          </p:cNvCxnSpPr>
          <p:nvPr/>
        </p:nvCxnSpPr>
        <p:spPr bwMode="gray">
          <a:xfrm flipV="1">
            <a:off x="1295269" y="1474831"/>
            <a:ext cx="766361" cy="666225"/>
          </a:xfrm>
          <a:prstGeom prst="line">
            <a:avLst/>
          </a:prstGeom>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D41FA28-9295-4E48-A858-A833A641CAAB}"/>
              </a:ext>
            </a:extLst>
          </p:cNvPr>
          <p:cNvSpPr txBox="1"/>
          <p:nvPr/>
        </p:nvSpPr>
        <p:spPr bwMode="gray">
          <a:xfrm>
            <a:off x="612536" y="1253630"/>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44" name="TextBox 43">
            <a:extLst>
              <a:ext uri="{FF2B5EF4-FFF2-40B4-BE49-F238E27FC236}">
                <a16:creationId xmlns:a16="http://schemas.microsoft.com/office/drawing/2014/main" id="{4A4FB90D-077A-4D88-BCD2-50C560A223ED}"/>
              </a:ext>
            </a:extLst>
          </p:cNvPr>
          <p:cNvSpPr txBox="1"/>
          <p:nvPr/>
        </p:nvSpPr>
        <p:spPr bwMode="gray">
          <a:xfrm>
            <a:off x="1550289" y="82369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45" name="TextBox 44">
            <a:extLst>
              <a:ext uri="{FF2B5EF4-FFF2-40B4-BE49-F238E27FC236}">
                <a16:creationId xmlns:a16="http://schemas.microsoft.com/office/drawing/2014/main" id="{918A6549-BEED-40C8-9ADA-E4FD5ECE48E9}"/>
              </a:ext>
            </a:extLst>
          </p:cNvPr>
          <p:cNvSpPr txBox="1"/>
          <p:nvPr/>
        </p:nvSpPr>
        <p:spPr bwMode="gray">
          <a:xfrm>
            <a:off x="389853" y="2289812"/>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a:t>
            </a:r>
          </a:p>
        </p:txBody>
      </p:sp>
      <p:sp>
        <p:nvSpPr>
          <p:cNvPr id="46" name="TextBox 45">
            <a:extLst>
              <a:ext uri="{FF2B5EF4-FFF2-40B4-BE49-F238E27FC236}">
                <a16:creationId xmlns:a16="http://schemas.microsoft.com/office/drawing/2014/main" id="{76FF9FC3-70D7-4396-887E-75B361E57B0E}"/>
              </a:ext>
            </a:extLst>
          </p:cNvPr>
          <p:cNvSpPr txBox="1"/>
          <p:nvPr/>
        </p:nvSpPr>
        <p:spPr bwMode="gray">
          <a:xfrm>
            <a:off x="1533375" y="258763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47" name="TextBox 46">
            <a:extLst>
              <a:ext uri="{FF2B5EF4-FFF2-40B4-BE49-F238E27FC236}">
                <a16:creationId xmlns:a16="http://schemas.microsoft.com/office/drawing/2014/main" id="{1D843DD6-B04F-4534-AE49-E707CC75441B}"/>
              </a:ext>
            </a:extLst>
          </p:cNvPr>
          <p:cNvSpPr txBox="1"/>
          <p:nvPr/>
        </p:nvSpPr>
        <p:spPr bwMode="gray">
          <a:xfrm>
            <a:off x="2484180" y="2208338"/>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62" name="TextBox 61">
            <a:extLst>
              <a:ext uri="{FF2B5EF4-FFF2-40B4-BE49-F238E27FC236}">
                <a16:creationId xmlns:a16="http://schemas.microsoft.com/office/drawing/2014/main" id="{5C956D31-52B6-4D88-911A-4C2A0FD3D9C9}"/>
              </a:ext>
            </a:extLst>
          </p:cNvPr>
          <p:cNvSpPr txBox="1"/>
          <p:nvPr/>
        </p:nvSpPr>
        <p:spPr bwMode="gray">
          <a:xfrm>
            <a:off x="2537014" y="1171121"/>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15</a:t>
            </a:r>
          </a:p>
        </p:txBody>
      </p:sp>
      <p:sp>
        <p:nvSpPr>
          <p:cNvPr id="63" name="TextBox 62">
            <a:extLst>
              <a:ext uri="{FF2B5EF4-FFF2-40B4-BE49-F238E27FC236}">
                <a16:creationId xmlns:a16="http://schemas.microsoft.com/office/drawing/2014/main" id="{AE5DDFA9-BB66-48BA-91EE-ED58F7146903}"/>
              </a:ext>
            </a:extLst>
          </p:cNvPr>
          <p:cNvSpPr txBox="1"/>
          <p:nvPr/>
        </p:nvSpPr>
        <p:spPr bwMode="gray">
          <a:xfrm>
            <a:off x="1953862" y="153455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64" name="TextBox 63">
            <a:extLst>
              <a:ext uri="{FF2B5EF4-FFF2-40B4-BE49-F238E27FC236}">
                <a16:creationId xmlns:a16="http://schemas.microsoft.com/office/drawing/2014/main" id="{76DF1ADE-1B10-4ADF-9F6F-46E4DF021AA9}"/>
              </a:ext>
            </a:extLst>
          </p:cNvPr>
          <p:cNvSpPr txBox="1"/>
          <p:nvPr/>
        </p:nvSpPr>
        <p:spPr bwMode="gray">
          <a:xfrm>
            <a:off x="1351906" y="1534559"/>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82" name="Freeform: Shape 81">
            <a:extLst>
              <a:ext uri="{FF2B5EF4-FFF2-40B4-BE49-F238E27FC236}">
                <a16:creationId xmlns:a16="http://schemas.microsoft.com/office/drawing/2014/main" id="{0359EE62-5923-4F59-BB4B-F7218FC3FAE5}"/>
              </a:ext>
            </a:extLst>
          </p:cNvPr>
          <p:cNvSpPr/>
          <p:nvPr/>
        </p:nvSpPr>
        <p:spPr bwMode="gray">
          <a:xfrm>
            <a:off x="114102" y="860089"/>
            <a:ext cx="2305332" cy="1960745"/>
          </a:xfrm>
          <a:custGeom>
            <a:avLst/>
            <a:gdLst>
              <a:gd name="connsiteX0" fmla="*/ 12405 w 2305332"/>
              <a:gd name="connsiteY0" fmla="*/ 1226127 h 2251363"/>
              <a:gd name="connsiteX1" fmla="*/ 12405 w 2305332"/>
              <a:gd name="connsiteY1" fmla="*/ 1226127 h 2251363"/>
              <a:gd name="connsiteX2" fmla="*/ 19332 w 2305332"/>
              <a:gd name="connsiteY2" fmla="*/ 1108363 h 2251363"/>
              <a:gd name="connsiteX3" fmla="*/ 26259 w 2305332"/>
              <a:gd name="connsiteY3" fmla="*/ 1087582 h 2251363"/>
              <a:gd name="connsiteX4" fmla="*/ 33186 w 2305332"/>
              <a:gd name="connsiteY4" fmla="*/ 983672 h 2251363"/>
              <a:gd name="connsiteX5" fmla="*/ 47041 w 2305332"/>
              <a:gd name="connsiteY5" fmla="*/ 942109 h 2251363"/>
              <a:gd name="connsiteX6" fmla="*/ 67823 w 2305332"/>
              <a:gd name="connsiteY6" fmla="*/ 879763 h 2251363"/>
              <a:gd name="connsiteX7" fmla="*/ 88605 w 2305332"/>
              <a:gd name="connsiteY7" fmla="*/ 831272 h 2251363"/>
              <a:gd name="connsiteX8" fmla="*/ 95532 w 2305332"/>
              <a:gd name="connsiteY8" fmla="*/ 810491 h 2251363"/>
              <a:gd name="connsiteX9" fmla="*/ 102459 w 2305332"/>
              <a:gd name="connsiteY9" fmla="*/ 782782 h 2251363"/>
              <a:gd name="connsiteX10" fmla="*/ 123241 w 2305332"/>
              <a:gd name="connsiteY10" fmla="*/ 768927 h 2251363"/>
              <a:gd name="connsiteX11" fmla="*/ 130168 w 2305332"/>
              <a:gd name="connsiteY11" fmla="*/ 706582 h 2251363"/>
              <a:gd name="connsiteX12" fmla="*/ 137095 w 2305332"/>
              <a:gd name="connsiteY12" fmla="*/ 685800 h 2251363"/>
              <a:gd name="connsiteX13" fmla="*/ 144023 w 2305332"/>
              <a:gd name="connsiteY13" fmla="*/ 602672 h 2251363"/>
              <a:gd name="connsiteX14" fmla="*/ 150950 w 2305332"/>
              <a:gd name="connsiteY14" fmla="*/ 554182 h 2251363"/>
              <a:gd name="connsiteX15" fmla="*/ 185586 w 2305332"/>
              <a:gd name="connsiteY15" fmla="*/ 498763 h 2251363"/>
              <a:gd name="connsiteX16" fmla="*/ 220223 w 2305332"/>
              <a:gd name="connsiteY16" fmla="*/ 450272 h 2251363"/>
              <a:gd name="connsiteX17" fmla="*/ 234077 w 2305332"/>
              <a:gd name="connsiteY17" fmla="*/ 429491 h 2251363"/>
              <a:gd name="connsiteX18" fmla="*/ 254859 w 2305332"/>
              <a:gd name="connsiteY18" fmla="*/ 415636 h 2251363"/>
              <a:gd name="connsiteX19" fmla="*/ 310277 w 2305332"/>
              <a:gd name="connsiteY19" fmla="*/ 394854 h 2251363"/>
              <a:gd name="connsiteX20" fmla="*/ 372623 w 2305332"/>
              <a:gd name="connsiteY20" fmla="*/ 387927 h 2251363"/>
              <a:gd name="connsiteX21" fmla="*/ 455750 w 2305332"/>
              <a:gd name="connsiteY21" fmla="*/ 374072 h 2251363"/>
              <a:gd name="connsiteX22" fmla="*/ 497314 w 2305332"/>
              <a:gd name="connsiteY22" fmla="*/ 360218 h 2251363"/>
              <a:gd name="connsiteX23" fmla="*/ 566586 w 2305332"/>
              <a:gd name="connsiteY23" fmla="*/ 318654 h 2251363"/>
              <a:gd name="connsiteX24" fmla="*/ 580441 w 2305332"/>
              <a:gd name="connsiteY24" fmla="*/ 270163 h 2251363"/>
              <a:gd name="connsiteX25" fmla="*/ 601223 w 2305332"/>
              <a:gd name="connsiteY25" fmla="*/ 256309 h 2251363"/>
              <a:gd name="connsiteX26" fmla="*/ 628932 w 2305332"/>
              <a:gd name="connsiteY26" fmla="*/ 214745 h 2251363"/>
              <a:gd name="connsiteX27" fmla="*/ 642786 w 2305332"/>
              <a:gd name="connsiteY27" fmla="*/ 166254 h 2251363"/>
              <a:gd name="connsiteX28" fmla="*/ 670495 w 2305332"/>
              <a:gd name="connsiteY28" fmla="*/ 124691 h 2251363"/>
              <a:gd name="connsiteX29" fmla="*/ 691277 w 2305332"/>
              <a:gd name="connsiteY29" fmla="*/ 110836 h 2251363"/>
              <a:gd name="connsiteX30" fmla="*/ 732841 w 2305332"/>
              <a:gd name="connsiteY30" fmla="*/ 69272 h 2251363"/>
              <a:gd name="connsiteX31" fmla="*/ 753623 w 2305332"/>
              <a:gd name="connsiteY31" fmla="*/ 62345 h 2251363"/>
              <a:gd name="connsiteX32" fmla="*/ 774405 w 2305332"/>
              <a:gd name="connsiteY32" fmla="*/ 48491 h 2251363"/>
              <a:gd name="connsiteX33" fmla="*/ 815968 w 2305332"/>
              <a:gd name="connsiteY33" fmla="*/ 41563 h 2251363"/>
              <a:gd name="connsiteX34" fmla="*/ 843677 w 2305332"/>
              <a:gd name="connsiteY34" fmla="*/ 13854 h 2251363"/>
              <a:gd name="connsiteX35" fmla="*/ 871386 w 2305332"/>
              <a:gd name="connsiteY35" fmla="*/ 6927 h 2251363"/>
              <a:gd name="connsiteX36" fmla="*/ 933732 w 2305332"/>
              <a:gd name="connsiteY36" fmla="*/ 0 h 2251363"/>
              <a:gd name="connsiteX37" fmla="*/ 1203895 w 2305332"/>
              <a:gd name="connsiteY37" fmla="*/ 6927 h 2251363"/>
              <a:gd name="connsiteX38" fmla="*/ 1245459 w 2305332"/>
              <a:gd name="connsiteY38" fmla="*/ 20782 h 2251363"/>
              <a:gd name="connsiteX39" fmla="*/ 1259314 w 2305332"/>
              <a:gd name="connsiteY39" fmla="*/ 41563 h 2251363"/>
              <a:gd name="connsiteX40" fmla="*/ 1280095 w 2305332"/>
              <a:gd name="connsiteY40" fmla="*/ 55418 h 2251363"/>
              <a:gd name="connsiteX41" fmla="*/ 1307805 w 2305332"/>
              <a:gd name="connsiteY41" fmla="*/ 96982 h 2251363"/>
              <a:gd name="connsiteX42" fmla="*/ 1321659 w 2305332"/>
              <a:gd name="connsiteY42" fmla="*/ 117763 h 2251363"/>
              <a:gd name="connsiteX43" fmla="*/ 1328586 w 2305332"/>
              <a:gd name="connsiteY43" fmla="*/ 138545 h 2251363"/>
              <a:gd name="connsiteX44" fmla="*/ 1356295 w 2305332"/>
              <a:gd name="connsiteY44" fmla="*/ 187036 h 2251363"/>
              <a:gd name="connsiteX45" fmla="*/ 1390932 w 2305332"/>
              <a:gd name="connsiteY45" fmla="*/ 235527 h 2251363"/>
              <a:gd name="connsiteX46" fmla="*/ 1397859 w 2305332"/>
              <a:gd name="connsiteY46" fmla="*/ 256309 h 2251363"/>
              <a:gd name="connsiteX47" fmla="*/ 1439423 w 2305332"/>
              <a:gd name="connsiteY47" fmla="*/ 290945 h 2251363"/>
              <a:gd name="connsiteX48" fmla="*/ 1467132 w 2305332"/>
              <a:gd name="connsiteY48" fmla="*/ 367145 h 2251363"/>
              <a:gd name="connsiteX49" fmla="*/ 1480986 w 2305332"/>
              <a:gd name="connsiteY49" fmla="*/ 429491 h 2251363"/>
              <a:gd name="connsiteX50" fmla="*/ 1501768 w 2305332"/>
              <a:gd name="connsiteY50" fmla="*/ 498763 h 2251363"/>
              <a:gd name="connsiteX51" fmla="*/ 1508695 w 2305332"/>
              <a:gd name="connsiteY51" fmla="*/ 554182 h 2251363"/>
              <a:gd name="connsiteX52" fmla="*/ 1515623 w 2305332"/>
              <a:gd name="connsiteY52" fmla="*/ 574963 h 2251363"/>
              <a:gd name="connsiteX53" fmla="*/ 1536405 w 2305332"/>
              <a:gd name="connsiteY53" fmla="*/ 630382 h 2251363"/>
              <a:gd name="connsiteX54" fmla="*/ 1543332 w 2305332"/>
              <a:gd name="connsiteY54" fmla="*/ 727363 h 2251363"/>
              <a:gd name="connsiteX55" fmla="*/ 1550259 w 2305332"/>
              <a:gd name="connsiteY55" fmla="*/ 748145 h 2251363"/>
              <a:gd name="connsiteX56" fmla="*/ 1564114 w 2305332"/>
              <a:gd name="connsiteY56" fmla="*/ 831272 h 2251363"/>
              <a:gd name="connsiteX57" fmla="*/ 1571041 w 2305332"/>
              <a:gd name="connsiteY57" fmla="*/ 852054 h 2251363"/>
              <a:gd name="connsiteX58" fmla="*/ 1598750 w 2305332"/>
              <a:gd name="connsiteY58" fmla="*/ 921327 h 2251363"/>
              <a:gd name="connsiteX59" fmla="*/ 1619532 w 2305332"/>
              <a:gd name="connsiteY59" fmla="*/ 935182 h 2251363"/>
              <a:gd name="connsiteX60" fmla="*/ 1640314 w 2305332"/>
              <a:gd name="connsiteY60" fmla="*/ 1018309 h 2251363"/>
              <a:gd name="connsiteX61" fmla="*/ 1654168 w 2305332"/>
              <a:gd name="connsiteY61" fmla="*/ 1039091 h 2251363"/>
              <a:gd name="connsiteX62" fmla="*/ 1661095 w 2305332"/>
              <a:gd name="connsiteY62" fmla="*/ 1059872 h 2251363"/>
              <a:gd name="connsiteX63" fmla="*/ 1681877 w 2305332"/>
              <a:gd name="connsiteY63" fmla="*/ 1080654 h 2251363"/>
              <a:gd name="connsiteX64" fmla="*/ 1695732 w 2305332"/>
              <a:gd name="connsiteY64" fmla="*/ 1101436 h 2251363"/>
              <a:gd name="connsiteX65" fmla="*/ 1737295 w 2305332"/>
              <a:gd name="connsiteY65" fmla="*/ 1129145 h 2251363"/>
              <a:gd name="connsiteX66" fmla="*/ 1758077 w 2305332"/>
              <a:gd name="connsiteY66" fmla="*/ 1163782 h 2251363"/>
              <a:gd name="connsiteX67" fmla="*/ 1785786 w 2305332"/>
              <a:gd name="connsiteY67" fmla="*/ 1177636 h 2251363"/>
              <a:gd name="connsiteX68" fmla="*/ 1806568 w 2305332"/>
              <a:gd name="connsiteY68" fmla="*/ 1191491 h 2251363"/>
              <a:gd name="connsiteX69" fmla="*/ 1813495 w 2305332"/>
              <a:gd name="connsiteY69" fmla="*/ 1212272 h 2251363"/>
              <a:gd name="connsiteX70" fmla="*/ 1855059 w 2305332"/>
              <a:gd name="connsiteY70" fmla="*/ 1239982 h 2251363"/>
              <a:gd name="connsiteX71" fmla="*/ 1889695 w 2305332"/>
              <a:gd name="connsiteY71" fmla="*/ 1288472 h 2251363"/>
              <a:gd name="connsiteX72" fmla="*/ 1931259 w 2305332"/>
              <a:gd name="connsiteY72" fmla="*/ 1316182 h 2251363"/>
              <a:gd name="connsiteX73" fmla="*/ 1945114 w 2305332"/>
              <a:gd name="connsiteY73" fmla="*/ 1336963 h 2251363"/>
              <a:gd name="connsiteX74" fmla="*/ 1986677 w 2305332"/>
              <a:gd name="connsiteY74" fmla="*/ 1364672 h 2251363"/>
              <a:gd name="connsiteX75" fmla="*/ 2000532 w 2305332"/>
              <a:gd name="connsiteY75" fmla="*/ 1385454 h 2251363"/>
              <a:gd name="connsiteX76" fmla="*/ 2028241 w 2305332"/>
              <a:gd name="connsiteY76" fmla="*/ 1392382 h 2251363"/>
              <a:gd name="connsiteX77" fmla="*/ 2049023 w 2305332"/>
              <a:gd name="connsiteY77" fmla="*/ 1399309 h 2251363"/>
              <a:gd name="connsiteX78" fmla="*/ 2076732 w 2305332"/>
              <a:gd name="connsiteY78" fmla="*/ 1413163 h 2251363"/>
              <a:gd name="connsiteX79" fmla="*/ 2132150 w 2305332"/>
              <a:gd name="connsiteY79" fmla="*/ 1427018 h 2251363"/>
              <a:gd name="connsiteX80" fmla="*/ 2152932 w 2305332"/>
              <a:gd name="connsiteY80" fmla="*/ 1440872 h 2251363"/>
              <a:gd name="connsiteX81" fmla="*/ 2166786 w 2305332"/>
              <a:gd name="connsiteY81" fmla="*/ 1461654 h 2251363"/>
              <a:gd name="connsiteX82" fmla="*/ 2187568 w 2305332"/>
              <a:gd name="connsiteY82" fmla="*/ 1468582 h 2251363"/>
              <a:gd name="connsiteX83" fmla="*/ 2215277 w 2305332"/>
              <a:gd name="connsiteY83" fmla="*/ 1524000 h 2251363"/>
              <a:gd name="connsiteX84" fmla="*/ 2222205 w 2305332"/>
              <a:gd name="connsiteY84" fmla="*/ 1544782 h 2251363"/>
              <a:gd name="connsiteX85" fmla="*/ 2263768 w 2305332"/>
              <a:gd name="connsiteY85" fmla="*/ 1586345 h 2251363"/>
              <a:gd name="connsiteX86" fmla="*/ 2270695 w 2305332"/>
              <a:gd name="connsiteY86" fmla="*/ 1620982 h 2251363"/>
              <a:gd name="connsiteX87" fmla="*/ 2305332 w 2305332"/>
              <a:gd name="connsiteY87" fmla="*/ 1669472 h 2251363"/>
              <a:gd name="connsiteX88" fmla="*/ 2291477 w 2305332"/>
              <a:gd name="connsiteY88" fmla="*/ 1828800 h 2251363"/>
              <a:gd name="connsiteX89" fmla="*/ 2277623 w 2305332"/>
              <a:gd name="connsiteY89" fmla="*/ 1849582 h 2251363"/>
              <a:gd name="connsiteX90" fmla="*/ 2270695 w 2305332"/>
              <a:gd name="connsiteY90" fmla="*/ 1870363 h 2251363"/>
              <a:gd name="connsiteX91" fmla="*/ 2256841 w 2305332"/>
              <a:gd name="connsiteY91" fmla="*/ 1918854 h 2251363"/>
              <a:gd name="connsiteX92" fmla="*/ 2242986 w 2305332"/>
              <a:gd name="connsiteY92" fmla="*/ 1946563 h 2251363"/>
              <a:gd name="connsiteX93" fmla="*/ 2222205 w 2305332"/>
              <a:gd name="connsiteY93" fmla="*/ 1953491 h 2251363"/>
              <a:gd name="connsiteX94" fmla="*/ 2187568 w 2305332"/>
              <a:gd name="connsiteY94" fmla="*/ 2001982 h 2251363"/>
              <a:gd name="connsiteX95" fmla="*/ 2159859 w 2305332"/>
              <a:gd name="connsiteY95" fmla="*/ 2043545 h 2251363"/>
              <a:gd name="connsiteX96" fmla="*/ 2146005 w 2305332"/>
              <a:gd name="connsiteY96" fmla="*/ 2064327 h 2251363"/>
              <a:gd name="connsiteX97" fmla="*/ 2118295 w 2305332"/>
              <a:gd name="connsiteY97" fmla="*/ 2085109 h 2251363"/>
              <a:gd name="connsiteX98" fmla="*/ 2111368 w 2305332"/>
              <a:gd name="connsiteY98" fmla="*/ 2105891 h 2251363"/>
              <a:gd name="connsiteX99" fmla="*/ 2083659 w 2305332"/>
              <a:gd name="connsiteY99" fmla="*/ 2182091 h 2251363"/>
              <a:gd name="connsiteX100" fmla="*/ 2062877 w 2305332"/>
              <a:gd name="connsiteY100" fmla="*/ 2195945 h 2251363"/>
              <a:gd name="connsiteX101" fmla="*/ 2042095 w 2305332"/>
              <a:gd name="connsiteY101" fmla="*/ 2202872 h 2251363"/>
              <a:gd name="connsiteX102" fmla="*/ 1993605 w 2305332"/>
              <a:gd name="connsiteY102" fmla="*/ 2230582 h 2251363"/>
              <a:gd name="connsiteX103" fmla="*/ 1972823 w 2305332"/>
              <a:gd name="connsiteY103" fmla="*/ 2237509 h 2251363"/>
              <a:gd name="connsiteX104" fmla="*/ 1889695 w 2305332"/>
              <a:gd name="connsiteY104" fmla="*/ 2251363 h 2251363"/>
              <a:gd name="connsiteX105" fmla="*/ 1141550 w 2305332"/>
              <a:gd name="connsiteY105" fmla="*/ 2244436 h 2251363"/>
              <a:gd name="connsiteX106" fmla="*/ 1058423 w 2305332"/>
              <a:gd name="connsiteY106" fmla="*/ 2223654 h 2251363"/>
              <a:gd name="connsiteX107" fmla="*/ 635859 w 2305332"/>
              <a:gd name="connsiteY107" fmla="*/ 2216727 h 2251363"/>
              <a:gd name="connsiteX108" fmla="*/ 615077 w 2305332"/>
              <a:gd name="connsiteY108" fmla="*/ 2195945 h 2251363"/>
              <a:gd name="connsiteX109" fmla="*/ 594295 w 2305332"/>
              <a:gd name="connsiteY109" fmla="*/ 2182091 h 2251363"/>
              <a:gd name="connsiteX110" fmla="*/ 580441 w 2305332"/>
              <a:gd name="connsiteY110" fmla="*/ 2161309 h 2251363"/>
              <a:gd name="connsiteX111" fmla="*/ 545805 w 2305332"/>
              <a:gd name="connsiteY111" fmla="*/ 2112818 h 2251363"/>
              <a:gd name="connsiteX112" fmla="*/ 518095 w 2305332"/>
              <a:gd name="connsiteY112" fmla="*/ 2036618 h 2251363"/>
              <a:gd name="connsiteX113" fmla="*/ 497314 w 2305332"/>
              <a:gd name="connsiteY113" fmla="*/ 2015836 h 2251363"/>
              <a:gd name="connsiteX114" fmla="*/ 448823 w 2305332"/>
              <a:gd name="connsiteY114" fmla="*/ 1967345 h 2251363"/>
              <a:gd name="connsiteX115" fmla="*/ 386477 w 2305332"/>
              <a:gd name="connsiteY115" fmla="*/ 1905000 h 2251363"/>
              <a:gd name="connsiteX116" fmla="*/ 365695 w 2305332"/>
              <a:gd name="connsiteY116" fmla="*/ 1898072 h 2251363"/>
              <a:gd name="connsiteX117" fmla="*/ 351841 w 2305332"/>
              <a:gd name="connsiteY117" fmla="*/ 1877291 h 2251363"/>
              <a:gd name="connsiteX118" fmla="*/ 310277 w 2305332"/>
              <a:gd name="connsiteY118" fmla="*/ 1856509 h 2251363"/>
              <a:gd name="connsiteX119" fmla="*/ 275641 w 2305332"/>
              <a:gd name="connsiteY119" fmla="*/ 1835727 h 2251363"/>
              <a:gd name="connsiteX120" fmla="*/ 247932 w 2305332"/>
              <a:gd name="connsiteY120" fmla="*/ 1780309 h 2251363"/>
              <a:gd name="connsiteX121" fmla="*/ 220223 w 2305332"/>
              <a:gd name="connsiteY121" fmla="*/ 1731818 h 2251363"/>
              <a:gd name="connsiteX122" fmla="*/ 213295 w 2305332"/>
              <a:gd name="connsiteY122" fmla="*/ 1704109 h 2251363"/>
              <a:gd name="connsiteX123" fmla="*/ 206368 w 2305332"/>
              <a:gd name="connsiteY123" fmla="*/ 1648691 h 2251363"/>
              <a:gd name="connsiteX124" fmla="*/ 199441 w 2305332"/>
              <a:gd name="connsiteY124" fmla="*/ 1627909 h 2251363"/>
              <a:gd name="connsiteX125" fmla="*/ 192514 w 2305332"/>
              <a:gd name="connsiteY125" fmla="*/ 1579418 h 2251363"/>
              <a:gd name="connsiteX126" fmla="*/ 185586 w 2305332"/>
              <a:gd name="connsiteY126" fmla="*/ 1517072 h 2251363"/>
              <a:gd name="connsiteX127" fmla="*/ 164805 w 2305332"/>
              <a:gd name="connsiteY127" fmla="*/ 1461654 h 2251363"/>
              <a:gd name="connsiteX128" fmla="*/ 137095 w 2305332"/>
              <a:gd name="connsiteY128" fmla="*/ 1420091 h 2251363"/>
              <a:gd name="connsiteX129" fmla="*/ 109386 w 2305332"/>
              <a:gd name="connsiteY129" fmla="*/ 1406236 h 2251363"/>
              <a:gd name="connsiteX130" fmla="*/ 53968 w 2305332"/>
              <a:gd name="connsiteY130" fmla="*/ 1350818 h 2251363"/>
              <a:gd name="connsiteX131" fmla="*/ 40114 w 2305332"/>
              <a:gd name="connsiteY131" fmla="*/ 1323109 h 2251363"/>
              <a:gd name="connsiteX132" fmla="*/ 33186 w 2305332"/>
              <a:gd name="connsiteY132" fmla="*/ 1288472 h 2251363"/>
              <a:gd name="connsiteX133" fmla="*/ 12405 w 2305332"/>
              <a:gd name="connsiteY133" fmla="*/ 1267691 h 2251363"/>
              <a:gd name="connsiteX134" fmla="*/ 5477 w 2305332"/>
              <a:gd name="connsiteY134" fmla="*/ 1239982 h 2251363"/>
              <a:gd name="connsiteX135" fmla="*/ 12405 w 2305332"/>
              <a:gd name="connsiteY135" fmla="*/ 1226127 h 225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05332" h="2251363">
                <a:moveTo>
                  <a:pt x="12405" y="1226127"/>
                </a:moveTo>
                <a:lnTo>
                  <a:pt x="12405" y="1226127"/>
                </a:lnTo>
                <a:cubicBezTo>
                  <a:pt x="14714" y="1186872"/>
                  <a:pt x="15419" y="1147490"/>
                  <a:pt x="19332" y="1108363"/>
                </a:cubicBezTo>
                <a:cubicBezTo>
                  <a:pt x="20059" y="1101098"/>
                  <a:pt x="25453" y="1094839"/>
                  <a:pt x="26259" y="1087582"/>
                </a:cubicBezTo>
                <a:cubicBezTo>
                  <a:pt x="30092" y="1053081"/>
                  <a:pt x="28277" y="1018037"/>
                  <a:pt x="33186" y="983672"/>
                </a:cubicBezTo>
                <a:cubicBezTo>
                  <a:pt x="35251" y="969215"/>
                  <a:pt x="44177" y="956429"/>
                  <a:pt x="47041" y="942109"/>
                </a:cubicBezTo>
                <a:cubicBezTo>
                  <a:pt x="55993" y="897346"/>
                  <a:pt x="48702" y="918003"/>
                  <a:pt x="67823" y="879763"/>
                </a:cubicBezTo>
                <a:cubicBezTo>
                  <a:pt x="82239" y="822096"/>
                  <a:pt x="64685" y="879110"/>
                  <a:pt x="88605" y="831272"/>
                </a:cubicBezTo>
                <a:cubicBezTo>
                  <a:pt x="91870" y="824741"/>
                  <a:pt x="93526" y="817512"/>
                  <a:pt x="95532" y="810491"/>
                </a:cubicBezTo>
                <a:cubicBezTo>
                  <a:pt x="98147" y="801337"/>
                  <a:pt x="97178" y="790704"/>
                  <a:pt x="102459" y="782782"/>
                </a:cubicBezTo>
                <a:cubicBezTo>
                  <a:pt x="107077" y="775855"/>
                  <a:pt x="116314" y="773545"/>
                  <a:pt x="123241" y="768927"/>
                </a:cubicBezTo>
                <a:cubicBezTo>
                  <a:pt x="125550" y="748145"/>
                  <a:pt x="126731" y="727207"/>
                  <a:pt x="130168" y="706582"/>
                </a:cubicBezTo>
                <a:cubicBezTo>
                  <a:pt x="131368" y="699379"/>
                  <a:pt x="136130" y="693038"/>
                  <a:pt x="137095" y="685800"/>
                </a:cubicBezTo>
                <a:cubicBezTo>
                  <a:pt x="140770" y="658239"/>
                  <a:pt x="141112" y="630325"/>
                  <a:pt x="144023" y="602672"/>
                </a:cubicBezTo>
                <a:cubicBezTo>
                  <a:pt x="145732" y="586434"/>
                  <a:pt x="144886" y="569342"/>
                  <a:pt x="150950" y="554182"/>
                </a:cubicBezTo>
                <a:cubicBezTo>
                  <a:pt x="159040" y="533956"/>
                  <a:pt x="178697" y="519429"/>
                  <a:pt x="185586" y="498763"/>
                </a:cubicBezTo>
                <a:cubicBezTo>
                  <a:pt x="201750" y="450273"/>
                  <a:pt x="185587" y="461819"/>
                  <a:pt x="220223" y="450272"/>
                </a:cubicBezTo>
                <a:cubicBezTo>
                  <a:pt x="224841" y="443345"/>
                  <a:pt x="228190" y="435378"/>
                  <a:pt x="234077" y="429491"/>
                </a:cubicBezTo>
                <a:cubicBezTo>
                  <a:pt x="239964" y="423604"/>
                  <a:pt x="247412" y="419359"/>
                  <a:pt x="254859" y="415636"/>
                </a:cubicBezTo>
                <a:cubicBezTo>
                  <a:pt x="256105" y="415013"/>
                  <a:pt x="301288" y="396352"/>
                  <a:pt x="310277" y="394854"/>
                </a:cubicBezTo>
                <a:cubicBezTo>
                  <a:pt x="330902" y="391416"/>
                  <a:pt x="351841" y="390236"/>
                  <a:pt x="372623" y="387927"/>
                </a:cubicBezTo>
                <a:cubicBezTo>
                  <a:pt x="429446" y="368987"/>
                  <a:pt x="339745" y="397273"/>
                  <a:pt x="455750" y="374072"/>
                </a:cubicBezTo>
                <a:cubicBezTo>
                  <a:pt x="470070" y="371208"/>
                  <a:pt x="497314" y="360218"/>
                  <a:pt x="497314" y="360218"/>
                </a:cubicBezTo>
                <a:cubicBezTo>
                  <a:pt x="547469" y="326781"/>
                  <a:pt x="523984" y="339956"/>
                  <a:pt x="566586" y="318654"/>
                </a:cubicBezTo>
                <a:cubicBezTo>
                  <a:pt x="567038" y="316847"/>
                  <a:pt x="576829" y="274678"/>
                  <a:pt x="580441" y="270163"/>
                </a:cubicBezTo>
                <a:cubicBezTo>
                  <a:pt x="585642" y="263662"/>
                  <a:pt x="594296" y="260927"/>
                  <a:pt x="601223" y="256309"/>
                </a:cubicBezTo>
                <a:cubicBezTo>
                  <a:pt x="610459" y="242454"/>
                  <a:pt x="624894" y="230899"/>
                  <a:pt x="628932" y="214745"/>
                </a:cubicBezTo>
                <a:cubicBezTo>
                  <a:pt x="630562" y="208224"/>
                  <a:pt x="638269" y="174384"/>
                  <a:pt x="642786" y="166254"/>
                </a:cubicBezTo>
                <a:cubicBezTo>
                  <a:pt x="650872" y="151698"/>
                  <a:pt x="656641" y="133927"/>
                  <a:pt x="670495" y="124691"/>
                </a:cubicBezTo>
                <a:lnTo>
                  <a:pt x="691277" y="110836"/>
                </a:lnTo>
                <a:cubicBezTo>
                  <a:pt x="706770" y="87598"/>
                  <a:pt x="705082" y="85134"/>
                  <a:pt x="732841" y="69272"/>
                </a:cubicBezTo>
                <a:cubicBezTo>
                  <a:pt x="739181" y="65649"/>
                  <a:pt x="747092" y="65610"/>
                  <a:pt x="753623" y="62345"/>
                </a:cubicBezTo>
                <a:cubicBezTo>
                  <a:pt x="761070" y="58622"/>
                  <a:pt x="766507" y="51124"/>
                  <a:pt x="774405" y="48491"/>
                </a:cubicBezTo>
                <a:cubicBezTo>
                  <a:pt x="787730" y="44049"/>
                  <a:pt x="802114" y="43872"/>
                  <a:pt x="815968" y="41563"/>
                </a:cubicBezTo>
                <a:cubicBezTo>
                  <a:pt x="825204" y="32327"/>
                  <a:pt x="832600" y="20777"/>
                  <a:pt x="843677" y="13854"/>
                </a:cubicBezTo>
                <a:cubicBezTo>
                  <a:pt x="851750" y="8808"/>
                  <a:pt x="861976" y="8375"/>
                  <a:pt x="871386" y="6927"/>
                </a:cubicBezTo>
                <a:cubicBezTo>
                  <a:pt x="892053" y="3748"/>
                  <a:pt x="912950" y="2309"/>
                  <a:pt x="933732" y="0"/>
                </a:cubicBezTo>
                <a:cubicBezTo>
                  <a:pt x="1023786" y="2309"/>
                  <a:pt x="1114011" y="935"/>
                  <a:pt x="1203895" y="6927"/>
                </a:cubicBezTo>
                <a:cubicBezTo>
                  <a:pt x="1218467" y="7898"/>
                  <a:pt x="1233075" y="13042"/>
                  <a:pt x="1245459" y="20782"/>
                </a:cubicBezTo>
                <a:cubicBezTo>
                  <a:pt x="1252519" y="25194"/>
                  <a:pt x="1253427" y="35676"/>
                  <a:pt x="1259314" y="41563"/>
                </a:cubicBezTo>
                <a:cubicBezTo>
                  <a:pt x="1265201" y="47450"/>
                  <a:pt x="1273168" y="50800"/>
                  <a:pt x="1280095" y="55418"/>
                </a:cubicBezTo>
                <a:lnTo>
                  <a:pt x="1307805" y="96982"/>
                </a:lnTo>
                <a:lnTo>
                  <a:pt x="1321659" y="117763"/>
                </a:lnTo>
                <a:cubicBezTo>
                  <a:pt x="1323968" y="124690"/>
                  <a:pt x="1325320" y="132014"/>
                  <a:pt x="1328586" y="138545"/>
                </a:cubicBezTo>
                <a:cubicBezTo>
                  <a:pt x="1353584" y="188540"/>
                  <a:pt x="1332002" y="126304"/>
                  <a:pt x="1356295" y="187036"/>
                </a:cubicBezTo>
                <a:cubicBezTo>
                  <a:pt x="1376189" y="236770"/>
                  <a:pt x="1354431" y="223360"/>
                  <a:pt x="1390932" y="235527"/>
                </a:cubicBezTo>
                <a:cubicBezTo>
                  <a:pt x="1393241" y="242454"/>
                  <a:pt x="1393809" y="250233"/>
                  <a:pt x="1397859" y="256309"/>
                </a:cubicBezTo>
                <a:cubicBezTo>
                  <a:pt x="1408527" y="272311"/>
                  <a:pt x="1424088" y="280722"/>
                  <a:pt x="1439423" y="290945"/>
                </a:cubicBezTo>
                <a:cubicBezTo>
                  <a:pt x="1468464" y="334509"/>
                  <a:pt x="1440678" y="287780"/>
                  <a:pt x="1467132" y="367145"/>
                </a:cubicBezTo>
                <a:cubicBezTo>
                  <a:pt x="1483784" y="417102"/>
                  <a:pt x="1462696" y="350236"/>
                  <a:pt x="1480986" y="429491"/>
                </a:cubicBezTo>
                <a:cubicBezTo>
                  <a:pt x="1486933" y="455260"/>
                  <a:pt x="1493831" y="474953"/>
                  <a:pt x="1501768" y="498763"/>
                </a:cubicBezTo>
                <a:cubicBezTo>
                  <a:pt x="1504077" y="517236"/>
                  <a:pt x="1505365" y="535866"/>
                  <a:pt x="1508695" y="554182"/>
                </a:cubicBezTo>
                <a:cubicBezTo>
                  <a:pt x="1510001" y="561366"/>
                  <a:pt x="1513059" y="568126"/>
                  <a:pt x="1515623" y="574963"/>
                </a:cubicBezTo>
                <a:cubicBezTo>
                  <a:pt x="1540469" y="641219"/>
                  <a:pt x="1520682" y="583217"/>
                  <a:pt x="1536405" y="630382"/>
                </a:cubicBezTo>
                <a:cubicBezTo>
                  <a:pt x="1538714" y="662709"/>
                  <a:pt x="1539545" y="695176"/>
                  <a:pt x="1543332" y="727363"/>
                </a:cubicBezTo>
                <a:cubicBezTo>
                  <a:pt x="1544185" y="734615"/>
                  <a:pt x="1548827" y="740985"/>
                  <a:pt x="1550259" y="748145"/>
                </a:cubicBezTo>
                <a:cubicBezTo>
                  <a:pt x="1555768" y="775691"/>
                  <a:pt x="1558605" y="803726"/>
                  <a:pt x="1564114" y="831272"/>
                </a:cubicBezTo>
                <a:cubicBezTo>
                  <a:pt x="1565546" y="838432"/>
                  <a:pt x="1569035" y="845033"/>
                  <a:pt x="1571041" y="852054"/>
                </a:cubicBezTo>
                <a:cubicBezTo>
                  <a:pt x="1577814" y="875762"/>
                  <a:pt x="1580201" y="902778"/>
                  <a:pt x="1598750" y="921327"/>
                </a:cubicBezTo>
                <a:cubicBezTo>
                  <a:pt x="1604637" y="927214"/>
                  <a:pt x="1612605" y="930564"/>
                  <a:pt x="1619532" y="935182"/>
                </a:cubicBezTo>
                <a:cubicBezTo>
                  <a:pt x="1651233" y="982733"/>
                  <a:pt x="1616774" y="924150"/>
                  <a:pt x="1640314" y="1018309"/>
                </a:cubicBezTo>
                <a:cubicBezTo>
                  <a:pt x="1642333" y="1026386"/>
                  <a:pt x="1650445" y="1031644"/>
                  <a:pt x="1654168" y="1039091"/>
                </a:cubicBezTo>
                <a:cubicBezTo>
                  <a:pt x="1657433" y="1045622"/>
                  <a:pt x="1657045" y="1053797"/>
                  <a:pt x="1661095" y="1059872"/>
                </a:cubicBezTo>
                <a:cubicBezTo>
                  <a:pt x="1666529" y="1068023"/>
                  <a:pt x="1675605" y="1073128"/>
                  <a:pt x="1681877" y="1080654"/>
                </a:cubicBezTo>
                <a:cubicBezTo>
                  <a:pt x="1687207" y="1087050"/>
                  <a:pt x="1689466" y="1095953"/>
                  <a:pt x="1695732" y="1101436"/>
                </a:cubicBezTo>
                <a:cubicBezTo>
                  <a:pt x="1708263" y="1112401"/>
                  <a:pt x="1737295" y="1129145"/>
                  <a:pt x="1737295" y="1129145"/>
                </a:cubicBezTo>
                <a:cubicBezTo>
                  <a:pt x="1744222" y="1140691"/>
                  <a:pt x="1748556" y="1154261"/>
                  <a:pt x="1758077" y="1163782"/>
                </a:cubicBezTo>
                <a:cubicBezTo>
                  <a:pt x="1765379" y="1171084"/>
                  <a:pt x="1776820" y="1172513"/>
                  <a:pt x="1785786" y="1177636"/>
                </a:cubicBezTo>
                <a:cubicBezTo>
                  <a:pt x="1793015" y="1181767"/>
                  <a:pt x="1799641" y="1186873"/>
                  <a:pt x="1806568" y="1191491"/>
                </a:cubicBezTo>
                <a:cubicBezTo>
                  <a:pt x="1808877" y="1198418"/>
                  <a:pt x="1808332" y="1207109"/>
                  <a:pt x="1813495" y="1212272"/>
                </a:cubicBezTo>
                <a:cubicBezTo>
                  <a:pt x="1825269" y="1224046"/>
                  <a:pt x="1855059" y="1239982"/>
                  <a:pt x="1855059" y="1239982"/>
                </a:cubicBezTo>
                <a:cubicBezTo>
                  <a:pt x="1867913" y="1265688"/>
                  <a:pt x="1866718" y="1270601"/>
                  <a:pt x="1889695" y="1288472"/>
                </a:cubicBezTo>
                <a:cubicBezTo>
                  <a:pt x="1902839" y="1298695"/>
                  <a:pt x="1931259" y="1316182"/>
                  <a:pt x="1931259" y="1316182"/>
                </a:cubicBezTo>
                <a:cubicBezTo>
                  <a:pt x="1935877" y="1323109"/>
                  <a:pt x="1938848" y="1331481"/>
                  <a:pt x="1945114" y="1336963"/>
                </a:cubicBezTo>
                <a:cubicBezTo>
                  <a:pt x="1957645" y="1347928"/>
                  <a:pt x="1986677" y="1364672"/>
                  <a:pt x="1986677" y="1364672"/>
                </a:cubicBezTo>
                <a:cubicBezTo>
                  <a:pt x="1991295" y="1371599"/>
                  <a:pt x="1993605" y="1380836"/>
                  <a:pt x="2000532" y="1385454"/>
                </a:cubicBezTo>
                <a:cubicBezTo>
                  <a:pt x="2008454" y="1390735"/>
                  <a:pt x="2019087" y="1389766"/>
                  <a:pt x="2028241" y="1392382"/>
                </a:cubicBezTo>
                <a:cubicBezTo>
                  <a:pt x="2035262" y="1394388"/>
                  <a:pt x="2042311" y="1396433"/>
                  <a:pt x="2049023" y="1399309"/>
                </a:cubicBezTo>
                <a:cubicBezTo>
                  <a:pt x="2058515" y="1403377"/>
                  <a:pt x="2067240" y="1409095"/>
                  <a:pt x="2076732" y="1413163"/>
                </a:cubicBezTo>
                <a:cubicBezTo>
                  <a:pt x="2095375" y="1421153"/>
                  <a:pt x="2111813" y="1422951"/>
                  <a:pt x="2132150" y="1427018"/>
                </a:cubicBezTo>
                <a:cubicBezTo>
                  <a:pt x="2139077" y="1431636"/>
                  <a:pt x="2147045" y="1434985"/>
                  <a:pt x="2152932" y="1440872"/>
                </a:cubicBezTo>
                <a:cubicBezTo>
                  <a:pt x="2158819" y="1446759"/>
                  <a:pt x="2160285" y="1456453"/>
                  <a:pt x="2166786" y="1461654"/>
                </a:cubicBezTo>
                <a:cubicBezTo>
                  <a:pt x="2172488" y="1466216"/>
                  <a:pt x="2180641" y="1466273"/>
                  <a:pt x="2187568" y="1468582"/>
                </a:cubicBezTo>
                <a:cubicBezTo>
                  <a:pt x="2196804" y="1487055"/>
                  <a:pt x="2208745" y="1504407"/>
                  <a:pt x="2215277" y="1524000"/>
                </a:cubicBezTo>
                <a:cubicBezTo>
                  <a:pt x="2217586" y="1530927"/>
                  <a:pt x="2217722" y="1539018"/>
                  <a:pt x="2222205" y="1544782"/>
                </a:cubicBezTo>
                <a:cubicBezTo>
                  <a:pt x="2234234" y="1560248"/>
                  <a:pt x="2263768" y="1586345"/>
                  <a:pt x="2263768" y="1586345"/>
                </a:cubicBezTo>
                <a:cubicBezTo>
                  <a:pt x="2266077" y="1597891"/>
                  <a:pt x="2263851" y="1611401"/>
                  <a:pt x="2270695" y="1620982"/>
                </a:cubicBezTo>
                <a:cubicBezTo>
                  <a:pt x="2318496" y="1687902"/>
                  <a:pt x="2285480" y="1570210"/>
                  <a:pt x="2305332" y="1669472"/>
                </a:cubicBezTo>
                <a:cubicBezTo>
                  <a:pt x="2300714" y="1722581"/>
                  <a:pt x="2299583" y="1776110"/>
                  <a:pt x="2291477" y="1828800"/>
                </a:cubicBezTo>
                <a:cubicBezTo>
                  <a:pt x="2290211" y="1837029"/>
                  <a:pt x="2281346" y="1842135"/>
                  <a:pt x="2277623" y="1849582"/>
                </a:cubicBezTo>
                <a:cubicBezTo>
                  <a:pt x="2274357" y="1856113"/>
                  <a:pt x="2272701" y="1863342"/>
                  <a:pt x="2270695" y="1870363"/>
                </a:cubicBezTo>
                <a:cubicBezTo>
                  <a:pt x="2265673" y="1887939"/>
                  <a:pt x="2263959" y="1902245"/>
                  <a:pt x="2256841" y="1918854"/>
                </a:cubicBezTo>
                <a:cubicBezTo>
                  <a:pt x="2252773" y="1928346"/>
                  <a:pt x="2250288" y="1939261"/>
                  <a:pt x="2242986" y="1946563"/>
                </a:cubicBezTo>
                <a:cubicBezTo>
                  <a:pt x="2237823" y="1951726"/>
                  <a:pt x="2229132" y="1951182"/>
                  <a:pt x="2222205" y="1953491"/>
                </a:cubicBezTo>
                <a:cubicBezTo>
                  <a:pt x="2177131" y="2021097"/>
                  <a:pt x="2247758" y="1915996"/>
                  <a:pt x="2187568" y="2001982"/>
                </a:cubicBezTo>
                <a:cubicBezTo>
                  <a:pt x="2178019" y="2015623"/>
                  <a:pt x="2169095" y="2029691"/>
                  <a:pt x="2159859" y="2043545"/>
                </a:cubicBezTo>
                <a:cubicBezTo>
                  <a:pt x="2155241" y="2050472"/>
                  <a:pt x="2152665" y="2059332"/>
                  <a:pt x="2146005" y="2064327"/>
                </a:cubicBezTo>
                <a:lnTo>
                  <a:pt x="2118295" y="2085109"/>
                </a:lnTo>
                <a:cubicBezTo>
                  <a:pt x="2115986" y="2092036"/>
                  <a:pt x="2113289" y="2098846"/>
                  <a:pt x="2111368" y="2105891"/>
                </a:cubicBezTo>
                <a:cubicBezTo>
                  <a:pt x="2103981" y="2132979"/>
                  <a:pt x="2104366" y="2161385"/>
                  <a:pt x="2083659" y="2182091"/>
                </a:cubicBezTo>
                <a:cubicBezTo>
                  <a:pt x="2077772" y="2187978"/>
                  <a:pt x="2070324" y="2192222"/>
                  <a:pt x="2062877" y="2195945"/>
                </a:cubicBezTo>
                <a:cubicBezTo>
                  <a:pt x="2056346" y="2199210"/>
                  <a:pt x="2049022" y="2200563"/>
                  <a:pt x="2042095" y="2202872"/>
                </a:cubicBezTo>
                <a:cubicBezTo>
                  <a:pt x="2021225" y="2216786"/>
                  <a:pt x="2018214" y="2220035"/>
                  <a:pt x="1993605" y="2230582"/>
                </a:cubicBezTo>
                <a:cubicBezTo>
                  <a:pt x="1986893" y="2233458"/>
                  <a:pt x="1979844" y="2235503"/>
                  <a:pt x="1972823" y="2237509"/>
                </a:cubicBezTo>
                <a:cubicBezTo>
                  <a:pt x="1937224" y="2247680"/>
                  <a:pt x="1934673" y="2245741"/>
                  <a:pt x="1889695" y="2251363"/>
                </a:cubicBezTo>
                <a:lnTo>
                  <a:pt x="1141550" y="2244436"/>
                </a:lnTo>
                <a:cubicBezTo>
                  <a:pt x="1113004" y="2243484"/>
                  <a:pt x="1086981" y="2224122"/>
                  <a:pt x="1058423" y="2223654"/>
                </a:cubicBezTo>
                <a:lnTo>
                  <a:pt x="635859" y="2216727"/>
                </a:lnTo>
                <a:cubicBezTo>
                  <a:pt x="628932" y="2209800"/>
                  <a:pt x="622603" y="2202217"/>
                  <a:pt x="615077" y="2195945"/>
                </a:cubicBezTo>
                <a:cubicBezTo>
                  <a:pt x="608681" y="2190615"/>
                  <a:pt x="600182" y="2187978"/>
                  <a:pt x="594295" y="2182091"/>
                </a:cubicBezTo>
                <a:cubicBezTo>
                  <a:pt x="588408" y="2176204"/>
                  <a:pt x="585280" y="2168084"/>
                  <a:pt x="580441" y="2161309"/>
                </a:cubicBezTo>
                <a:cubicBezTo>
                  <a:pt x="577427" y="2157090"/>
                  <a:pt x="549648" y="2121465"/>
                  <a:pt x="545805" y="2112818"/>
                </a:cubicBezTo>
                <a:cubicBezTo>
                  <a:pt x="538843" y="2097154"/>
                  <a:pt x="528157" y="2052717"/>
                  <a:pt x="518095" y="2036618"/>
                </a:cubicBezTo>
                <a:cubicBezTo>
                  <a:pt x="512903" y="2028311"/>
                  <a:pt x="503765" y="2023209"/>
                  <a:pt x="497314" y="2015836"/>
                </a:cubicBezTo>
                <a:cubicBezTo>
                  <a:pt x="457001" y="1969763"/>
                  <a:pt x="486076" y="1992181"/>
                  <a:pt x="448823" y="1967345"/>
                </a:cubicBezTo>
                <a:cubicBezTo>
                  <a:pt x="419694" y="1923651"/>
                  <a:pt x="430501" y="1927012"/>
                  <a:pt x="386477" y="1905000"/>
                </a:cubicBezTo>
                <a:cubicBezTo>
                  <a:pt x="379946" y="1901734"/>
                  <a:pt x="372622" y="1900381"/>
                  <a:pt x="365695" y="1898072"/>
                </a:cubicBezTo>
                <a:cubicBezTo>
                  <a:pt x="361077" y="1891145"/>
                  <a:pt x="357728" y="1883178"/>
                  <a:pt x="351841" y="1877291"/>
                </a:cubicBezTo>
                <a:cubicBezTo>
                  <a:pt x="331986" y="1857436"/>
                  <a:pt x="332816" y="1867778"/>
                  <a:pt x="310277" y="1856509"/>
                </a:cubicBezTo>
                <a:cubicBezTo>
                  <a:pt x="298234" y="1850488"/>
                  <a:pt x="287186" y="1842654"/>
                  <a:pt x="275641" y="1835727"/>
                </a:cubicBezTo>
                <a:cubicBezTo>
                  <a:pt x="266405" y="1817254"/>
                  <a:pt x="259388" y="1797493"/>
                  <a:pt x="247932" y="1780309"/>
                </a:cubicBezTo>
                <a:cubicBezTo>
                  <a:pt x="236446" y="1763080"/>
                  <a:pt x="227758" y="1751910"/>
                  <a:pt x="220223" y="1731818"/>
                </a:cubicBezTo>
                <a:cubicBezTo>
                  <a:pt x="216880" y="1722904"/>
                  <a:pt x="215604" y="1713345"/>
                  <a:pt x="213295" y="1704109"/>
                </a:cubicBezTo>
                <a:cubicBezTo>
                  <a:pt x="210986" y="1685636"/>
                  <a:pt x="209698" y="1667007"/>
                  <a:pt x="206368" y="1648691"/>
                </a:cubicBezTo>
                <a:cubicBezTo>
                  <a:pt x="205062" y="1641507"/>
                  <a:pt x="200873" y="1635069"/>
                  <a:pt x="199441" y="1627909"/>
                </a:cubicBezTo>
                <a:cubicBezTo>
                  <a:pt x="196239" y="1611898"/>
                  <a:pt x="194539" y="1595620"/>
                  <a:pt x="192514" y="1579418"/>
                </a:cubicBezTo>
                <a:cubicBezTo>
                  <a:pt x="189920" y="1558670"/>
                  <a:pt x="189024" y="1537697"/>
                  <a:pt x="185586" y="1517072"/>
                </a:cubicBezTo>
                <a:cubicBezTo>
                  <a:pt x="184102" y="1508168"/>
                  <a:pt x="165404" y="1462753"/>
                  <a:pt x="164805" y="1461654"/>
                </a:cubicBezTo>
                <a:cubicBezTo>
                  <a:pt x="156832" y="1447036"/>
                  <a:pt x="151988" y="1427538"/>
                  <a:pt x="137095" y="1420091"/>
                </a:cubicBezTo>
                <a:lnTo>
                  <a:pt x="109386" y="1406236"/>
                </a:lnTo>
                <a:cubicBezTo>
                  <a:pt x="75949" y="1356080"/>
                  <a:pt x="96570" y="1372118"/>
                  <a:pt x="53968" y="1350818"/>
                </a:cubicBezTo>
                <a:cubicBezTo>
                  <a:pt x="49350" y="1341582"/>
                  <a:pt x="43380" y="1332906"/>
                  <a:pt x="40114" y="1323109"/>
                </a:cubicBezTo>
                <a:cubicBezTo>
                  <a:pt x="36391" y="1311939"/>
                  <a:pt x="38452" y="1299003"/>
                  <a:pt x="33186" y="1288472"/>
                </a:cubicBezTo>
                <a:cubicBezTo>
                  <a:pt x="28805" y="1279710"/>
                  <a:pt x="19332" y="1274618"/>
                  <a:pt x="12405" y="1267691"/>
                </a:cubicBezTo>
                <a:cubicBezTo>
                  <a:pt x="10096" y="1258455"/>
                  <a:pt x="9227" y="1248733"/>
                  <a:pt x="5477" y="1239982"/>
                </a:cubicBezTo>
                <a:cubicBezTo>
                  <a:pt x="-9658" y="1204667"/>
                  <a:pt x="11250" y="1228436"/>
                  <a:pt x="12405" y="1226127"/>
                </a:cubicBezTo>
                <a:close/>
              </a:path>
            </a:pathLst>
          </a:cu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3" name="Oval 82">
            <a:extLst>
              <a:ext uri="{FF2B5EF4-FFF2-40B4-BE49-F238E27FC236}">
                <a16:creationId xmlns:a16="http://schemas.microsoft.com/office/drawing/2014/main" id="{C4ED2E11-5B9A-406A-AF9F-C8322C61CFAC}"/>
              </a:ext>
            </a:extLst>
          </p:cNvPr>
          <p:cNvSpPr/>
          <p:nvPr/>
        </p:nvSpPr>
        <p:spPr bwMode="gray">
          <a:xfrm>
            <a:off x="1046422" y="484304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B</a:t>
            </a:r>
          </a:p>
        </p:txBody>
      </p:sp>
      <p:sp>
        <p:nvSpPr>
          <p:cNvPr id="84" name="Oval 83">
            <a:extLst>
              <a:ext uri="{FF2B5EF4-FFF2-40B4-BE49-F238E27FC236}">
                <a16:creationId xmlns:a16="http://schemas.microsoft.com/office/drawing/2014/main" id="{149B513F-5805-4851-9000-0827F48C7ED5}"/>
              </a:ext>
            </a:extLst>
          </p:cNvPr>
          <p:cNvSpPr/>
          <p:nvPr/>
        </p:nvSpPr>
        <p:spPr bwMode="gray">
          <a:xfrm>
            <a:off x="384023" y="5571995"/>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A</a:t>
            </a:r>
          </a:p>
        </p:txBody>
      </p:sp>
      <p:sp>
        <p:nvSpPr>
          <p:cNvPr id="85" name="Oval 84">
            <a:extLst>
              <a:ext uri="{FF2B5EF4-FFF2-40B4-BE49-F238E27FC236}">
                <a16:creationId xmlns:a16="http://schemas.microsoft.com/office/drawing/2014/main" id="{9368C86E-4302-486E-9615-C9BE29D96A2C}"/>
              </a:ext>
            </a:extLst>
          </p:cNvPr>
          <p:cNvSpPr/>
          <p:nvPr/>
        </p:nvSpPr>
        <p:spPr bwMode="gray">
          <a:xfrm>
            <a:off x="1002783" y="605310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86" name="Oval 85">
            <a:extLst>
              <a:ext uri="{FF2B5EF4-FFF2-40B4-BE49-F238E27FC236}">
                <a16:creationId xmlns:a16="http://schemas.microsoft.com/office/drawing/2014/main" id="{49D0D97C-2970-418F-B23F-98D9BF4B97D0}"/>
              </a:ext>
            </a:extLst>
          </p:cNvPr>
          <p:cNvSpPr/>
          <p:nvPr/>
        </p:nvSpPr>
        <p:spPr bwMode="gray">
          <a:xfrm>
            <a:off x="2005563" y="4928606"/>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87" name="Oval 86">
            <a:extLst>
              <a:ext uri="{FF2B5EF4-FFF2-40B4-BE49-F238E27FC236}">
                <a16:creationId xmlns:a16="http://schemas.microsoft.com/office/drawing/2014/main" id="{7D5D2E21-7C86-40D1-B774-C78290464933}"/>
              </a:ext>
            </a:extLst>
          </p:cNvPr>
          <p:cNvSpPr/>
          <p:nvPr/>
        </p:nvSpPr>
        <p:spPr bwMode="gray">
          <a:xfrm>
            <a:off x="1928379" y="6154941"/>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E</a:t>
            </a:r>
          </a:p>
        </p:txBody>
      </p:sp>
      <p:sp>
        <p:nvSpPr>
          <p:cNvPr id="88" name="Oval 87">
            <a:extLst>
              <a:ext uri="{FF2B5EF4-FFF2-40B4-BE49-F238E27FC236}">
                <a16:creationId xmlns:a16="http://schemas.microsoft.com/office/drawing/2014/main" id="{646C3B63-18C6-4D7E-B783-BE75AAEE5935}"/>
              </a:ext>
            </a:extLst>
          </p:cNvPr>
          <p:cNvSpPr/>
          <p:nvPr/>
        </p:nvSpPr>
        <p:spPr bwMode="gray">
          <a:xfrm>
            <a:off x="2579000" y="5571994"/>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F</a:t>
            </a:r>
          </a:p>
        </p:txBody>
      </p:sp>
      <p:cxnSp>
        <p:nvCxnSpPr>
          <p:cNvPr id="89" name="Straight Connector 88">
            <a:extLst>
              <a:ext uri="{FF2B5EF4-FFF2-40B4-BE49-F238E27FC236}">
                <a16:creationId xmlns:a16="http://schemas.microsoft.com/office/drawing/2014/main" id="{B0918340-3EB9-4F25-9623-E331B837DB60}"/>
              </a:ext>
            </a:extLst>
          </p:cNvPr>
          <p:cNvCxnSpPr>
            <a:cxnSpLocks/>
            <a:stCxn id="83" idx="6"/>
            <a:endCxn id="86" idx="2"/>
          </p:cNvCxnSpPr>
          <p:nvPr/>
        </p:nvCxnSpPr>
        <p:spPr bwMode="gray">
          <a:xfrm>
            <a:off x="1526870" y="5075522"/>
            <a:ext cx="478693" cy="85559"/>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D19F6BFD-3640-4868-9B33-BDD8E516F03A}"/>
              </a:ext>
            </a:extLst>
          </p:cNvPr>
          <p:cNvCxnSpPr>
            <a:cxnSpLocks/>
            <a:stCxn id="83" idx="3"/>
            <a:endCxn id="84" idx="7"/>
          </p:cNvCxnSpPr>
          <p:nvPr/>
        </p:nvCxnSpPr>
        <p:spPr bwMode="gray">
          <a:xfrm flipH="1">
            <a:off x="794111" y="5239906"/>
            <a:ext cx="322671" cy="400179"/>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231D947D-09B6-4B11-8578-D1772DE5C7EA}"/>
              </a:ext>
            </a:extLst>
          </p:cNvPr>
          <p:cNvCxnSpPr>
            <a:cxnSpLocks/>
            <a:stCxn id="84" idx="5"/>
            <a:endCxn id="85" idx="1"/>
          </p:cNvCxnSpPr>
          <p:nvPr/>
        </p:nvCxnSpPr>
        <p:spPr bwMode="gray">
          <a:xfrm>
            <a:off x="794111" y="5968854"/>
            <a:ext cx="279032" cy="152343"/>
          </a:xfrm>
          <a:prstGeom prst="line">
            <a:avLst/>
          </a:prstGeom>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A8EC8F88-0DF5-47C4-A575-17CB6F9C83DF}"/>
              </a:ext>
            </a:extLst>
          </p:cNvPr>
          <p:cNvCxnSpPr>
            <a:cxnSpLocks/>
            <a:stCxn id="87" idx="2"/>
            <a:endCxn id="85" idx="6"/>
          </p:cNvCxnSpPr>
          <p:nvPr/>
        </p:nvCxnSpPr>
        <p:spPr bwMode="gray">
          <a:xfrm flipH="1" flipV="1">
            <a:off x="1483231" y="6285582"/>
            <a:ext cx="445148" cy="101834"/>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C8FACD56-DB79-4864-8B6D-F5EF6F56C170}"/>
              </a:ext>
            </a:extLst>
          </p:cNvPr>
          <p:cNvCxnSpPr>
            <a:cxnSpLocks/>
            <a:stCxn id="87" idx="7"/>
            <a:endCxn id="88" idx="4"/>
          </p:cNvCxnSpPr>
          <p:nvPr/>
        </p:nvCxnSpPr>
        <p:spPr bwMode="gray">
          <a:xfrm flipV="1">
            <a:off x="2338467" y="6036943"/>
            <a:ext cx="480757" cy="186088"/>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375DA37F-682D-42D5-8C75-7ECE920F379E}"/>
              </a:ext>
            </a:extLst>
          </p:cNvPr>
          <p:cNvCxnSpPr>
            <a:cxnSpLocks/>
            <a:stCxn id="88" idx="0"/>
            <a:endCxn id="86" idx="5"/>
          </p:cNvCxnSpPr>
          <p:nvPr/>
        </p:nvCxnSpPr>
        <p:spPr bwMode="gray">
          <a:xfrm flipH="1" flipV="1">
            <a:off x="2415651" y="5325465"/>
            <a:ext cx="403573" cy="246529"/>
          </a:xfrm>
          <a:prstGeom prst="line">
            <a:avLst/>
          </a:prstGeom>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A2DCF7E-4894-4D6B-AA4C-D4D28224AF56}"/>
              </a:ext>
            </a:extLst>
          </p:cNvPr>
          <p:cNvCxnSpPr>
            <a:cxnSpLocks/>
            <a:stCxn id="87" idx="1"/>
            <a:endCxn id="83" idx="5"/>
          </p:cNvCxnSpPr>
          <p:nvPr/>
        </p:nvCxnSpPr>
        <p:spPr bwMode="gray">
          <a:xfrm flipH="1" flipV="1">
            <a:off x="1456510" y="5239906"/>
            <a:ext cx="542229" cy="983125"/>
          </a:xfrm>
          <a:prstGeom prst="line">
            <a:avLst/>
          </a:prstGeom>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28532A1F-441E-420E-9805-DC462665714A}"/>
              </a:ext>
            </a:extLst>
          </p:cNvPr>
          <p:cNvCxnSpPr>
            <a:cxnSpLocks/>
            <a:stCxn id="85" idx="7"/>
            <a:endCxn id="86" idx="4"/>
          </p:cNvCxnSpPr>
          <p:nvPr/>
        </p:nvCxnSpPr>
        <p:spPr bwMode="gray">
          <a:xfrm flipV="1">
            <a:off x="1412871" y="5393555"/>
            <a:ext cx="832916" cy="727642"/>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615AB93B-745F-4302-BC02-837CFAD17370}"/>
              </a:ext>
            </a:extLst>
          </p:cNvPr>
          <p:cNvSpPr txBox="1"/>
          <p:nvPr/>
        </p:nvSpPr>
        <p:spPr bwMode="gray">
          <a:xfrm>
            <a:off x="712389" y="5179498"/>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98" name="TextBox 97">
            <a:extLst>
              <a:ext uri="{FF2B5EF4-FFF2-40B4-BE49-F238E27FC236}">
                <a16:creationId xmlns:a16="http://schemas.microsoft.com/office/drawing/2014/main" id="{B92955DF-9A5B-40CC-A915-07CFDDDD9FBF}"/>
              </a:ext>
            </a:extLst>
          </p:cNvPr>
          <p:cNvSpPr txBox="1"/>
          <p:nvPr/>
        </p:nvSpPr>
        <p:spPr bwMode="gray">
          <a:xfrm>
            <a:off x="1680099" y="475129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99" name="TextBox 98">
            <a:extLst>
              <a:ext uri="{FF2B5EF4-FFF2-40B4-BE49-F238E27FC236}">
                <a16:creationId xmlns:a16="http://schemas.microsoft.com/office/drawing/2014/main" id="{0414E0BA-844B-4815-A75D-04241BE5AFDD}"/>
              </a:ext>
            </a:extLst>
          </p:cNvPr>
          <p:cNvSpPr txBox="1"/>
          <p:nvPr/>
        </p:nvSpPr>
        <p:spPr bwMode="gray">
          <a:xfrm>
            <a:off x="650287" y="6166851"/>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a:t>
            </a:r>
          </a:p>
        </p:txBody>
      </p:sp>
      <p:sp>
        <p:nvSpPr>
          <p:cNvPr id="100" name="TextBox 99">
            <a:extLst>
              <a:ext uri="{FF2B5EF4-FFF2-40B4-BE49-F238E27FC236}">
                <a16:creationId xmlns:a16="http://schemas.microsoft.com/office/drawing/2014/main" id="{79FD2917-25BF-4DEC-B966-52446766A527}"/>
              </a:ext>
            </a:extLst>
          </p:cNvPr>
          <p:cNvSpPr txBox="1"/>
          <p:nvPr/>
        </p:nvSpPr>
        <p:spPr bwMode="gray">
          <a:xfrm>
            <a:off x="1663185" y="651523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101" name="TextBox 100">
            <a:extLst>
              <a:ext uri="{FF2B5EF4-FFF2-40B4-BE49-F238E27FC236}">
                <a16:creationId xmlns:a16="http://schemas.microsoft.com/office/drawing/2014/main" id="{9EA443CC-CF32-44B2-BE12-8F4E79B23483}"/>
              </a:ext>
            </a:extLst>
          </p:cNvPr>
          <p:cNvSpPr txBox="1"/>
          <p:nvPr/>
        </p:nvSpPr>
        <p:spPr bwMode="gray">
          <a:xfrm>
            <a:off x="2613990" y="6135932"/>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102" name="TextBox 101">
            <a:extLst>
              <a:ext uri="{FF2B5EF4-FFF2-40B4-BE49-F238E27FC236}">
                <a16:creationId xmlns:a16="http://schemas.microsoft.com/office/drawing/2014/main" id="{6F8F7E92-6739-4394-9B69-5D28B2576930}"/>
              </a:ext>
            </a:extLst>
          </p:cNvPr>
          <p:cNvSpPr txBox="1"/>
          <p:nvPr/>
        </p:nvSpPr>
        <p:spPr bwMode="gray">
          <a:xfrm>
            <a:off x="2666824" y="5098715"/>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15</a:t>
            </a:r>
          </a:p>
        </p:txBody>
      </p:sp>
      <p:sp>
        <p:nvSpPr>
          <p:cNvPr id="103" name="TextBox 102">
            <a:extLst>
              <a:ext uri="{FF2B5EF4-FFF2-40B4-BE49-F238E27FC236}">
                <a16:creationId xmlns:a16="http://schemas.microsoft.com/office/drawing/2014/main" id="{98F70AA5-D697-4415-B1C2-094A22D6166A}"/>
              </a:ext>
            </a:extLst>
          </p:cNvPr>
          <p:cNvSpPr txBox="1"/>
          <p:nvPr/>
        </p:nvSpPr>
        <p:spPr bwMode="gray">
          <a:xfrm>
            <a:off x="2083672" y="546215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104" name="TextBox 103">
            <a:extLst>
              <a:ext uri="{FF2B5EF4-FFF2-40B4-BE49-F238E27FC236}">
                <a16:creationId xmlns:a16="http://schemas.microsoft.com/office/drawing/2014/main" id="{11784609-8257-4983-A292-48661F865EB5}"/>
              </a:ext>
            </a:extLst>
          </p:cNvPr>
          <p:cNvSpPr txBox="1"/>
          <p:nvPr/>
        </p:nvSpPr>
        <p:spPr bwMode="gray">
          <a:xfrm>
            <a:off x="1481716" y="546215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07" name="Oval 206">
            <a:extLst>
              <a:ext uri="{FF2B5EF4-FFF2-40B4-BE49-F238E27FC236}">
                <a16:creationId xmlns:a16="http://schemas.microsoft.com/office/drawing/2014/main" id="{00D09B30-B442-45AD-9A44-77EB23953687}"/>
              </a:ext>
            </a:extLst>
          </p:cNvPr>
          <p:cNvSpPr/>
          <p:nvPr/>
        </p:nvSpPr>
        <p:spPr bwMode="gray">
          <a:xfrm>
            <a:off x="5181418" y="5063483"/>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B</a:t>
            </a:r>
          </a:p>
        </p:txBody>
      </p:sp>
      <p:sp>
        <p:nvSpPr>
          <p:cNvPr id="208" name="Oval 207">
            <a:extLst>
              <a:ext uri="{FF2B5EF4-FFF2-40B4-BE49-F238E27FC236}">
                <a16:creationId xmlns:a16="http://schemas.microsoft.com/office/drawing/2014/main" id="{1F69F337-D59E-4B2E-8DEC-76248C8EB5B8}"/>
              </a:ext>
            </a:extLst>
          </p:cNvPr>
          <p:cNvSpPr/>
          <p:nvPr/>
        </p:nvSpPr>
        <p:spPr bwMode="gray">
          <a:xfrm>
            <a:off x="5191244" y="5695610"/>
            <a:ext cx="480448" cy="464949"/>
          </a:xfrm>
          <a:prstGeom prst="ellipse">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A</a:t>
            </a:r>
          </a:p>
        </p:txBody>
      </p:sp>
      <p:sp>
        <p:nvSpPr>
          <p:cNvPr id="209" name="Oval 208">
            <a:extLst>
              <a:ext uri="{FF2B5EF4-FFF2-40B4-BE49-F238E27FC236}">
                <a16:creationId xmlns:a16="http://schemas.microsoft.com/office/drawing/2014/main" id="{05B44EA9-85B5-4645-9CD9-B3E1C4056DA5}"/>
              </a:ext>
            </a:extLst>
          </p:cNvPr>
          <p:cNvSpPr/>
          <p:nvPr/>
        </p:nvSpPr>
        <p:spPr bwMode="gray">
          <a:xfrm>
            <a:off x="5171591" y="629636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210" name="Oval 209">
            <a:extLst>
              <a:ext uri="{FF2B5EF4-FFF2-40B4-BE49-F238E27FC236}">
                <a16:creationId xmlns:a16="http://schemas.microsoft.com/office/drawing/2014/main" id="{D1758D27-B658-4F8B-9DBB-C800DE4F948D}"/>
              </a:ext>
            </a:extLst>
          </p:cNvPr>
          <p:cNvSpPr/>
          <p:nvPr/>
        </p:nvSpPr>
        <p:spPr bwMode="gray">
          <a:xfrm>
            <a:off x="6812784" y="5052221"/>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211" name="Oval 210">
            <a:extLst>
              <a:ext uri="{FF2B5EF4-FFF2-40B4-BE49-F238E27FC236}">
                <a16:creationId xmlns:a16="http://schemas.microsoft.com/office/drawing/2014/main" id="{136EBAF2-1CFC-42EA-BD97-69655A0C4928}"/>
              </a:ext>
            </a:extLst>
          </p:cNvPr>
          <p:cNvSpPr/>
          <p:nvPr/>
        </p:nvSpPr>
        <p:spPr bwMode="gray">
          <a:xfrm>
            <a:off x="6742424" y="6278483"/>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E</a:t>
            </a:r>
          </a:p>
        </p:txBody>
      </p:sp>
      <p:sp>
        <p:nvSpPr>
          <p:cNvPr id="212" name="Oval 211">
            <a:extLst>
              <a:ext uri="{FF2B5EF4-FFF2-40B4-BE49-F238E27FC236}">
                <a16:creationId xmlns:a16="http://schemas.microsoft.com/office/drawing/2014/main" id="{85F6D51F-6EBD-4CBC-A7C9-FD4AB3F69FF5}"/>
              </a:ext>
            </a:extLst>
          </p:cNvPr>
          <p:cNvSpPr/>
          <p:nvPr/>
        </p:nvSpPr>
        <p:spPr bwMode="gray">
          <a:xfrm>
            <a:off x="6773008" y="5670983"/>
            <a:ext cx="480448" cy="464949"/>
          </a:xfrm>
          <a:prstGeom prst="ellipse">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F</a:t>
            </a:r>
          </a:p>
        </p:txBody>
      </p:sp>
      <p:cxnSp>
        <p:nvCxnSpPr>
          <p:cNvPr id="213" name="Straight Connector 212">
            <a:extLst>
              <a:ext uri="{FF2B5EF4-FFF2-40B4-BE49-F238E27FC236}">
                <a16:creationId xmlns:a16="http://schemas.microsoft.com/office/drawing/2014/main" id="{685CCCB5-E2EF-4FDC-8759-B0F4427D7168}"/>
              </a:ext>
            </a:extLst>
          </p:cNvPr>
          <p:cNvCxnSpPr>
            <a:cxnSpLocks/>
            <a:stCxn id="210" idx="2"/>
            <a:endCxn id="207" idx="6"/>
          </p:cNvCxnSpPr>
          <p:nvPr/>
        </p:nvCxnSpPr>
        <p:spPr bwMode="gray">
          <a:xfrm flipH="1">
            <a:off x="5661866" y="5284696"/>
            <a:ext cx="1150918" cy="11262"/>
          </a:xfrm>
          <a:prstGeom prst="line">
            <a:avLst/>
          </a:prstGeom>
          <a:ln/>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5B04770C-ACEC-41E4-B00C-A1219FF0B139}"/>
              </a:ext>
            </a:extLst>
          </p:cNvPr>
          <p:cNvCxnSpPr>
            <a:cxnSpLocks/>
            <a:stCxn id="212" idx="2"/>
            <a:endCxn id="207" idx="6"/>
          </p:cNvCxnSpPr>
          <p:nvPr/>
        </p:nvCxnSpPr>
        <p:spPr bwMode="gray">
          <a:xfrm flipH="1" flipV="1">
            <a:off x="5661866" y="5295958"/>
            <a:ext cx="1111142" cy="607500"/>
          </a:xfrm>
          <a:prstGeom prst="line">
            <a:avLst/>
          </a:prstGeom>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C84E2964-DC25-4B01-A0F9-B24711BB83E3}"/>
              </a:ext>
            </a:extLst>
          </p:cNvPr>
          <p:cNvCxnSpPr>
            <a:cxnSpLocks/>
            <a:stCxn id="211" idx="2"/>
            <a:endCxn id="207" idx="6"/>
          </p:cNvCxnSpPr>
          <p:nvPr/>
        </p:nvCxnSpPr>
        <p:spPr bwMode="gray">
          <a:xfrm flipH="1" flipV="1">
            <a:off x="5661866" y="5295958"/>
            <a:ext cx="1080558" cy="1215000"/>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40E8318F-CC57-4679-A84E-5C93D8E2331D}"/>
              </a:ext>
            </a:extLst>
          </p:cNvPr>
          <p:cNvCxnSpPr>
            <a:cxnSpLocks/>
            <a:stCxn id="210" idx="2"/>
            <a:endCxn id="208" idx="6"/>
          </p:cNvCxnSpPr>
          <p:nvPr/>
        </p:nvCxnSpPr>
        <p:spPr bwMode="gray">
          <a:xfrm flipH="1">
            <a:off x="5671692" y="5284696"/>
            <a:ext cx="1141092" cy="643389"/>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1A9A517A-9107-4D11-A8CA-EB3EA3A7877F}"/>
              </a:ext>
            </a:extLst>
          </p:cNvPr>
          <p:cNvCxnSpPr>
            <a:cxnSpLocks/>
            <a:stCxn id="212" idx="2"/>
            <a:endCxn id="208" idx="6"/>
          </p:cNvCxnSpPr>
          <p:nvPr/>
        </p:nvCxnSpPr>
        <p:spPr bwMode="gray">
          <a:xfrm flipH="1">
            <a:off x="5671692" y="5903458"/>
            <a:ext cx="1101316" cy="24627"/>
          </a:xfrm>
          <a:prstGeom prst="line">
            <a:avLst/>
          </a:prstGeom>
          <a:ln/>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5E1EFB94-44F4-42DB-987D-31FDD1DAD999}"/>
              </a:ext>
            </a:extLst>
          </p:cNvPr>
          <p:cNvCxnSpPr>
            <a:cxnSpLocks/>
            <a:stCxn id="211" idx="2"/>
            <a:endCxn id="208" idx="6"/>
          </p:cNvCxnSpPr>
          <p:nvPr/>
        </p:nvCxnSpPr>
        <p:spPr bwMode="gray">
          <a:xfrm flipH="1" flipV="1">
            <a:off x="5671692" y="5928085"/>
            <a:ext cx="1070732" cy="582873"/>
          </a:xfrm>
          <a:prstGeom prst="line">
            <a:avLst/>
          </a:prstGeom>
          <a:ln/>
        </p:spPr>
        <p:style>
          <a:lnRef idx="1">
            <a:schemeClr val="dk1"/>
          </a:lnRef>
          <a:fillRef idx="0">
            <a:schemeClr val="dk1"/>
          </a:fillRef>
          <a:effectRef idx="0">
            <a:schemeClr val="dk1"/>
          </a:effectRef>
          <a:fontRef idx="minor">
            <a:schemeClr val="tx1"/>
          </a:fontRef>
        </p:style>
      </p:cxnSp>
      <p:cxnSp>
        <p:nvCxnSpPr>
          <p:cNvPr id="231" name="Straight Connector 230">
            <a:extLst>
              <a:ext uri="{FF2B5EF4-FFF2-40B4-BE49-F238E27FC236}">
                <a16:creationId xmlns:a16="http://schemas.microsoft.com/office/drawing/2014/main" id="{CA9A9CDA-14BF-4BDA-B808-5C9B66BF193E}"/>
              </a:ext>
            </a:extLst>
          </p:cNvPr>
          <p:cNvCxnSpPr>
            <a:cxnSpLocks/>
            <a:stCxn id="211" idx="2"/>
            <a:endCxn id="209" idx="6"/>
          </p:cNvCxnSpPr>
          <p:nvPr/>
        </p:nvCxnSpPr>
        <p:spPr bwMode="gray">
          <a:xfrm flipH="1">
            <a:off x="5652039" y="6510958"/>
            <a:ext cx="1090385" cy="17884"/>
          </a:xfrm>
          <a:prstGeom prst="line">
            <a:avLst/>
          </a:prstGeom>
          <a:ln/>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09F128BB-9194-4357-ACAD-9CB3A993674E}"/>
              </a:ext>
            </a:extLst>
          </p:cNvPr>
          <p:cNvCxnSpPr>
            <a:cxnSpLocks/>
            <a:stCxn id="212" idx="2"/>
            <a:endCxn id="209" idx="6"/>
          </p:cNvCxnSpPr>
          <p:nvPr/>
        </p:nvCxnSpPr>
        <p:spPr bwMode="gray">
          <a:xfrm flipH="1">
            <a:off x="5652039" y="5903458"/>
            <a:ext cx="1120969" cy="625384"/>
          </a:xfrm>
          <a:prstGeom prst="line">
            <a:avLst/>
          </a:prstGeom>
          <a:ln w="28575">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D615EAF1-907B-483F-9C43-572818E23D22}"/>
              </a:ext>
            </a:extLst>
          </p:cNvPr>
          <p:cNvCxnSpPr>
            <a:cxnSpLocks/>
            <a:stCxn id="210" idx="2"/>
            <a:endCxn id="209" idx="6"/>
          </p:cNvCxnSpPr>
          <p:nvPr/>
        </p:nvCxnSpPr>
        <p:spPr bwMode="gray">
          <a:xfrm flipH="1">
            <a:off x="5652039" y="5284696"/>
            <a:ext cx="1160745" cy="1244146"/>
          </a:xfrm>
          <a:prstGeom prst="line">
            <a:avLst/>
          </a:prstGeom>
          <a:ln/>
        </p:spPr>
        <p:style>
          <a:lnRef idx="1">
            <a:schemeClr val="dk1"/>
          </a:lnRef>
          <a:fillRef idx="0">
            <a:schemeClr val="dk1"/>
          </a:fillRef>
          <a:effectRef idx="0">
            <a:schemeClr val="dk1"/>
          </a:effectRef>
          <a:fontRef idx="minor">
            <a:schemeClr val="tx1"/>
          </a:fontRef>
        </p:style>
      </p:cxnSp>
      <p:sp>
        <p:nvSpPr>
          <p:cNvPr id="249" name="TextBox 248">
            <a:extLst>
              <a:ext uri="{FF2B5EF4-FFF2-40B4-BE49-F238E27FC236}">
                <a16:creationId xmlns:a16="http://schemas.microsoft.com/office/drawing/2014/main" id="{19690D57-CB60-4BC9-874A-6AB3D8B67E81}"/>
              </a:ext>
            </a:extLst>
          </p:cNvPr>
          <p:cNvSpPr txBox="1"/>
          <p:nvPr/>
        </p:nvSpPr>
        <p:spPr bwMode="gray">
          <a:xfrm>
            <a:off x="3066013" y="824606"/>
            <a:ext cx="5755938" cy="259058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latin typeface="+mj-lt"/>
              </a:rPr>
              <a:t>Graph cut problems</a:t>
            </a:r>
          </a:p>
          <a:p>
            <a:pPr>
              <a:spcBef>
                <a:spcPts val="300"/>
              </a:spcBef>
              <a:spcAft>
                <a:spcPts val="300"/>
              </a:spcAft>
              <a:buClr>
                <a:schemeClr val="accent1"/>
              </a:buClr>
              <a:buSzPct val="90000"/>
            </a:pPr>
            <a:r>
              <a:rPr lang="en-US" sz="1400" b="1" dirty="0">
                <a:latin typeface="+mj-lt"/>
              </a:rPr>
              <a:t>G</a:t>
            </a:r>
            <a:r>
              <a:rPr lang="en-US" sz="1400" b="1" dirty="0">
                <a:effectLst/>
                <a:latin typeface="+mj-lt"/>
              </a:rPr>
              <a:t>raph cut</a:t>
            </a:r>
            <a:r>
              <a:rPr lang="en-US" sz="1400" dirty="0">
                <a:effectLst/>
                <a:latin typeface="+mj-lt"/>
              </a:rPr>
              <a:t> </a:t>
            </a:r>
            <a:r>
              <a:rPr lang="en-US" sz="1400" dirty="0">
                <a:latin typeface="+mj-lt"/>
              </a:rPr>
              <a:t>defines </a:t>
            </a:r>
            <a:r>
              <a:rPr lang="en-US" sz="1400" dirty="0">
                <a:effectLst/>
                <a:latin typeface="+mj-lt"/>
              </a:rPr>
              <a:t>two disjoint subsets of nodes and the </a:t>
            </a:r>
            <a:r>
              <a:rPr lang="en-US" sz="1400" b="1" dirty="0">
                <a:effectLst/>
                <a:latin typeface="+mj-lt"/>
              </a:rPr>
              <a:t>weight of the cut</a:t>
            </a:r>
            <a:r>
              <a:rPr lang="en-US" sz="1400" dirty="0">
                <a:effectLst/>
                <a:latin typeface="+mj-lt"/>
              </a:rPr>
              <a:t> is defined to be equal to the sum of the weights of edges that connect the disjoint subsets.</a:t>
            </a:r>
            <a:endParaRPr lang="en-US" sz="1400" b="1" dirty="0">
              <a:latin typeface="+mj-lt"/>
            </a:endParaRPr>
          </a:p>
          <a:p>
            <a:pPr marL="182563" indent="-182563">
              <a:spcBef>
                <a:spcPts val="300"/>
              </a:spcBef>
              <a:spcAft>
                <a:spcPts val="300"/>
              </a:spcAft>
              <a:buClr>
                <a:schemeClr val="accent1"/>
              </a:buClr>
              <a:buSzPct val="90000"/>
              <a:buFont typeface="Arial" panose="020B0604020202020204" pitchFamily="34" charset="0"/>
              <a:buChar char="■"/>
            </a:pPr>
            <a:r>
              <a:rPr lang="en-US" sz="1400" u="sng" dirty="0"/>
              <a:t>Min Cut </a:t>
            </a:r>
            <a:r>
              <a:rPr lang="en-US" sz="1400" i="1" u="sng" dirty="0"/>
              <a:t>minimum</a:t>
            </a:r>
            <a:r>
              <a:rPr lang="en-US" sz="1400" dirty="0"/>
              <a:t> if the weight of the cut is not larger than the size of any other cut. </a:t>
            </a:r>
            <a:r>
              <a:rPr lang="en-US" sz="1400" b="1" dirty="0"/>
              <a:t>Polynomial</a:t>
            </a:r>
            <a:r>
              <a:rPr lang="en-US" sz="1400" dirty="0"/>
              <a:t>.</a:t>
            </a:r>
          </a:p>
          <a:p>
            <a:pPr marL="182563" indent="-182563">
              <a:spcBef>
                <a:spcPts val="300"/>
              </a:spcBef>
              <a:spcAft>
                <a:spcPts val="300"/>
              </a:spcAft>
              <a:buClr>
                <a:schemeClr val="accent1"/>
              </a:buClr>
              <a:buSzPct val="90000"/>
              <a:buFont typeface="Arial" panose="020B0604020202020204" pitchFamily="34" charset="0"/>
              <a:buChar char="■"/>
            </a:pPr>
            <a:r>
              <a:rPr lang="en-US" sz="1400" u="sng" dirty="0"/>
              <a:t>Max Cut </a:t>
            </a:r>
            <a:r>
              <a:rPr lang="en-US" sz="1400" i="1" u="sng" dirty="0"/>
              <a:t>maximum</a:t>
            </a:r>
            <a:r>
              <a:rPr lang="en-US" sz="1400" dirty="0"/>
              <a:t> if the weight of the cut is not smaller than the size of any other cut. </a:t>
            </a:r>
            <a:r>
              <a:rPr lang="en-US" sz="1400" b="1" dirty="0"/>
              <a:t>NP-Complete</a:t>
            </a:r>
          </a:p>
          <a:p>
            <a:pPr marL="182563" indent="-182563">
              <a:spcBef>
                <a:spcPts val="300"/>
              </a:spcBef>
              <a:spcAft>
                <a:spcPts val="300"/>
              </a:spcAft>
              <a:buClr>
                <a:schemeClr val="accent1"/>
              </a:buClr>
              <a:buSzPct val="90000"/>
              <a:buFont typeface="Arial" panose="020B0604020202020204" pitchFamily="34" charset="0"/>
              <a:buChar char="■"/>
            </a:pPr>
            <a:r>
              <a:rPr lang="en-US" sz="1400" u="sng" dirty="0"/>
              <a:t>Sparsest cut bipartition</a:t>
            </a:r>
            <a:r>
              <a:rPr lang="en-US" sz="1400" dirty="0"/>
              <a:t> the vertices that minimize the ratio of the number of edges across the cut divided by the number of vertices in the smaller half of the partition </a:t>
            </a:r>
            <a:r>
              <a:rPr lang="en-US" sz="1400" b="1" dirty="0"/>
              <a:t>NP-hard</a:t>
            </a:r>
          </a:p>
        </p:txBody>
      </p:sp>
      <p:sp>
        <p:nvSpPr>
          <p:cNvPr id="250" name="TextBox 249">
            <a:extLst>
              <a:ext uri="{FF2B5EF4-FFF2-40B4-BE49-F238E27FC236}">
                <a16:creationId xmlns:a16="http://schemas.microsoft.com/office/drawing/2014/main" id="{DAFC8AF6-FA15-47B3-9AFF-32EFB9824FC3}"/>
              </a:ext>
            </a:extLst>
          </p:cNvPr>
          <p:cNvSpPr txBox="1"/>
          <p:nvPr/>
        </p:nvSpPr>
        <p:spPr bwMode="gray">
          <a:xfrm>
            <a:off x="389659" y="3847488"/>
            <a:ext cx="2690965" cy="87460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Graph traversal problems</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Minimum Spanning Tree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Traveling Salesman</a:t>
            </a:r>
          </a:p>
          <a:p>
            <a:pPr>
              <a:spcBef>
                <a:spcPts val="300"/>
              </a:spcBef>
              <a:spcAft>
                <a:spcPts val="300"/>
              </a:spcAft>
              <a:buClr>
                <a:schemeClr val="accent1"/>
              </a:buClr>
              <a:buSzPct val="90000"/>
            </a:pPr>
            <a:endParaRPr lang="en-US" sz="1400" dirty="0"/>
          </a:p>
        </p:txBody>
      </p:sp>
      <p:sp>
        <p:nvSpPr>
          <p:cNvPr id="254" name="Rectangle 253">
            <a:extLst>
              <a:ext uri="{FF2B5EF4-FFF2-40B4-BE49-F238E27FC236}">
                <a16:creationId xmlns:a16="http://schemas.microsoft.com/office/drawing/2014/main" id="{BB84076B-D12F-4D77-A7C2-3A555238FD72}"/>
              </a:ext>
            </a:extLst>
          </p:cNvPr>
          <p:cNvSpPr/>
          <p:nvPr/>
        </p:nvSpPr>
        <p:spPr bwMode="gray">
          <a:xfrm>
            <a:off x="8869167" y="806991"/>
            <a:ext cx="3266756" cy="6016107"/>
          </a:xfrm>
          <a:prstGeom prst="rect">
            <a:avLst/>
          </a:prstGeom>
          <a:solidFill>
            <a:srgbClr val="F2F2F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1" name="TextBox 250">
            <a:extLst>
              <a:ext uri="{FF2B5EF4-FFF2-40B4-BE49-F238E27FC236}">
                <a16:creationId xmlns:a16="http://schemas.microsoft.com/office/drawing/2014/main" id="{76D58DAE-4D01-43C9-9F9D-E33FFDDC3F34}"/>
              </a:ext>
            </a:extLst>
          </p:cNvPr>
          <p:cNvSpPr txBox="1"/>
          <p:nvPr/>
        </p:nvSpPr>
        <p:spPr bwMode="gray">
          <a:xfrm>
            <a:off x="4995449" y="3629781"/>
            <a:ext cx="3569711" cy="117192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Matching problems</a:t>
            </a:r>
          </a:p>
          <a:p>
            <a:pPr marL="285750" indent="-285750">
              <a:spcBef>
                <a:spcPts val="300"/>
              </a:spcBef>
              <a:spcAft>
                <a:spcPts val="300"/>
              </a:spcAft>
              <a:buClr>
                <a:schemeClr val="accent1"/>
              </a:buClr>
              <a:buSzPct val="90000"/>
              <a:buFont typeface="Arial" panose="020B0604020202020204" pitchFamily="34" charset="0"/>
              <a:buChar char="•"/>
            </a:pPr>
            <a:r>
              <a:rPr lang="en-US" sz="1400" dirty="0"/>
              <a:t>Maximal matching, Perfect matching</a:t>
            </a:r>
            <a:endParaRPr lang="en-US" sz="1400" b="1" dirty="0"/>
          </a:p>
          <a:p>
            <a:pPr marL="285750" indent="-285750">
              <a:spcBef>
                <a:spcPts val="300"/>
              </a:spcBef>
              <a:spcAft>
                <a:spcPts val="300"/>
              </a:spcAft>
              <a:buClr>
                <a:schemeClr val="accent1"/>
              </a:buClr>
              <a:buSzPct val="90000"/>
              <a:buFont typeface="Arial" panose="020B0604020202020204" pitchFamily="34" charset="0"/>
              <a:buChar char="•"/>
            </a:pPr>
            <a:r>
              <a:rPr lang="en-US" sz="1400" u="sng" dirty="0"/>
              <a:t>String matching</a:t>
            </a:r>
            <a:r>
              <a:rPr lang="en-US" sz="1400" dirty="0"/>
              <a:t> find where several </a:t>
            </a:r>
            <a:r>
              <a:rPr lang="en-US" sz="1400" dirty="0">
                <a:hlinkClick r:id="rId3" tooltip="String (computer science)"/>
              </a:rPr>
              <a:t>strings</a:t>
            </a:r>
            <a:r>
              <a:rPr lang="en-US" sz="1400" dirty="0"/>
              <a:t> are found within a larger string or text. </a:t>
            </a:r>
          </a:p>
        </p:txBody>
      </p:sp>
      <p:pic>
        <p:nvPicPr>
          <p:cNvPr id="253" name="Picture 252" descr="Shape&#10;&#10;Description automatically generated with medium confidence">
            <a:extLst>
              <a:ext uri="{FF2B5EF4-FFF2-40B4-BE49-F238E27FC236}">
                <a16:creationId xmlns:a16="http://schemas.microsoft.com/office/drawing/2014/main" id="{E0B8BA20-C37F-461D-927E-71A667DD0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167" y="1132963"/>
            <a:ext cx="3002087" cy="1876304"/>
          </a:xfrm>
          <a:prstGeom prst="rect">
            <a:avLst/>
          </a:prstGeom>
        </p:spPr>
      </p:pic>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CE1D8663-C53A-4338-813A-9B23449150AD}"/>
                  </a:ext>
                </a:extLst>
              </p:cNvPr>
              <p:cNvSpPr txBox="1"/>
              <p:nvPr/>
            </p:nvSpPr>
            <p:spPr bwMode="gray">
              <a:xfrm>
                <a:off x="8847991" y="3176720"/>
                <a:ext cx="3397966" cy="3323987"/>
              </a:xfrm>
              <a:prstGeom prst="rect">
                <a:avLst/>
              </a:prstGeom>
              <a:noFill/>
            </p:spPr>
            <p:txBody>
              <a:bodyPr wrap="square">
                <a:spAutoFit/>
              </a:bodyPr>
              <a:lstStyle/>
              <a:p>
                <a:r>
                  <a:rPr lang="en-US" sz="1400" b="1" dirty="0"/>
                  <a:t>Computational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a:t>
                </a:r>
                <a:r>
                  <a:rPr lang="en-US" sz="1400" dirty="0"/>
                  <a:t> </a:t>
                </a:r>
                <a14:m>
                  <m:oMath xmlns:m="http://schemas.openxmlformats.org/officeDocument/2006/math">
                    <m:r>
                      <m:rPr>
                        <m:sty m:val="p"/>
                      </m:rPr>
                      <a:rPr lang="en-US" sz="1400" b="0" i="0" dirty="0" smtClean="0">
                        <a:latin typeface="Cambria Math" panose="02040503050406030204" pitchFamily="18" charset="0"/>
                      </a:rPr>
                      <m:t>X</m:t>
                    </m:r>
                    <m:r>
                      <a:rPr lang="en-US" sz="1400" b="0" i="0" dirty="0" smtClean="0">
                        <a:latin typeface="Cambria Math" panose="02040503050406030204" pitchFamily="18" charset="0"/>
                      </a:rPr>
                      <m:t> </m:t>
                    </m:r>
                    <m:r>
                      <a:rPr lang="en-US" sz="1400" i="1" dirty="0" smtClean="0">
                        <a:latin typeface="Cambria Math" panose="02040503050406030204" pitchFamily="18" charset="0"/>
                      </a:rPr>
                      <m:t>∈</m:t>
                    </m:r>
                    <m:r>
                      <a:rPr lang="en-US" sz="1400" b="1" i="0" dirty="0" smtClean="0">
                        <a:latin typeface="Cambria Math" panose="02040503050406030204" pitchFamily="18" charset="0"/>
                      </a:rPr>
                      <m:t>𝐏</m:t>
                    </m:r>
                  </m:oMath>
                </a14:m>
                <a:r>
                  <a:rPr lang="en-US" sz="1400" dirty="0"/>
                  <a:t> if it has an algorithm whose complexity is a polynomial function of its inputs</a:t>
                </a:r>
              </a:p>
              <a:p>
                <a:r>
                  <a:rPr lang="en-US" sz="1400" b="1" dirty="0"/>
                  <a:t>NP: </a:t>
                </a:r>
                <a:r>
                  <a:rPr lang="en-US" sz="1400" dirty="0"/>
                  <a:t>(Non-deterministic polynomial) </a:t>
                </a:r>
                <a14:m>
                  <m:oMath xmlns:m="http://schemas.openxmlformats.org/officeDocument/2006/math">
                    <m:r>
                      <m:rPr>
                        <m:sty m:val="p"/>
                      </m:rPr>
                      <a:rPr lang="en-US" sz="1400" b="0" i="0" dirty="0" smtClean="0">
                        <a:latin typeface="Cambria Math" panose="02040503050406030204" pitchFamily="18" charset="0"/>
                      </a:rPr>
                      <m:t>X</m:t>
                    </m:r>
                    <m:r>
                      <a:rPr lang="en-US" sz="1400" b="0" i="0" dirty="0" smtClean="0">
                        <a:latin typeface="Cambria Math" panose="02040503050406030204" pitchFamily="18" charset="0"/>
                      </a:rPr>
                      <m:t> </m:t>
                    </m:r>
                    <m:r>
                      <a:rPr lang="en-US" sz="1400" i="1" dirty="0" smtClean="0">
                        <a:latin typeface="Cambria Math" panose="02040503050406030204" pitchFamily="18" charset="0"/>
                      </a:rPr>
                      <m:t>∈</m:t>
                    </m:r>
                    <m:r>
                      <a:rPr lang="en-US" sz="1400" b="1" i="0" dirty="0" smtClean="0">
                        <a:latin typeface="Cambria Math" panose="02040503050406030204" pitchFamily="18" charset="0"/>
                      </a:rPr>
                      <m:t>𝐍𝐏</m:t>
                    </m:r>
                  </m:oMath>
                </a14:m>
                <a:r>
                  <a:rPr lang="en-US" sz="1400" dirty="0"/>
                  <a:t> if there’s</a:t>
                </a:r>
                <a:r>
                  <a:rPr lang="en-US" sz="1400" b="0" dirty="0"/>
                  <a:t> a polynomial-time algorithm to check a solution, but not to find one.</a:t>
                </a:r>
              </a:p>
              <a:p>
                <a:r>
                  <a:rPr lang="en-US" sz="1400" b="1" dirty="0"/>
                  <a:t>NP-Complete:</a:t>
                </a:r>
                <a:r>
                  <a:rPr lang="en-US" sz="1400" b="0" dirty="0"/>
                  <a:t> </a:t>
                </a:r>
                <a14:m>
                  <m:oMath xmlns:m="http://schemas.openxmlformats.org/officeDocument/2006/math">
                    <m:r>
                      <m:rPr>
                        <m:sty m:val="p"/>
                      </m:rPr>
                      <a:rPr lang="en-US" sz="1400" b="0" i="0" dirty="0" smtClean="0">
                        <a:latin typeface="Cambria Math" panose="02040503050406030204" pitchFamily="18" charset="0"/>
                      </a:rPr>
                      <m:t>X</m:t>
                    </m:r>
                    <m:r>
                      <a:rPr lang="en-US" sz="1400" b="0" i="0" dirty="0" smtClean="0">
                        <a:latin typeface="Cambria Math" panose="02040503050406030204" pitchFamily="18" charset="0"/>
                      </a:rPr>
                      <m:t> </m:t>
                    </m:r>
                    <m:r>
                      <a:rPr lang="en-US" sz="1400" i="1" dirty="0" smtClean="0">
                        <a:latin typeface="Cambria Math" panose="02040503050406030204" pitchFamily="18" charset="0"/>
                      </a:rPr>
                      <m:t>∈</m:t>
                    </m:r>
                    <m:r>
                      <a:rPr lang="en-US" sz="1400" b="1" i="0" dirty="0" smtClean="0">
                        <a:latin typeface="Cambria Math" panose="02040503050406030204" pitchFamily="18" charset="0"/>
                      </a:rPr>
                      <m:t>𝐍𝐏</m:t>
                    </m:r>
                    <m:r>
                      <a:rPr lang="en-US" sz="1400" b="1" i="0" dirty="0" smtClean="0">
                        <a:latin typeface="Cambria Math" panose="02040503050406030204" pitchFamily="18" charset="0"/>
                      </a:rPr>
                      <m:t> </m:t>
                    </m:r>
                    <m:r>
                      <a:rPr lang="en-US" sz="1400" b="1" i="0" dirty="0" smtClean="0">
                        <a:latin typeface="Cambria Math" panose="02040503050406030204" pitchFamily="18" charset="0"/>
                      </a:rPr>
                      <m:t>𝐂𝐨𝐦𝐩𝐥𝐞𝐭𝐞</m:t>
                    </m:r>
                  </m:oMath>
                </a14:m>
                <a:r>
                  <a:rPr lang="en-US" sz="1400" dirty="0"/>
                  <a:t> </a:t>
                </a:r>
                <a:r>
                  <a:rPr lang="en-US" sz="1400" b="0" dirty="0"/>
                  <a:t>if it is possible to reduce X to another NP problem </a:t>
                </a:r>
                <a14:m>
                  <m:oMath xmlns:m="http://schemas.openxmlformats.org/officeDocument/2006/math">
                    <m:r>
                      <a:rPr lang="en-US" sz="1400" b="0" i="1" dirty="0" smtClean="0">
                        <a:latin typeface="Cambria Math" panose="02040503050406030204" pitchFamily="18" charset="0"/>
                      </a:rPr>
                      <m:t>𝑌</m:t>
                    </m:r>
                  </m:oMath>
                </a14:m>
                <a:r>
                  <a:rPr lang="en-US" sz="1400" b="0" dirty="0"/>
                  <a:t> in polynomial-time.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NP-Hard:</a:t>
                </a:r>
                <a:r>
                  <a:rPr lang="en-US" sz="1400" b="0" dirty="0"/>
                  <a:t> – </a:t>
                </a:r>
                <a14:m>
                  <m:oMath xmlns:m="http://schemas.openxmlformats.org/officeDocument/2006/math">
                    <m:r>
                      <m:rPr>
                        <m:sty m:val="p"/>
                      </m:rPr>
                      <a:rPr lang="en-US" sz="1400" b="0" i="0" dirty="0" smtClean="0">
                        <a:latin typeface="Cambria Math" panose="02040503050406030204" pitchFamily="18" charset="0"/>
                      </a:rPr>
                      <m:t>X</m:t>
                    </m:r>
                    <m:r>
                      <a:rPr lang="en-US" sz="1400" b="0" i="0" dirty="0" smtClean="0">
                        <a:latin typeface="Cambria Math" panose="02040503050406030204" pitchFamily="18" charset="0"/>
                      </a:rPr>
                      <m:t> </m:t>
                    </m:r>
                    <m:r>
                      <a:rPr lang="en-US" sz="1400" i="1" dirty="0" smtClean="0">
                        <a:latin typeface="Cambria Math" panose="02040503050406030204" pitchFamily="18" charset="0"/>
                      </a:rPr>
                      <m:t>∈</m:t>
                    </m:r>
                    <m:r>
                      <a:rPr lang="en-US" sz="1400" b="1" i="0" dirty="0" smtClean="0">
                        <a:latin typeface="Cambria Math" panose="02040503050406030204" pitchFamily="18" charset="0"/>
                      </a:rPr>
                      <m:t>𝐍𝐏</m:t>
                    </m:r>
                    <m:r>
                      <a:rPr lang="en-US" sz="1400" b="1" i="0" dirty="0" smtClean="0">
                        <a:latin typeface="Cambria Math" panose="02040503050406030204" pitchFamily="18" charset="0"/>
                      </a:rPr>
                      <m:t> </m:t>
                    </m:r>
                    <m:r>
                      <a:rPr lang="en-US" sz="1400" b="1" i="0" dirty="0" smtClean="0">
                        <a:latin typeface="Cambria Math" panose="02040503050406030204" pitchFamily="18" charset="0"/>
                      </a:rPr>
                      <m:t>𝐇𝐚𝐫𝐝</m:t>
                    </m:r>
                  </m:oMath>
                </a14:m>
                <a:r>
                  <a:rPr lang="en-US" sz="1400" dirty="0"/>
                  <a:t> </a:t>
                </a:r>
                <a:r>
                  <a:rPr lang="en-US" sz="1400" b="0" dirty="0"/>
                  <a:t>if</a:t>
                </a:r>
                <a:r>
                  <a:rPr lang="en-US" sz="1400" i="0" dirty="0"/>
                  <a:t> there</a:t>
                </a:r>
                <a:r>
                  <a:rPr lang="en-US" sz="1400" dirty="0"/>
                  <a:t>’</a:t>
                </a:r>
                <a:r>
                  <a:rPr lang="en-US" sz="1400" i="0" dirty="0"/>
                  <a:t>s an NP-complete problem </a:t>
                </a:r>
                <a14:m>
                  <m:oMath xmlns:m="http://schemas.openxmlformats.org/officeDocument/2006/math">
                    <m:r>
                      <a:rPr lang="en-US" sz="1400" i="1" dirty="0" smtClean="0">
                        <a:latin typeface="Cambria Math" panose="02040503050406030204" pitchFamily="18" charset="0"/>
                      </a:rPr>
                      <m:t>𝑌</m:t>
                    </m:r>
                  </m:oMath>
                </a14:m>
                <a:r>
                  <a:rPr lang="en-US" sz="1400" i="0" dirty="0"/>
                  <a:t> that is reducible to </a:t>
                </a:r>
                <a14:m>
                  <m:oMath xmlns:m="http://schemas.openxmlformats.org/officeDocument/2006/math">
                    <m:r>
                      <a:rPr lang="en-US" sz="1400" i="1" dirty="0" smtClean="0">
                        <a:latin typeface="Cambria Math" panose="02040503050406030204" pitchFamily="18" charset="0"/>
                      </a:rPr>
                      <m:t>𝑋</m:t>
                    </m:r>
                  </m:oMath>
                </a14:m>
                <a:r>
                  <a:rPr lang="en-US" sz="1400" i="0" dirty="0"/>
                  <a:t> in polynomial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Cormen</a:t>
                </a:r>
                <a:r>
                  <a:rPr lang="en-US" sz="1400" dirty="0"/>
                  <a:t> et al. 2015]</a:t>
                </a:r>
                <a:endParaRPr lang="en-US" sz="1400" i="0" dirty="0"/>
              </a:p>
            </p:txBody>
          </p:sp>
        </mc:Choice>
        <mc:Fallback xmlns="">
          <p:sp>
            <p:nvSpPr>
              <p:cNvPr id="258" name="TextBox 257">
                <a:extLst>
                  <a:ext uri="{FF2B5EF4-FFF2-40B4-BE49-F238E27FC236}">
                    <a16:creationId xmlns:a16="http://schemas.microsoft.com/office/drawing/2014/main" id="{CE1D8663-C53A-4338-813A-9B23449150AD}"/>
                  </a:ext>
                </a:extLst>
              </p:cNvPr>
              <p:cNvSpPr txBox="1">
                <a:spLocks noRot="1" noChangeAspect="1" noMove="1" noResize="1" noEditPoints="1" noAdjustHandles="1" noChangeArrowheads="1" noChangeShapeType="1" noTextEdit="1"/>
              </p:cNvSpPr>
              <p:nvPr/>
            </p:nvSpPr>
            <p:spPr bwMode="gray">
              <a:xfrm>
                <a:off x="8847991" y="3176720"/>
                <a:ext cx="3397966" cy="3323987"/>
              </a:xfrm>
              <a:prstGeom prst="rect">
                <a:avLst/>
              </a:prstGeom>
              <a:blipFill>
                <a:blip r:embed="rId5"/>
                <a:stretch>
                  <a:fillRect l="-538" t="-367" r="-1792" b="-1101"/>
                </a:stretch>
              </a:blipFill>
            </p:spPr>
            <p:txBody>
              <a:bodyPr/>
              <a:lstStyle/>
              <a:p>
                <a:r>
                  <a:rPr lang="en-US">
                    <a:noFill/>
                  </a:rPr>
                  <a:t> </a:t>
                </a:r>
              </a:p>
            </p:txBody>
          </p:sp>
        </mc:Fallback>
      </mc:AlternateContent>
      <p:sp>
        <p:nvSpPr>
          <p:cNvPr id="260" name="TextBox 259">
            <a:extLst>
              <a:ext uri="{FF2B5EF4-FFF2-40B4-BE49-F238E27FC236}">
                <a16:creationId xmlns:a16="http://schemas.microsoft.com/office/drawing/2014/main" id="{C2C92327-6DC6-410F-9FBA-7207A8F2CF7E}"/>
              </a:ext>
            </a:extLst>
          </p:cNvPr>
          <p:cNvSpPr txBox="1"/>
          <p:nvPr/>
        </p:nvSpPr>
        <p:spPr bwMode="gray">
          <a:xfrm>
            <a:off x="11374405" y="847398"/>
            <a:ext cx="923004"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Wikipedia</a:t>
            </a:r>
            <a:endParaRPr lang="en-US" sz="1050" i="0" dirty="0"/>
          </a:p>
        </p:txBody>
      </p:sp>
    </p:spTree>
    <p:extLst>
      <p:ext uri="{BB962C8B-B14F-4D97-AF65-F5344CB8AC3E}">
        <p14:creationId xmlns:p14="http://schemas.microsoft.com/office/powerpoint/2010/main" val="4048629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0B8D-7C06-479F-B892-38522366B7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5BD1C5-B574-4395-84FF-A0990A18478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41FBE8B-A10A-4EE8-B0FD-A2D34A3FFDBA}"/>
              </a:ext>
            </a:extLst>
          </p:cNvPr>
          <p:cNvSpPr>
            <a:spLocks noGrp="1"/>
          </p:cNvSpPr>
          <p:nvPr>
            <p:ph type="sldNum" sz="quarter" idx="12"/>
          </p:nvPr>
        </p:nvSpPr>
        <p:spPr/>
        <p:txBody>
          <a:bodyPr/>
          <a:lstStyle/>
          <a:p>
            <a:fld id="{81561042-0DC2-4A04-AA50-F6D44EB20EBA}" type="slidenum">
              <a:rPr lang="en-US" smtClean="0"/>
              <a:t>16</a:t>
            </a:fld>
            <a:endParaRPr lang="en-US"/>
          </a:p>
        </p:txBody>
      </p:sp>
    </p:spTree>
    <p:extLst>
      <p:ext uri="{BB962C8B-B14F-4D97-AF65-F5344CB8AC3E}">
        <p14:creationId xmlns:p14="http://schemas.microsoft.com/office/powerpoint/2010/main" val="3949099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E129AD-6F97-46A6-95AC-7FFACAA53143}"/>
              </a:ext>
            </a:extLst>
          </p:cNvPr>
          <p:cNvSpPr/>
          <p:nvPr/>
        </p:nvSpPr>
        <p:spPr bwMode="gray">
          <a:xfrm>
            <a:off x="272933" y="832950"/>
            <a:ext cx="4962832" cy="22099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DAC70F05-B7C5-4C30-BD22-C7006DDCEA1C}"/>
              </a:ext>
            </a:extLst>
          </p:cNvPr>
          <p:cNvSpPr>
            <a:spLocks noGrp="1"/>
          </p:cNvSpPr>
          <p:nvPr>
            <p:ph type="title"/>
          </p:nvPr>
        </p:nvSpPr>
        <p:spPr>
          <a:xfrm>
            <a:off x="478369" y="144001"/>
            <a:ext cx="9169401" cy="555840"/>
          </a:xfrm>
        </p:spPr>
        <p:txBody>
          <a:bodyPr/>
          <a:lstStyle/>
          <a:p>
            <a:r>
              <a:rPr lang="en-US" dirty="0"/>
              <a:t>The Phenomenon of Diminishing Returns</a:t>
            </a:r>
          </a:p>
        </p:txBody>
      </p:sp>
      <p:sp>
        <p:nvSpPr>
          <p:cNvPr id="3" name="Content Placeholder 2">
            <a:extLst>
              <a:ext uri="{FF2B5EF4-FFF2-40B4-BE49-F238E27FC236}">
                <a16:creationId xmlns:a16="http://schemas.microsoft.com/office/drawing/2014/main" id="{4A9FED28-B99C-4C3C-A27A-935E0713E7CC}"/>
              </a:ext>
            </a:extLst>
          </p:cNvPr>
          <p:cNvSpPr>
            <a:spLocks noGrp="1"/>
          </p:cNvSpPr>
          <p:nvPr>
            <p:ph idx="1"/>
          </p:nvPr>
        </p:nvSpPr>
        <p:spPr>
          <a:xfrm>
            <a:off x="272933" y="3515066"/>
            <a:ext cx="11678823" cy="2899768"/>
          </a:xfrm>
        </p:spPr>
        <p:txBody>
          <a:bodyPr/>
          <a:lstStyle/>
          <a:p>
            <a:pPr marL="342900" indent="-342900">
              <a:buFont typeface="Arial" panose="020B0604020202020204" pitchFamily="34" charset="0"/>
              <a:buChar char="•"/>
            </a:pPr>
            <a:r>
              <a:rPr lang="en-US" dirty="0">
                <a:latin typeface="+mj-lt"/>
              </a:rPr>
              <a:t>Diminishing returns means that adding the same sensor to superset of A would provide an equal or lower marginal gain than adding to set A.</a:t>
            </a:r>
          </a:p>
          <a:p>
            <a:pPr marL="342900" indent="-342900">
              <a:buFont typeface="Arial" panose="020B0604020202020204" pitchFamily="34" charset="0"/>
              <a:buChar char="•"/>
            </a:pPr>
            <a:r>
              <a:rPr lang="en-US" dirty="0">
                <a:latin typeface="+mj-lt"/>
              </a:rPr>
              <a:t>i.e., “the more I know the less I gain from acquiring more items to the set”</a:t>
            </a:r>
          </a:p>
          <a:p>
            <a:pPr marL="342900" indent="-342900">
              <a:buFont typeface="Arial" panose="020B0604020202020204" pitchFamily="34" charset="0"/>
              <a:buChar char="•"/>
            </a:pPr>
            <a:r>
              <a:rPr lang="en-US" dirty="0">
                <a:effectLst/>
                <a:latin typeface="+mj-lt"/>
              </a:rPr>
              <a:t>The marginal gain can be:</a:t>
            </a:r>
          </a:p>
          <a:p>
            <a:pPr marL="584194" lvl="1" indent="-342900">
              <a:buFont typeface="Arial" panose="020B0604020202020204" pitchFamily="34" charset="0"/>
              <a:buChar char="•"/>
            </a:pPr>
            <a:r>
              <a:rPr lang="en-US" dirty="0">
                <a:latin typeface="+mj-lt"/>
              </a:rPr>
              <a:t>Cost/loss (of picking a combination of items)</a:t>
            </a:r>
          </a:p>
          <a:p>
            <a:pPr marL="584194" lvl="1" indent="-342900">
              <a:buFont typeface="Arial" panose="020B0604020202020204" pitchFamily="34" charset="0"/>
              <a:buChar char="•"/>
            </a:pPr>
            <a:r>
              <a:rPr lang="en-US" dirty="0">
                <a:effectLst/>
                <a:latin typeface="+mj-lt"/>
              </a:rPr>
              <a:t>Probability (of contagion or protection)</a:t>
            </a:r>
          </a:p>
          <a:p>
            <a:pPr marL="584194" lvl="1" indent="-342900">
              <a:buFont typeface="Arial" panose="020B0604020202020204" pitchFamily="34" charset="0"/>
              <a:buChar char="•"/>
            </a:pPr>
            <a:r>
              <a:rPr lang="en-US" dirty="0">
                <a:latin typeface="+mj-lt"/>
              </a:rPr>
              <a:t>Utility (of matching services and clients)</a:t>
            </a:r>
          </a:p>
        </p:txBody>
      </p:sp>
      <p:sp>
        <p:nvSpPr>
          <p:cNvPr id="4" name="Slide Number Placeholder 3">
            <a:extLst>
              <a:ext uri="{FF2B5EF4-FFF2-40B4-BE49-F238E27FC236}">
                <a16:creationId xmlns:a16="http://schemas.microsoft.com/office/drawing/2014/main" id="{750CBD13-8C7C-4642-90D6-E14827318E24}"/>
              </a:ext>
            </a:extLst>
          </p:cNvPr>
          <p:cNvSpPr>
            <a:spLocks noGrp="1"/>
          </p:cNvSpPr>
          <p:nvPr>
            <p:ph type="sldNum" sz="quarter" idx="12"/>
          </p:nvPr>
        </p:nvSpPr>
        <p:spPr/>
        <p:txBody>
          <a:bodyPr/>
          <a:lstStyle/>
          <a:p>
            <a:fld id="{81561042-0DC2-4A04-AA50-F6D44EB20EBA}" type="slidenum">
              <a:rPr lang="en-US" smtClean="0"/>
              <a:t>17</a:t>
            </a:fld>
            <a:endParaRPr lang="en-US" dirty="0"/>
          </a:p>
        </p:txBody>
      </p:sp>
      <p:sp>
        <p:nvSpPr>
          <p:cNvPr id="12" name="TextBox 11">
            <a:extLst>
              <a:ext uri="{FF2B5EF4-FFF2-40B4-BE49-F238E27FC236}">
                <a16:creationId xmlns:a16="http://schemas.microsoft.com/office/drawing/2014/main" id="{1B48B66E-30A1-4B06-97CD-1C5A1CE0B7A9}"/>
              </a:ext>
            </a:extLst>
          </p:cNvPr>
          <p:cNvSpPr txBox="1"/>
          <p:nvPr/>
        </p:nvSpPr>
        <p:spPr bwMode="gray">
          <a:xfrm>
            <a:off x="265280" y="2549130"/>
            <a:ext cx="1678272" cy="523220"/>
          </a:xfrm>
          <a:prstGeom prst="rect">
            <a:avLst/>
          </a:prstGeom>
          <a:noFill/>
        </p:spPr>
        <p:txBody>
          <a:bodyPr wrap="square">
            <a:spAutoFit/>
          </a:bodyPr>
          <a:lstStyle/>
          <a:p>
            <a:r>
              <a:rPr lang="en-US" sz="1400" dirty="0">
                <a:latin typeface="+mj-lt"/>
              </a:rPr>
              <a:t>Adding s’ to </a:t>
            </a:r>
          </a:p>
          <a:p>
            <a:r>
              <a:rPr lang="en-US" sz="1400" dirty="0">
                <a:latin typeface="+mj-lt"/>
              </a:rPr>
              <a:t>set A = {s1, s2}</a:t>
            </a:r>
            <a:endParaRPr lang="en-US" sz="1400" dirty="0"/>
          </a:p>
        </p:txBody>
      </p:sp>
      <p:sp>
        <p:nvSpPr>
          <p:cNvPr id="15" name="TextBox 14">
            <a:extLst>
              <a:ext uri="{FF2B5EF4-FFF2-40B4-BE49-F238E27FC236}">
                <a16:creationId xmlns:a16="http://schemas.microsoft.com/office/drawing/2014/main" id="{9F8A237E-9232-49DB-8DBE-A3388583EBC2}"/>
              </a:ext>
            </a:extLst>
          </p:cNvPr>
          <p:cNvSpPr txBox="1"/>
          <p:nvPr/>
        </p:nvSpPr>
        <p:spPr bwMode="gray">
          <a:xfrm>
            <a:off x="2962865" y="2565107"/>
            <a:ext cx="2272900" cy="523220"/>
          </a:xfrm>
          <a:prstGeom prst="rect">
            <a:avLst/>
          </a:prstGeom>
          <a:noFill/>
        </p:spPr>
        <p:txBody>
          <a:bodyPr wrap="square">
            <a:spAutoFit/>
          </a:bodyPr>
          <a:lstStyle/>
          <a:p>
            <a:r>
              <a:rPr lang="en-US" sz="1400" dirty="0">
                <a:latin typeface="+mj-lt"/>
              </a:rPr>
              <a:t>Adding s’ to </a:t>
            </a:r>
          </a:p>
          <a:p>
            <a:r>
              <a:rPr lang="en-US" sz="1400" dirty="0">
                <a:latin typeface="+mj-lt"/>
              </a:rPr>
              <a:t>set B = {s1, s2,s3,s4} </a:t>
            </a:r>
            <a:endParaRPr lang="en-US" sz="1400" dirty="0"/>
          </a:p>
        </p:txBody>
      </p:sp>
      <p:pic>
        <p:nvPicPr>
          <p:cNvPr id="17" name="Picture 16">
            <a:extLst>
              <a:ext uri="{FF2B5EF4-FFF2-40B4-BE49-F238E27FC236}">
                <a16:creationId xmlns:a16="http://schemas.microsoft.com/office/drawing/2014/main" id="{627CBEDF-B398-4760-AB64-5AFE292E9858}"/>
              </a:ext>
            </a:extLst>
          </p:cNvPr>
          <p:cNvPicPr>
            <a:picLocks noChangeAspect="1"/>
          </p:cNvPicPr>
          <p:nvPr/>
        </p:nvPicPr>
        <p:blipFill>
          <a:blip r:embed="rId3"/>
          <a:stretch>
            <a:fillRect/>
          </a:stretch>
        </p:blipFill>
        <p:spPr>
          <a:xfrm>
            <a:off x="2722043" y="996203"/>
            <a:ext cx="1977225" cy="1598411"/>
          </a:xfrm>
          <a:prstGeom prst="rect">
            <a:avLst/>
          </a:prstGeom>
        </p:spPr>
      </p:pic>
      <p:pic>
        <p:nvPicPr>
          <p:cNvPr id="7" name="Picture 6">
            <a:extLst>
              <a:ext uri="{FF2B5EF4-FFF2-40B4-BE49-F238E27FC236}">
                <a16:creationId xmlns:a16="http://schemas.microsoft.com/office/drawing/2014/main" id="{80BFC5EE-3A53-4F6A-B347-E5E84193B1C9}"/>
              </a:ext>
            </a:extLst>
          </p:cNvPr>
          <p:cNvPicPr>
            <a:picLocks noChangeAspect="1"/>
          </p:cNvPicPr>
          <p:nvPr/>
        </p:nvPicPr>
        <p:blipFill>
          <a:blip r:embed="rId4"/>
          <a:stretch>
            <a:fillRect/>
          </a:stretch>
        </p:blipFill>
        <p:spPr>
          <a:xfrm>
            <a:off x="8462167" y="1088640"/>
            <a:ext cx="3076575" cy="2143125"/>
          </a:xfrm>
          <a:prstGeom prst="rect">
            <a:avLst/>
          </a:prstGeom>
        </p:spPr>
      </p:pic>
      <p:sp>
        <p:nvSpPr>
          <p:cNvPr id="16" name="TextBox 15">
            <a:extLst>
              <a:ext uri="{FF2B5EF4-FFF2-40B4-BE49-F238E27FC236}">
                <a16:creationId xmlns:a16="http://schemas.microsoft.com/office/drawing/2014/main" id="{6192020E-0FDE-4828-A6EF-82576EFED88D}"/>
              </a:ext>
            </a:extLst>
          </p:cNvPr>
          <p:cNvSpPr txBox="1"/>
          <p:nvPr/>
        </p:nvSpPr>
        <p:spPr bwMode="gray">
          <a:xfrm>
            <a:off x="3226909" y="763905"/>
            <a:ext cx="2196795" cy="276999"/>
          </a:xfrm>
          <a:prstGeom prst="rect">
            <a:avLst/>
          </a:prstGeom>
          <a:noFill/>
        </p:spPr>
        <p:txBody>
          <a:bodyPr wrap="square">
            <a:spAutoFit/>
          </a:bodyPr>
          <a:lstStyle/>
          <a:p>
            <a:r>
              <a:rPr lang="en-US" sz="1200" b="0" i="0" u="none" strike="noStrike" baseline="0" dirty="0">
                <a:latin typeface="+mj-lt"/>
              </a:rPr>
              <a:t>[Krause</a:t>
            </a:r>
            <a:r>
              <a:rPr lang="en-US" sz="1200" dirty="0">
                <a:latin typeface="+mj-lt"/>
              </a:rPr>
              <a:t> &amp; </a:t>
            </a:r>
            <a:r>
              <a:rPr lang="en-US" sz="1200" b="0" i="0" u="none" strike="noStrike" baseline="0" dirty="0" err="1">
                <a:latin typeface="+mj-lt"/>
              </a:rPr>
              <a:t>Golovin</a:t>
            </a:r>
            <a:r>
              <a:rPr lang="en-US" sz="1200" dirty="0">
                <a:latin typeface="+mj-lt"/>
              </a:rPr>
              <a:t> </a:t>
            </a:r>
            <a:r>
              <a:rPr lang="en-US" sz="1200" b="0" i="0" u="none" strike="noStrike" baseline="0" dirty="0">
                <a:latin typeface="+mj-lt"/>
              </a:rPr>
              <a:t>2014</a:t>
            </a:r>
            <a:r>
              <a:rPr lang="en-US" sz="1200" dirty="0">
                <a:latin typeface="+mj-lt"/>
              </a:rPr>
              <a:t>]</a:t>
            </a:r>
            <a:endParaRPr lang="en-US" sz="1200" dirty="0"/>
          </a:p>
        </p:txBody>
      </p:sp>
      <p:pic>
        <p:nvPicPr>
          <p:cNvPr id="18" name="Picture 17">
            <a:extLst>
              <a:ext uri="{FF2B5EF4-FFF2-40B4-BE49-F238E27FC236}">
                <a16:creationId xmlns:a16="http://schemas.microsoft.com/office/drawing/2014/main" id="{0739D9D7-32AE-4EDF-A3B6-4EACE8967D88}"/>
              </a:ext>
            </a:extLst>
          </p:cNvPr>
          <p:cNvPicPr>
            <a:picLocks noChangeAspect="1"/>
          </p:cNvPicPr>
          <p:nvPr/>
        </p:nvPicPr>
        <p:blipFill>
          <a:blip r:embed="rId5"/>
          <a:stretch>
            <a:fillRect/>
          </a:stretch>
        </p:blipFill>
        <p:spPr>
          <a:xfrm>
            <a:off x="763317" y="1020215"/>
            <a:ext cx="1800283" cy="1559651"/>
          </a:xfrm>
          <a:prstGeom prst="rect">
            <a:avLst/>
          </a:prstGeom>
        </p:spPr>
      </p:pic>
      <p:sp>
        <p:nvSpPr>
          <p:cNvPr id="21" name="TextBox 20">
            <a:extLst>
              <a:ext uri="{FF2B5EF4-FFF2-40B4-BE49-F238E27FC236}">
                <a16:creationId xmlns:a16="http://schemas.microsoft.com/office/drawing/2014/main" id="{56454654-E3A7-49CB-8897-92A8345B444F}"/>
              </a:ext>
            </a:extLst>
          </p:cNvPr>
          <p:cNvSpPr txBox="1"/>
          <p:nvPr/>
        </p:nvSpPr>
        <p:spPr bwMode="gray">
          <a:xfrm>
            <a:off x="7518666" y="811641"/>
            <a:ext cx="1530660" cy="276999"/>
          </a:xfrm>
          <a:prstGeom prst="rect">
            <a:avLst/>
          </a:prstGeom>
          <a:noFill/>
        </p:spPr>
        <p:txBody>
          <a:bodyPr wrap="square">
            <a:spAutoFit/>
          </a:bodyPr>
          <a:lstStyle/>
          <a:p>
            <a:r>
              <a:rPr lang="en-US" sz="1200" b="0" i="0" u="none" strike="noStrike" baseline="0" dirty="0">
                <a:latin typeface="+mj-lt"/>
              </a:rPr>
              <a:t>[Liu et al. 2020]</a:t>
            </a:r>
            <a:endParaRPr lang="en-US" sz="1200" dirty="0"/>
          </a:p>
        </p:txBody>
      </p:sp>
      <p:pic>
        <p:nvPicPr>
          <p:cNvPr id="6" name="Picture 5">
            <a:extLst>
              <a:ext uri="{FF2B5EF4-FFF2-40B4-BE49-F238E27FC236}">
                <a16:creationId xmlns:a16="http://schemas.microsoft.com/office/drawing/2014/main" id="{27C5812D-D034-4FDB-851A-80C53C0CCB53}"/>
              </a:ext>
            </a:extLst>
          </p:cNvPr>
          <p:cNvPicPr>
            <a:picLocks noChangeAspect="1"/>
          </p:cNvPicPr>
          <p:nvPr/>
        </p:nvPicPr>
        <p:blipFill>
          <a:blip r:embed="rId6"/>
          <a:stretch>
            <a:fillRect/>
          </a:stretch>
        </p:blipFill>
        <p:spPr>
          <a:xfrm>
            <a:off x="5369253" y="849734"/>
            <a:ext cx="2323931" cy="2575401"/>
          </a:xfrm>
          <a:prstGeom prst="rect">
            <a:avLst/>
          </a:prstGeom>
        </p:spPr>
      </p:pic>
      <p:sp>
        <p:nvSpPr>
          <p:cNvPr id="19" name="Oval 18">
            <a:extLst>
              <a:ext uri="{FF2B5EF4-FFF2-40B4-BE49-F238E27FC236}">
                <a16:creationId xmlns:a16="http://schemas.microsoft.com/office/drawing/2014/main" id="{3AE4418F-3352-4F57-8535-57A73BF8FC28}"/>
              </a:ext>
            </a:extLst>
          </p:cNvPr>
          <p:cNvSpPr/>
          <p:nvPr/>
        </p:nvSpPr>
        <p:spPr bwMode="gray">
          <a:xfrm>
            <a:off x="2073213" y="2618369"/>
            <a:ext cx="889652" cy="423689"/>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r">
              <a:spcBef>
                <a:spcPts val="300"/>
              </a:spcBef>
              <a:spcAft>
                <a:spcPts val="300"/>
              </a:spcAft>
            </a:pPr>
            <a:r>
              <a:rPr lang="en-US" sz="1200" b="1" dirty="0">
                <a:solidFill>
                  <a:schemeClr val="bg1"/>
                </a:solidFill>
              </a:rPr>
              <a:t>B</a:t>
            </a:r>
          </a:p>
        </p:txBody>
      </p:sp>
      <p:sp>
        <p:nvSpPr>
          <p:cNvPr id="22" name="Oval 21">
            <a:extLst>
              <a:ext uri="{FF2B5EF4-FFF2-40B4-BE49-F238E27FC236}">
                <a16:creationId xmlns:a16="http://schemas.microsoft.com/office/drawing/2014/main" id="{269855A6-A085-46AD-BB10-CCECE8610724}"/>
              </a:ext>
            </a:extLst>
          </p:cNvPr>
          <p:cNvSpPr/>
          <p:nvPr/>
        </p:nvSpPr>
        <p:spPr bwMode="gray">
          <a:xfrm>
            <a:off x="2117783" y="2677044"/>
            <a:ext cx="419100" cy="330585"/>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A</a:t>
            </a:r>
          </a:p>
        </p:txBody>
      </p:sp>
      <p:sp>
        <p:nvSpPr>
          <p:cNvPr id="23" name="TextBox 22">
            <a:extLst>
              <a:ext uri="{FF2B5EF4-FFF2-40B4-BE49-F238E27FC236}">
                <a16:creationId xmlns:a16="http://schemas.microsoft.com/office/drawing/2014/main" id="{16D5331E-D859-4E60-9BD8-E9CC25A1EF57}"/>
              </a:ext>
            </a:extLst>
          </p:cNvPr>
          <p:cNvSpPr txBox="1"/>
          <p:nvPr/>
        </p:nvSpPr>
        <p:spPr bwMode="gray">
          <a:xfrm>
            <a:off x="0" y="6457890"/>
            <a:ext cx="11300410" cy="400110"/>
          </a:xfrm>
          <a:prstGeom prst="rect">
            <a:avLst/>
          </a:prstGeom>
          <a:noFill/>
        </p:spPr>
        <p:txBody>
          <a:bodyPr wrap="square">
            <a:spAutoFit/>
          </a:bodyPr>
          <a:lstStyle/>
          <a:p>
            <a:r>
              <a:rPr lang="en-US" sz="1000" b="0" i="0" u="none" strike="noStrike" baseline="0" dirty="0">
                <a:latin typeface="+mj-lt"/>
              </a:rPr>
              <a:t>Krause, A. , </a:t>
            </a:r>
            <a:r>
              <a:rPr lang="en-US" sz="1000" b="0" i="0" u="none" strike="noStrike" baseline="0" dirty="0" err="1">
                <a:latin typeface="+mj-lt"/>
              </a:rPr>
              <a:t>Golovin</a:t>
            </a:r>
            <a:r>
              <a:rPr lang="en-US" sz="1000" b="0" i="0" u="none" strike="noStrike" baseline="0" dirty="0">
                <a:latin typeface="+mj-lt"/>
              </a:rPr>
              <a:t>, D., (2014), Submodular Function Maximization</a:t>
            </a:r>
          </a:p>
          <a:p>
            <a:r>
              <a:rPr lang="en-US" sz="1000" dirty="0">
                <a:latin typeface="+mj-lt"/>
              </a:rPr>
              <a:t>Liu, Y., et al., (2020), Submodular optimization problems and greedy strategies: A survey. </a:t>
            </a:r>
            <a:r>
              <a:rPr lang="en-US" sz="1000" i="1" dirty="0">
                <a:latin typeface="+mj-lt"/>
              </a:rPr>
              <a:t>Discrete Event Dynamic Systems</a:t>
            </a:r>
            <a:r>
              <a:rPr lang="en-US" sz="1000" dirty="0">
                <a:latin typeface="+mj-lt"/>
              </a:rPr>
              <a:t>: 1-32.</a:t>
            </a:r>
          </a:p>
        </p:txBody>
      </p:sp>
    </p:spTree>
    <p:extLst>
      <p:ext uri="{BB962C8B-B14F-4D97-AF65-F5344CB8AC3E}">
        <p14:creationId xmlns:p14="http://schemas.microsoft.com/office/powerpoint/2010/main" val="572905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E95C-5489-4628-919F-38D3FCE9DB60}"/>
              </a:ext>
            </a:extLst>
          </p:cNvPr>
          <p:cNvSpPr>
            <a:spLocks noGrp="1"/>
          </p:cNvSpPr>
          <p:nvPr>
            <p:ph type="title"/>
          </p:nvPr>
        </p:nvSpPr>
        <p:spPr/>
        <p:txBody>
          <a:bodyPr/>
          <a:lstStyle/>
          <a:p>
            <a:r>
              <a:rPr lang="en-US" dirty="0"/>
              <a:t>Phenomena with Diminishing returns </a:t>
            </a:r>
          </a:p>
        </p:txBody>
      </p:sp>
      <p:sp>
        <p:nvSpPr>
          <p:cNvPr id="3" name="Content Placeholder 2">
            <a:extLst>
              <a:ext uri="{FF2B5EF4-FFF2-40B4-BE49-F238E27FC236}">
                <a16:creationId xmlns:a16="http://schemas.microsoft.com/office/drawing/2014/main" id="{0B7FE138-097C-466C-BD4B-CA0D3F1D23B6}"/>
              </a:ext>
            </a:extLst>
          </p:cNvPr>
          <p:cNvSpPr>
            <a:spLocks noGrp="1"/>
          </p:cNvSpPr>
          <p:nvPr>
            <p:ph idx="1"/>
          </p:nvPr>
        </p:nvSpPr>
        <p:spPr>
          <a:xfrm>
            <a:off x="384853" y="934455"/>
            <a:ext cx="6058909" cy="2554545"/>
          </a:xfrm>
        </p:spPr>
        <p:txBody>
          <a:bodyPr/>
          <a:lstStyle/>
          <a:p>
            <a:pPr>
              <a:lnSpc>
                <a:spcPct val="100000"/>
              </a:lnSpc>
            </a:pPr>
            <a:r>
              <a:rPr lang="en-US" sz="1800" b="1" dirty="0"/>
              <a:t>Maximization problems</a:t>
            </a:r>
          </a:p>
          <a:p>
            <a:pPr>
              <a:lnSpc>
                <a:spcPct val="100000"/>
              </a:lnSpc>
            </a:pPr>
            <a:r>
              <a:rPr lang="en-US" sz="1800" dirty="0"/>
              <a:t>Information gathering, F(S) = Information</a:t>
            </a:r>
          </a:p>
          <a:p>
            <a:pPr marL="342900" indent="-342900">
              <a:lnSpc>
                <a:spcPct val="100000"/>
              </a:lnSpc>
              <a:buFont typeface="Arial" panose="020B0604020202020204" pitchFamily="34" charset="0"/>
              <a:buChar char="•"/>
            </a:pPr>
            <a:r>
              <a:rPr lang="en-US" sz="1800" dirty="0"/>
              <a:t>Sensor placing, Monitoring, Testing</a:t>
            </a:r>
          </a:p>
          <a:p>
            <a:pPr>
              <a:lnSpc>
                <a:spcPct val="100000"/>
              </a:lnSpc>
            </a:pPr>
            <a:r>
              <a:rPr lang="en-US" sz="1800" dirty="0"/>
              <a:t>Summarization, F(S) = Representation </a:t>
            </a:r>
          </a:p>
          <a:p>
            <a:pPr marL="342900" indent="-342900">
              <a:lnSpc>
                <a:spcPct val="100000"/>
              </a:lnSpc>
              <a:buFont typeface="Arial" panose="020B0604020202020204" pitchFamily="34" charset="0"/>
              <a:buChar char="•"/>
            </a:pPr>
            <a:r>
              <a:rPr lang="en-US" sz="1800" dirty="0"/>
              <a:t>Image recognition, Dictionary learning</a:t>
            </a:r>
          </a:p>
          <a:p>
            <a:pPr>
              <a:lnSpc>
                <a:spcPct val="100000"/>
              </a:lnSpc>
            </a:pPr>
            <a:r>
              <a:rPr lang="en-US" sz="1800" dirty="0"/>
              <a:t>Influence maximization, F(S) = Spread</a:t>
            </a:r>
          </a:p>
          <a:p>
            <a:pPr marL="342900" indent="-342900">
              <a:lnSpc>
                <a:spcPct val="100000"/>
              </a:lnSpc>
              <a:buFont typeface="Arial" panose="020B0604020202020204" pitchFamily="34" charset="0"/>
              <a:buChar char="•"/>
            </a:pPr>
            <a:r>
              <a:rPr lang="en-US" sz="1800" dirty="0"/>
              <a:t>Contagion, Behavior/Technology adoption</a:t>
            </a:r>
          </a:p>
        </p:txBody>
      </p:sp>
      <p:sp>
        <p:nvSpPr>
          <p:cNvPr id="4" name="Slide Number Placeholder 3">
            <a:extLst>
              <a:ext uri="{FF2B5EF4-FFF2-40B4-BE49-F238E27FC236}">
                <a16:creationId xmlns:a16="http://schemas.microsoft.com/office/drawing/2014/main" id="{570E1A63-471A-44DC-97CF-4195EB5B47CC}"/>
              </a:ext>
            </a:extLst>
          </p:cNvPr>
          <p:cNvSpPr>
            <a:spLocks noGrp="1"/>
          </p:cNvSpPr>
          <p:nvPr>
            <p:ph type="sldNum" sz="quarter" idx="12"/>
          </p:nvPr>
        </p:nvSpPr>
        <p:spPr/>
        <p:txBody>
          <a:bodyPr/>
          <a:lstStyle/>
          <a:p>
            <a:fld id="{81561042-0DC2-4A04-AA50-F6D44EB20EBA}" type="slidenum">
              <a:rPr lang="en-US" smtClean="0"/>
              <a:t>18</a:t>
            </a:fld>
            <a:endParaRPr lang="en-US"/>
          </a:p>
        </p:txBody>
      </p:sp>
      <p:sp>
        <p:nvSpPr>
          <p:cNvPr id="8" name="TextBox 7">
            <a:extLst>
              <a:ext uri="{FF2B5EF4-FFF2-40B4-BE49-F238E27FC236}">
                <a16:creationId xmlns:a16="http://schemas.microsoft.com/office/drawing/2014/main" id="{8F096BF4-4DB4-46EF-8A8B-09DF407083A7}"/>
              </a:ext>
            </a:extLst>
          </p:cNvPr>
          <p:cNvSpPr txBox="1"/>
          <p:nvPr/>
        </p:nvSpPr>
        <p:spPr bwMode="gray">
          <a:xfrm>
            <a:off x="193427" y="3723614"/>
            <a:ext cx="6245940" cy="2031325"/>
          </a:xfrm>
          <a:prstGeom prst="rect">
            <a:avLst/>
          </a:prstGeom>
          <a:noFill/>
        </p:spPr>
        <p:txBody>
          <a:bodyPr wrap="square">
            <a:spAutoFit/>
          </a:bodyPr>
          <a:lstStyle/>
          <a:p>
            <a:pPr>
              <a:lnSpc>
                <a:spcPct val="100000"/>
              </a:lnSpc>
            </a:pPr>
            <a:r>
              <a:rPr lang="en-US" sz="1800" b="1"/>
              <a:t>Minimization problems</a:t>
            </a:r>
          </a:p>
          <a:p>
            <a:pPr>
              <a:lnSpc>
                <a:spcPct val="100000"/>
              </a:lnSpc>
            </a:pPr>
            <a:r>
              <a:rPr lang="en-US"/>
              <a:t>Semi-supervised learning</a:t>
            </a:r>
            <a:endParaRPr lang="en-US" sz="1800"/>
          </a:p>
          <a:p>
            <a:pPr marL="285750" indent="-285750">
              <a:lnSpc>
                <a:spcPct val="100000"/>
              </a:lnSpc>
              <a:buFont typeface="Arial" panose="020B0604020202020204" pitchFamily="34" charset="0"/>
              <a:buChar char="•"/>
            </a:pPr>
            <a:r>
              <a:rPr lang="en-US"/>
              <a:t>Clustering, F(S) = separation</a:t>
            </a:r>
          </a:p>
          <a:p>
            <a:pPr marL="285750" indent="-285750">
              <a:lnSpc>
                <a:spcPct val="100000"/>
              </a:lnSpc>
              <a:buFont typeface="Arial" panose="020B0604020202020204" pitchFamily="34" charset="0"/>
              <a:buChar char="•"/>
            </a:pPr>
            <a:r>
              <a:rPr lang="en-US" sz="1800"/>
              <a:t>Labeling, F(S) = matching</a:t>
            </a:r>
          </a:p>
          <a:p>
            <a:pPr marL="285750" indent="-285750">
              <a:lnSpc>
                <a:spcPct val="100000"/>
              </a:lnSpc>
              <a:buFont typeface="Arial" panose="020B0604020202020204" pitchFamily="34" charset="0"/>
              <a:buChar char="•"/>
            </a:pPr>
            <a:endParaRPr lang="en-US" sz="1800"/>
          </a:p>
          <a:p>
            <a:r>
              <a:rPr lang="en-US"/>
              <a:t>Dimensionality reduction </a:t>
            </a:r>
          </a:p>
          <a:p>
            <a:pPr marL="285750" indent="-285750">
              <a:buFont typeface="Arial" panose="020B0604020202020204" pitchFamily="34" charset="0"/>
              <a:buChar char="•"/>
            </a:pPr>
            <a:r>
              <a:rPr lang="en-US"/>
              <a:t>Denoising, F(S) = coherence</a:t>
            </a:r>
            <a:endParaRPr lang="en-US" dirty="0"/>
          </a:p>
        </p:txBody>
      </p:sp>
      <p:sp>
        <p:nvSpPr>
          <p:cNvPr id="7" name="TextBox 6">
            <a:extLst>
              <a:ext uri="{FF2B5EF4-FFF2-40B4-BE49-F238E27FC236}">
                <a16:creationId xmlns:a16="http://schemas.microsoft.com/office/drawing/2014/main" id="{6CFE273C-F046-4AE1-9D58-F8F389F0F3F8}"/>
              </a:ext>
            </a:extLst>
          </p:cNvPr>
          <p:cNvSpPr txBox="1"/>
          <p:nvPr/>
        </p:nvSpPr>
        <p:spPr bwMode="gray">
          <a:xfrm>
            <a:off x="1778593" y="6101266"/>
            <a:ext cx="7969491" cy="646331"/>
          </a:xfrm>
          <a:prstGeom prst="rect">
            <a:avLst/>
          </a:prstGeom>
          <a:solidFill>
            <a:schemeClr val="accent3">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These problems can be efficiently solved by a particular class of submodular functions called poly-matroids and  greedy algorithms.</a:t>
            </a:r>
            <a:endParaRPr 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3836BB3-3A22-4A29-8782-5CAEB2E1A070}"/>
                  </a:ext>
                </a:extLst>
              </p:cNvPr>
              <p:cNvSpPr txBox="1"/>
              <p:nvPr/>
            </p:nvSpPr>
            <p:spPr bwMode="gray">
              <a:xfrm>
                <a:off x="6106105" y="938708"/>
                <a:ext cx="5073901" cy="646331"/>
              </a:xfrm>
              <a:prstGeom prst="rect">
                <a:avLst/>
              </a:prstGeom>
              <a:noFill/>
            </p:spPr>
            <p:txBody>
              <a:bodyPr wrap="square">
                <a:spAutoFit/>
              </a:bodyPr>
              <a:lstStyle/>
              <a:p>
                <a:r>
                  <a:rPr lang="en-US" b="1" dirty="0"/>
                  <a:t>Coverage Function</a:t>
                </a:r>
                <a14:m>
                  <m:oMath xmlns:m="http://schemas.openxmlformats.org/officeDocument/2006/math">
                    <m:r>
                      <a:rPr lang="en-US" b="1" i="0" smtClean="0">
                        <a:latin typeface="Cambria Math" panose="02040503050406030204" pitchFamily="18" charset="0"/>
                      </a:rPr>
                      <m:t> </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𝑣</m:t>
                        </m:r>
                        <m:r>
                          <a:rPr lang="en-US" b="0" i="1" smtClean="0">
                            <a:latin typeface="Cambria Math" panose="02040503050406030204" pitchFamily="18" charset="0"/>
                          </a:rPr>
                          <m:t>∈</m:t>
                        </m:r>
                        <m:r>
                          <m:rPr>
                            <m:sty m:val="p"/>
                          </m:rPr>
                          <a:rPr lang="en-US" b="0" i="1" smtClean="0">
                            <a:latin typeface="Cambria Math" panose="02040503050406030204" pitchFamily="18" charset="0"/>
                          </a:rPr>
                          <m:t>S</m:t>
                        </m:r>
                      </m:sub>
                    </m:sSub>
                    <m:r>
                      <a:rPr lang="en-US" b="0" i="1" smtClean="0">
                        <a:latin typeface="Cambria Math" panose="02040503050406030204" pitchFamily="18" charset="0"/>
                      </a:rPr>
                      <m:t>𝑎𝑟𝑒𝑎</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dirty="0"/>
              </a:p>
              <a:p>
                <a14:m>
                  <m:oMath xmlns:m="http://schemas.openxmlformats.org/officeDocument/2006/math">
                    <m:r>
                      <a:rPr lang="en-US" i="1" dirty="0">
                        <a:latin typeface="Cambria Math" panose="02040503050406030204" pitchFamily="18" charset="0"/>
                      </a:rPr>
                      <m:t>𝑣</m:t>
                    </m:r>
                  </m:oMath>
                </a14:m>
                <a:r>
                  <a:rPr lang="en-US" dirty="0"/>
                  <a:t> is a sensor or node, </a:t>
                </a:r>
                <a:r>
                  <a:rPr lang="en-US" b="0" i="1" dirty="0">
                    <a:latin typeface="+mj-lt"/>
                  </a:rPr>
                  <a:t>S</a:t>
                </a:r>
                <a:r>
                  <a:rPr lang="en-US" dirty="0"/>
                  <a:t> set of sensors</a:t>
                </a:r>
              </a:p>
            </p:txBody>
          </p:sp>
        </mc:Choice>
        <mc:Fallback>
          <p:sp>
            <p:nvSpPr>
              <p:cNvPr id="9" name="TextBox 8">
                <a:extLst>
                  <a:ext uri="{FF2B5EF4-FFF2-40B4-BE49-F238E27FC236}">
                    <a16:creationId xmlns:a16="http://schemas.microsoft.com/office/drawing/2014/main" id="{B3836BB3-3A22-4A29-8782-5CAEB2E1A070}"/>
                  </a:ext>
                </a:extLst>
              </p:cNvPr>
              <p:cNvSpPr txBox="1">
                <a:spLocks noRot="1" noChangeAspect="1" noMove="1" noResize="1" noEditPoints="1" noAdjustHandles="1" noChangeArrowheads="1" noChangeShapeType="1" noTextEdit="1"/>
              </p:cNvSpPr>
              <p:nvPr/>
            </p:nvSpPr>
            <p:spPr bwMode="gray">
              <a:xfrm>
                <a:off x="6106105" y="938708"/>
                <a:ext cx="5073901" cy="646331"/>
              </a:xfrm>
              <a:prstGeom prst="rect">
                <a:avLst/>
              </a:prstGeom>
              <a:blipFill>
                <a:blip r:embed="rId3"/>
                <a:stretch>
                  <a:fillRect l="-1082" t="-5660"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B7ABD1B-E889-46EE-9EDB-CB3E25C81D6A}"/>
                  </a:ext>
                </a:extLst>
              </p:cNvPr>
              <p:cNvSpPr txBox="1"/>
              <p:nvPr/>
            </p:nvSpPr>
            <p:spPr bwMode="gray">
              <a:xfrm>
                <a:off x="6726519" y="2831372"/>
                <a:ext cx="40699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𝑆</m:t>
                          </m:r>
                          <m:r>
                            <a:rPr lang="en-US" sz="1800" b="0" i="1" smtClean="0">
                              <a:latin typeface="Cambria Math" panose="02040503050406030204" pitchFamily="18" charset="0"/>
                            </a:rPr>
                            <m:t> </m:t>
                          </m:r>
                          <m:r>
                            <m:rPr>
                              <m:sty m:val="p"/>
                            </m:rPr>
                            <a:rPr lang="en-US" b="0" i="0" smtClean="0">
                              <a:latin typeface="Cambria Math" panose="02040503050406030204" pitchFamily="18" charset="0"/>
                            </a:rPr>
                            <m:t>U</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sz="1800" b="0" i="1" smtClean="0">
                          <a:latin typeface="Cambria Math" panose="02040503050406030204" pitchFamily="18" charset="0"/>
                        </a:rPr>
                        <m:t>−</m:t>
                      </m:r>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m:rPr>
                              <m:sty m:val="p"/>
                            </m:rPr>
                            <a:rPr lang="en-US">
                              <a:latin typeface="Cambria Math" panose="02040503050406030204" pitchFamily="18" charset="0"/>
                            </a:rPr>
                            <m:t>U</m:t>
                          </m:r>
                          <m:r>
                            <a:rPr lang="en-US" i="1">
                              <a:latin typeface="Cambria Math" panose="02040503050406030204" pitchFamily="18" charset="0"/>
                            </a:rPr>
                            <m:t> </m:t>
                          </m:r>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e>
                      </m:d>
                    </m:oMath>
                  </m:oMathPara>
                </a14:m>
                <a:endParaRPr lang="en-US" sz="1800" dirty="0"/>
              </a:p>
            </p:txBody>
          </p:sp>
        </mc:Choice>
        <mc:Fallback>
          <p:sp>
            <p:nvSpPr>
              <p:cNvPr id="25" name="TextBox 24">
                <a:extLst>
                  <a:ext uri="{FF2B5EF4-FFF2-40B4-BE49-F238E27FC236}">
                    <a16:creationId xmlns:a16="http://schemas.microsoft.com/office/drawing/2014/main" id="{6B7ABD1B-E889-46EE-9EDB-CB3E25C81D6A}"/>
                  </a:ext>
                </a:extLst>
              </p:cNvPr>
              <p:cNvSpPr txBox="1">
                <a:spLocks noRot="1" noChangeAspect="1" noMove="1" noResize="1" noEditPoints="1" noAdjustHandles="1" noChangeArrowheads="1" noChangeShapeType="1" noTextEdit="1"/>
              </p:cNvSpPr>
              <p:nvPr/>
            </p:nvSpPr>
            <p:spPr bwMode="gray">
              <a:xfrm>
                <a:off x="6726519" y="2831372"/>
                <a:ext cx="4069976" cy="369332"/>
              </a:xfrm>
              <a:prstGeom prst="rect">
                <a:avLst/>
              </a:prstGeom>
              <a:blipFill>
                <a:blip r:embed="rId4"/>
                <a:stretch>
                  <a:fillRect/>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A84BE362-5029-423F-B3A9-508D48716AB7}"/>
              </a:ext>
            </a:extLst>
          </p:cNvPr>
          <p:cNvGrpSpPr/>
          <p:nvPr/>
        </p:nvGrpSpPr>
        <p:grpSpPr>
          <a:xfrm>
            <a:off x="6597611" y="1562048"/>
            <a:ext cx="1661827" cy="1232826"/>
            <a:chOff x="6781197" y="1503418"/>
            <a:chExt cx="2036173" cy="1519375"/>
          </a:xfrm>
        </p:grpSpPr>
        <p:grpSp>
          <p:nvGrpSpPr>
            <p:cNvPr id="23" name="Group 22">
              <a:extLst>
                <a:ext uri="{FF2B5EF4-FFF2-40B4-BE49-F238E27FC236}">
                  <a16:creationId xmlns:a16="http://schemas.microsoft.com/office/drawing/2014/main" id="{FE98ECB4-8B9C-4467-96CD-572C5130547E}"/>
                </a:ext>
              </a:extLst>
            </p:cNvPr>
            <p:cNvGrpSpPr/>
            <p:nvPr/>
          </p:nvGrpSpPr>
          <p:grpSpPr>
            <a:xfrm>
              <a:off x="6781197" y="1503418"/>
              <a:ext cx="2036173" cy="1519375"/>
              <a:chOff x="6599424" y="2226932"/>
              <a:chExt cx="2036173" cy="1519375"/>
            </a:xfrm>
          </p:grpSpPr>
          <p:sp>
            <p:nvSpPr>
              <p:cNvPr id="11" name="Freeform: Shape 10">
                <a:extLst>
                  <a:ext uri="{FF2B5EF4-FFF2-40B4-BE49-F238E27FC236}">
                    <a16:creationId xmlns:a16="http://schemas.microsoft.com/office/drawing/2014/main" id="{F46258C4-F428-4786-8E19-66124A82F5EC}"/>
                  </a:ext>
                </a:extLst>
              </p:cNvPr>
              <p:cNvSpPr/>
              <p:nvPr/>
            </p:nvSpPr>
            <p:spPr bwMode="gray">
              <a:xfrm>
                <a:off x="6757370" y="2435958"/>
                <a:ext cx="1878227" cy="1310349"/>
              </a:xfrm>
              <a:custGeom>
                <a:avLst/>
                <a:gdLst>
                  <a:gd name="connsiteX0" fmla="*/ 259492 w 2798015"/>
                  <a:gd name="connsiteY0" fmla="*/ 1089213 h 2226035"/>
                  <a:gd name="connsiteX1" fmla="*/ 259492 w 2798015"/>
                  <a:gd name="connsiteY1" fmla="*/ 1089213 h 2226035"/>
                  <a:gd name="connsiteX2" fmla="*/ 333633 w 2798015"/>
                  <a:gd name="connsiteY2" fmla="*/ 1200424 h 2226035"/>
                  <a:gd name="connsiteX3" fmla="*/ 370703 w 2798015"/>
                  <a:gd name="connsiteY3" fmla="*/ 1336348 h 2226035"/>
                  <a:gd name="connsiteX4" fmla="*/ 383060 w 2798015"/>
                  <a:gd name="connsiteY4" fmla="*/ 1422845 h 2226035"/>
                  <a:gd name="connsiteX5" fmla="*/ 407773 w 2798015"/>
                  <a:gd name="connsiteY5" fmla="*/ 1459916 h 2226035"/>
                  <a:gd name="connsiteX6" fmla="*/ 432487 w 2798015"/>
                  <a:gd name="connsiteY6" fmla="*/ 1558770 h 2226035"/>
                  <a:gd name="connsiteX7" fmla="*/ 1767017 w 2798015"/>
                  <a:gd name="connsiteY7" fmla="*/ 1966543 h 2226035"/>
                  <a:gd name="connsiteX8" fmla="*/ 1804087 w 2798015"/>
                  <a:gd name="connsiteY8" fmla="*/ 1978899 h 2226035"/>
                  <a:gd name="connsiteX9" fmla="*/ 1878227 w 2798015"/>
                  <a:gd name="connsiteY9" fmla="*/ 1991256 h 2226035"/>
                  <a:gd name="connsiteX10" fmla="*/ 1940011 w 2798015"/>
                  <a:gd name="connsiteY10" fmla="*/ 2003613 h 2226035"/>
                  <a:gd name="connsiteX11" fmla="*/ 1977081 w 2798015"/>
                  <a:gd name="connsiteY11" fmla="*/ 2028326 h 2226035"/>
                  <a:gd name="connsiteX12" fmla="*/ 2014152 w 2798015"/>
                  <a:gd name="connsiteY12" fmla="*/ 2040683 h 2226035"/>
                  <a:gd name="connsiteX13" fmla="*/ 2063579 w 2798015"/>
                  <a:gd name="connsiteY13" fmla="*/ 2065397 h 2226035"/>
                  <a:gd name="connsiteX14" fmla="*/ 2125362 w 2798015"/>
                  <a:gd name="connsiteY14" fmla="*/ 2127180 h 2226035"/>
                  <a:gd name="connsiteX15" fmla="*/ 2137719 w 2798015"/>
                  <a:gd name="connsiteY15" fmla="*/ 2164251 h 2226035"/>
                  <a:gd name="connsiteX16" fmla="*/ 2187146 w 2798015"/>
                  <a:gd name="connsiteY16" fmla="*/ 2188964 h 2226035"/>
                  <a:gd name="connsiteX17" fmla="*/ 2236573 w 2798015"/>
                  <a:gd name="connsiteY17" fmla="*/ 2226035 h 2226035"/>
                  <a:gd name="connsiteX18" fmla="*/ 2360141 w 2798015"/>
                  <a:gd name="connsiteY18" fmla="*/ 2213678 h 2226035"/>
                  <a:gd name="connsiteX19" fmla="*/ 2397211 w 2798015"/>
                  <a:gd name="connsiteY19" fmla="*/ 2201321 h 2226035"/>
                  <a:gd name="connsiteX20" fmla="*/ 2483708 w 2798015"/>
                  <a:gd name="connsiteY20" fmla="*/ 2151894 h 2226035"/>
                  <a:gd name="connsiteX21" fmla="*/ 2533135 w 2798015"/>
                  <a:gd name="connsiteY21" fmla="*/ 2114824 h 2226035"/>
                  <a:gd name="connsiteX22" fmla="*/ 2594919 w 2798015"/>
                  <a:gd name="connsiteY22" fmla="*/ 2028326 h 2226035"/>
                  <a:gd name="connsiteX23" fmla="*/ 2631989 w 2798015"/>
                  <a:gd name="connsiteY23" fmla="*/ 1991256 h 2226035"/>
                  <a:gd name="connsiteX24" fmla="*/ 2631989 w 2798015"/>
                  <a:gd name="connsiteY24" fmla="*/ 1682337 h 2226035"/>
                  <a:gd name="connsiteX25" fmla="*/ 2644346 w 2798015"/>
                  <a:gd name="connsiteY25" fmla="*/ 1435202 h 2226035"/>
                  <a:gd name="connsiteX26" fmla="*/ 2743200 w 2798015"/>
                  <a:gd name="connsiteY26" fmla="*/ 1323991 h 2226035"/>
                  <a:gd name="connsiteX27" fmla="*/ 2755557 w 2798015"/>
                  <a:gd name="connsiteY27" fmla="*/ 1286921 h 2226035"/>
                  <a:gd name="connsiteX28" fmla="*/ 2792627 w 2798015"/>
                  <a:gd name="connsiteY28" fmla="*/ 1262208 h 2226035"/>
                  <a:gd name="connsiteX29" fmla="*/ 2681417 w 2798015"/>
                  <a:gd name="connsiteY29" fmla="*/ 1113926 h 2226035"/>
                  <a:gd name="connsiteX30" fmla="*/ 2644346 w 2798015"/>
                  <a:gd name="connsiteY30" fmla="*/ 1076856 h 2226035"/>
                  <a:gd name="connsiteX31" fmla="*/ 2594919 w 2798015"/>
                  <a:gd name="connsiteY31" fmla="*/ 1064499 h 2226035"/>
                  <a:gd name="connsiteX32" fmla="*/ 2533135 w 2798015"/>
                  <a:gd name="connsiteY32" fmla="*/ 1039786 h 2226035"/>
                  <a:gd name="connsiteX33" fmla="*/ 2434281 w 2798015"/>
                  <a:gd name="connsiteY33" fmla="*/ 965645 h 2226035"/>
                  <a:gd name="connsiteX34" fmla="*/ 2310714 w 2798015"/>
                  <a:gd name="connsiteY34" fmla="*/ 903862 h 2226035"/>
                  <a:gd name="connsiteX35" fmla="*/ 2273644 w 2798015"/>
                  <a:gd name="connsiteY35" fmla="*/ 879148 h 2226035"/>
                  <a:gd name="connsiteX36" fmla="*/ 2211860 w 2798015"/>
                  <a:gd name="connsiteY36" fmla="*/ 854435 h 2226035"/>
                  <a:gd name="connsiteX37" fmla="*/ 1618735 w 2798015"/>
                  <a:gd name="connsiteY37" fmla="*/ 817364 h 2226035"/>
                  <a:gd name="connsiteX38" fmla="*/ 1532238 w 2798015"/>
                  <a:gd name="connsiteY38" fmla="*/ 780294 h 2226035"/>
                  <a:gd name="connsiteX39" fmla="*/ 1458098 w 2798015"/>
                  <a:gd name="connsiteY39" fmla="*/ 681440 h 2226035"/>
                  <a:gd name="connsiteX40" fmla="*/ 1408671 w 2798015"/>
                  <a:gd name="connsiteY40" fmla="*/ 594943 h 2226035"/>
                  <a:gd name="connsiteX41" fmla="*/ 1396314 w 2798015"/>
                  <a:gd name="connsiteY41" fmla="*/ 533159 h 2226035"/>
                  <a:gd name="connsiteX42" fmla="*/ 1359244 w 2798015"/>
                  <a:gd name="connsiteY42" fmla="*/ 496089 h 2226035"/>
                  <a:gd name="connsiteX43" fmla="*/ 1334530 w 2798015"/>
                  <a:gd name="connsiteY43" fmla="*/ 446662 h 2226035"/>
                  <a:gd name="connsiteX44" fmla="*/ 1285103 w 2798015"/>
                  <a:gd name="connsiteY44" fmla="*/ 360164 h 2226035"/>
                  <a:gd name="connsiteX45" fmla="*/ 1272746 w 2798015"/>
                  <a:gd name="connsiteY45" fmla="*/ 323094 h 2226035"/>
                  <a:gd name="connsiteX46" fmla="*/ 1248033 w 2798015"/>
                  <a:gd name="connsiteY46" fmla="*/ 286024 h 2226035"/>
                  <a:gd name="connsiteX47" fmla="*/ 1223319 w 2798015"/>
                  <a:gd name="connsiteY47" fmla="*/ 224240 h 2226035"/>
                  <a:gd name="connsiteX48" fmla="*/ 1161535 w 2798015"/>
                  <a:gd name="connsiteY48" fmla="*/ 137743 h 2226035"/>
                  <a:gd name="connsiteX49" fmla="*/ 1124465 w 2798015"/>
                  <a:gd name="connsiteY49" fmla="*/ 125386 h 2226035"/>
                  <a:gd name="connsiteX50" fmla="*/ 1099752 w 2798015"/>
                  <a:gd name="connsiteY50" fmla="*/ 75959 h 2226035"/>
                  <a:gd name="connsiteX51" fmla="*/ 1037968 w 2798015"/>
                  <a:gd name="connsiteY51" fmla="*/ 63602 h 2226035"/>
                  <a:gd name="connsiteX52" fmla="*/ 939114 w 2798015"/>
                  <a:gd name="connsiteY52" fmla="*/ 14175 h 2226035"/>
                  <a:gd name="connsiteX53" fmla="*/ 889687 w 2798015"/>
                  <a:gd name="connsiteY53" fmla="*/ 1818 h 2226035"/>
                  <a:gd name="connsiteX54" fmla="*/ 630195 w 2798015"/>
                  <a:gd name="connsiteY54" fmla="*/ 14175 h 2226035"/>
                  <a:gd name="connsiteX55" fmla="*/ 605481 w 2798015"/>
                  <a:gd name="connsiteY55" fmla="*/ 88316 h 2226035"/>
                  <a:gd name="connsiteX56" fmla="*/ 568411 w 2798015"/>
                  <a:gd name="connsiteY56" fmla="*/ 187170 h 2226035"/>
                  <a:gd name="connsiteX57" fmla="*/ 531341 w 2798015"/>
                  <a:gd name="connsiteY57" fmla="*/ 372521 h 2226035"/>
                  <a:gd name="connsiteX58" fmla="*/ 494271 w 2798015"/>
                  <a:gd name="connsiteY58" fmla="*/ 397235 h 2226035"/>
                  <a:gd name="connsiteX59" fmla="*/ 469557 w 2798015"/>
                  <a:gd name="connsiteY59" fmla="*/ 434305 h 2226035"/>
                  <a:gd name="connsiteX60" fmla="*/ 432487 w 2798015"/>
                  <a:gd name="connsiteY60" fmla="*/ 459018 h 2226035"/>
                  <a:gd name="connsiteX61" fmla="*/ 407773 w 2798015"/>
                  <a:gd name="connsiteY61" fmla="*/ 508445 h 2226035"/>
                  <a:gd name="connsiteX62" fmla="*/ 333633 w 2798015"/>
                  <a:gd name="connsiteY62" fmla="*/ 545516 h 2226035"/>
                  <a:gd name="connsiteX63" fmla="*/ 259492 w 2798015"/>
                  <a:gd name="connsiteY63" fmla="*/ 607299 h 2226035"/>
                  <a:gd name="connsiteX64" fmla="*/ 210065 w 2798015"/>
                  <a:gd name="connsiteY64" fmla="*/ 632013 h 2226035"/>
                  <a:gd name="connsiteX65" fmla="*/ 148281 w 2798015"/>
                  <a:gd name="connsiteY65" fmla="*/ 669083 h 2226035"/>
                  <a:gd name="connsiteX66" fmla="*/ 61784 w 2798015"/>
                  <a:gd name="connsiteY66" fmla="*/ 718510 h 2226035"/>
                  <a:gd name="connsiteX67" fmla="*/ 0 w 2798015"/>
                  <a:gd name="connsiteY67" fmla="*/ 891505 h 2226035"/>
                  <a:gd name="connsiteX68" fmla="*/ 12357 w 2798015"/>
                  <a:gd name="connsiteY68" fmla="*/ 978002 h 2226035"/>
                  <a:gd name="connsiteX69" fmla="*/ 86498 w 2798015"/>
                  <a:gd name="connsiteY69" fmla="*/ 1052143 h 2226035"/>
                  <a:gd name="connsiteX70" fmla="*/ 123568 w 2798015"/>
                  <a:gd name="connsiteY70" fmla="*/ 1064499 h 2226035"/>
                  <a:gd name="connsiteX71" fmla="*/ 259492 w 2798015"/>
                  <a:gd name="connsiteY71" fmla="*/ 1089213 h 222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98015" h="2226035">
                    <a:moveTo>
                      <a:pt x="259492" y="1089213"/>
                    </a:moveTo>
                    <a:lnTo>
                      <a:pt x="259492" y="1089213"/>
                    </a:lnTo>
                    <a:cubicBezTo>
                      <a:pt x="284206" y="1126283"/>
                      <a:pt x="313708" y="1160575"/>
                      <a:pt x="333633" y="1200424"/>
                    </a:cubicBezTo>
                    <a:cubicBezTo>
                      <a:pt x="335565" y="1204289"/>
                      <a:pt x="366617" y="1313878"/>
                      <a:pt x="370703" y="1336348"/>
                    </a:cubicBezTo>
                    <a:cubicBezTo>
                      <a:pt x="375913" y="1365003"/>
                      <a:pt x="374691" y="1394948"/>
                      <a:pt x="383060" y="1422845"/>
                    </a:cubicBezTo>
                    <a:cubicBezTo>
                      <a:pt x="387327" y="1437070"/>
                      <a:pt x="399535" y="1447559"/>
                      <a:pt x="407773" y="1459916"/>
                    </a:cubicBezTo>
                    <a:cubicBezTo>
                      <a:pt x="473751" y="1789798"/>
                      <a:pt x="381817" y="1343423"/>
                      <a:pt x="432487" y="1558770"/>
                    </a:cubicBezTo>
                    <a:cubicBezTo>
                      <a:pt x="618153" y="2347852"/>
                      <a:pt x="364204" y="1938764"/>
                      <a:pt x="1767017" y="1966543"/>
                    </a:cubicBezTo>
                    <a:cubicBezTo>
                      <a:pt x="1779374" y="1970662"/>
                      <a:pt x="1791372" y="1976074"/>
                      <a:pt x="1804087" y="1978899"/>
                    </a:cubicBezTo>
                    <a:cubicBezTo>
                      <a:pt x="1828545" y="1984334"/>
                      <a:pt x="1853577" y="1986774"/>
                      <a:pt x="1878227" y="1991256"/>
                    </a:cubicBezTo>
                    <a:cubicBezTo>
                      <a:pt x="1898891" y="1995013"/>
                      <a:pt x="1919416" y="1999494"/>
                      <a:pt x="1940011" y="2003613"/>
                    </a:cubicBezTo>
                    <a:cubicBezTo>
                      <a:pt x="1952368" y="2011851"/>
                      <a:pt x="1963798" y="2021685"/>
                      <a:pt x="1977081" y="2028326"/>
                    </a:cubicBezTo>
                    <a:cubicBezTo>
                      <a:pt x="1988731" y="2034151"/>
                      <a:pt x="2002180" y="2035552"/>
                      <a:pt x="2014152" y="2040683"/>
                    </a:cubicBezTo>
                    <a:cubicBezTo>
                      <a:pt x="2031083" y="2047939"/>
                      <a:pt x="2047103" y="2057159"/>
                      <a:pt x="2063579" y="2065397"/>
                    </a:cubicBezTo>
                    <a:cubicBezTo>
                      <a:pt x="2092556" y="2152333"/>
                      <a:pt x="2049017" y="2050835"/>
                      <a:pt x="2125362" y="2127180"/>
                    </a:cubicBezTo>
                    <a:cubicBezTo>
                      <a:pt x="2134572" y="2136390"/>
                      <a:pt x="2128509" y="2155041"/>
                      <a:pt x="2137719" y="2164251"/>
                    </a:cubicBezTo>
                    <a:cubicBezTo>
                      <a:pt x="2150744" y="2177276"/>
                      <a:pt x="2171526" y="2179201"/>
                      <a:pt x="2187146" y="2188964"/>
                    </a:cubicBezTo>
                    <a:cubicBezTo>
                      <a:pt x="2204610" y="2199879"/>
                      <a:pt x="2220097" y="2213678"/>
                      <a:pt x="2236573" y="2226035"/>
                    </a:cubicBezTo>
                    <a:cubicBezTo>
                      <a:pt x="2277762" y="2221916"/>
                      <a:pt x="2319228" y="2219972"/>
                      <a:pt x="2360141" y="2213678"/>
                    </a:cubicBezTo>
                    <a:cubicBezTo>
                      <a:pt x="2373015" y="2211697"/>
                      <a:pt x="2385239" y="2206452"/>
                      <a:pt x="2397211" y="2201321"/>
                    </a:cubicBezTo>
                    <a:cubicBezTo>
                      <a:pt x="2433417" y="2185804"/>
                      <a:pt x="2452680" y="2174057"/>
                      <a:pt x="2483708" y="2151894"/>
                    </a:cubicBezTo>
                    <a:cubicBezTo>
                      <a:pt x="2500466" y="2139924"/>
                      <a:pt x="2518572" y="2129386"/>
                      <a:pt x="2533135" y="2114824"/>
                    </a:cubicBezTo>
                    <a:cubicBezTo>
                      <a:pt x="2577662" y="2070297"/>
                      <a:pt x="2559831" y="2070432"/>
                      <a:pt x="2594919" y="2028326"/>
                    </a:cubicBezTo>
                    <a:cubicBezTo>
                      <a:pt x="2606106" y="2014901"/>
                      <a:pt x="2619632" y="2003613"/>
                      <a:pt x="2631989" y="1991256"/>
                    </a:cubicBezTo>
                    <a:cubicBezTo>
                      <a:pt x="2674891" y="1862554"/>
                      <a:pt x="2631989" y="2006042"/>
                      <a:pt x="2631989" y="1682337"/>
                    </a:cubicBezTo>
                    <a:cubicBezTo>
                      <a:pt x="2631989" y="1599856"/>
                      <a:pt x="2631314" y="1516647"/>
                      <a:pt x="2644346" y="1435202"/>
                    </a:cubicBezTo>
                    <a:cubicBezTo>
                      <a:pt x="2652399" y="1384873"/>
                      <a:pt x="2709428" y="1351009"/>
                      <a:pt x="2743200" y="1323991"/>
                    </a:cubicBezTo>
                    <a:cubicBezTo>
                      <a:pt x="2747319" y="1311634"/>
                      <a:pt x="2747420" y="1297092"/>
                      <a:pt x="2755557" y="1286921"/>
                    </a:cubicBezTo>
                    <a:cubicBezTo>
                      <a:pt x="2764834" y="1275325"/>
                      <a:pt x="2789405" y="1276705"/>
                      <a:pt x="2792627" y="1262208"/>
                    </a:cubicBezTo>
                    <a:cubicBezTo>
                      <a:pt x="2818417" y="1146157"/>
                      <a:pt x="2746746" y="1179253"/>
                      <a:pt x="2681417" y="1113926"/>
                    </a:cubicBezTo>
                    <a:cubicBezTo>
                      <a:pt x="2669060" y="1101569"/>
                      <a:pt x="2659519" y="1085526"/>
                      <a:pt x="2644346" y="1076856"/>
                    </a:cubicBezTo>
                    <a:cubicBezTo>
                      <a:pt x="2629601" y="1068430"/>
                      <a:pt x="2611030" y="1069869"/>
                      <a:pt x="2594919" y="1064499"/>
                    </a:cubicBezTo>
                    <a:cubicBezTo>
                      <a:pt x="2573876" y="1057485"/>
                      <a:pt x="2553730" y="1048024"/>
                      <a:pt x="2533135" y="1039786"/>
                    </a:cubicBezTo>
                    <a:cubicBezTo>
                      <a:pt x="2473497" y="980148"/>
                      <a:pt x="2518726" y="1019383"/>
                      <a:pt x="2434281" y="965645"/>
                    </a:cubicBezTo>
                    <a:cubicBezTo>
                      <a:pt x="2339088" y="905067"/>
                      <a:pt x="2392914" y="924411"/>
                      <a:pt x="2310714" y="903862"/>
                    </a:cubicBezTo>
                    <a:cubicBezTo>
                      <a:pt x="2298357" y="895624"/>
                      <a:pt x="2286927" y="885790"/>
                      <a:pt x="2273644" y="879148"/>
                    </a:cubicBezTo>
                    <a:cubicBezTo>
                      <a:pt x="2253805" y="869228"/>
                      <a:pt x="2232629" y="862223"/>
                      <a:pt x="2211860" y="854435"/>
                    </a:cubicBezTo>
                    <a:cubicBezTo>
                      <a:pt x="2025632" y="784601"/>
                      <a:pt x="1805266" y="825654"/>
                      <a:pt x="1618735" y="817364"/>
                    </a:cubicBezTo>
                    <a:cubicBezTo>
                      <a:pt x="1588480" y="807280"/>
                      <a:pt x="1558962" y="799383"/>
                      <a:pt x="1532238" y="780294"/>
                    </a:cubicBezTo>
                    <a:cubicBezTo>
                      <a:pt x="1493098" y="752337"/>
                      <a:pt x="1483663" y="722344"/>
                      <a:pt x="1458098" y="681440"/>
                    </a:cubicBezTo>
                    <a:cubicBezTo>
                      <a:pt x="1414431" y="611573"/>
                      <a:pt x="1450860" y="679322"/>
                      <a:pt x="1408671" y="594943"/>
                    </a:cubicBezTo>
                    <a:cubicBezTo>
                      <a:pt x="1404552" y="574348"/>
                      <a:pt x="1405707" y="551944"/>
                      <a:pt x="1396314" y="533159"/>
                    </a:cubicBezTo>
                    <a:cubicBezTo>
                      <a:pt x="1388499" y="517529"/>
                      <a:pt x="1369401" y="510309"/>
                      <a:pt x="1359244" y="496089"/>
                    </a:cubicBezTo>
                    <a:cubicBezTo>
                      <a:pt x="1348537" y="481100"/>
                      <a:pt x="1342768" y="463138"/>
                      <a:pt x="1334530" y="446662"/>
                    </a:cubicBezTo>
                    <a:cubicBezTo>
                      <a:pt x="1307261" y="310320"/>
                      <a:pt x="1348133" y="438952"/>
                      <a:pt x="1285103" y="360164"/>
                    </a:cubicBezTo>
                    <a:cubicBezTo>
                      <a:pt x="1276966" y="349993"/>
                      <a:pt x="1278571" y="334744"/>
                      <a:pt x="1272746" y="323094"/>
                    </a:cubicBezTo>
                    <a:cubicBezTo>
                      <a:pt x="1266105" y="309811"/>
                      <a:pt x="1254674" y="299307"/>
                      <a:pt x="1248033" y="286024"/>
                    </a:cubicBezTo>
                    <a:cubicBezTo>
                      <a:pt x="1238113" y="266185"/>
                      <a:pt x="1233239" y="244079"/>
                      <a:pt x="1223319" y="224240"/>
                    </a:cubicBezTo>
                    <a:cubicBezTo>
                      <a:pt x="1216878" y="211358"/>
                      <a:pt x="1166335" y="141743"/>
                      <a:pt x="1161535" y="137743"/>
                    </a:cubicBezTo>
                    <a:cubicBezTo>
                      <a:pt x="1151529" y="129405"/>
                      <a:pt x="1136822" y="129505"/>
                      <a:pt x="1124465" y="125386"/>
                    </a:cubicBezTo>
                    <a:cubicBezTo>
                      <a:pt x="1116227" y="108910"/>
                      <a:pt x="1114741" y="86666"/>
                      <a:pt x="1099752" y="75959"/>
                    </a:cubicBezTo>
                    <a:cubicBezTo>
                      <a:pt x="1082662" y="63751"/>
                      <a:pt x="1058343" y="68696"/>
                      <a:pt x="1037968" y="63602"/>
                    </a:cubicBezTo>
                    <a:cubicBezTo>
                      <a:pt x="972116" y="47139"/>
                      <a:pt x="1023125" y="51513"/>
                      <a:pt x="939114" y="14175"/>
                    </a:cubicBezTo>
                    <a:cubicBezTo>
                      <a:pt x="923595" y="7278"/>
                      <a:pt x="906163" y="5937"/>
                      <a:pt x="889687" y="1818"/>
                    </a:cubicBezTo>
                    <a:cubicBezTo>
                      <a:pt x="803190" y="5937"/>
                      <a:pt x="713038" y="-11038"/>
                      <a:pt x="630195" y="14175"/>
                    </a:cubicBezTo>
                    <a:cubicBezTo>
                      <a:pt x="605273" y="21760"/>
                      <a:pt x="613719" y="63602"/>
                      <a:pt x="605481" y="88316"/>
                    </a:cubicBezTo>
                    <a:cubicBezTo>
                      <a:pt x="586106" y="146442"/>
                      <a:pt x="597971" y="113270"/>
                      <a:pt x="568411" y="187170"/>
                    </a:cubicBezTo>
                    <a:cubicBezTo>
                      <a:pt x="567814" y="192546"/>
                      <a:pt x="557626" y="354997"/>
                      <a:pt x="531341" y="372521"/>
                    </a:cubicBezTo>
                    <a:lnTo>
                      <a:pt x="494271" y="397235"/>
                    </a:lnTo>
                    <a:cubicBezTo>
                      <a:pt x="486033" y="409592"/>
                      <a:pt x="480058" y="423804"/>
                      <a:pt x="469557" y="434305"/>
                    </a:cubicBezTo>
                    <a:cubicBezTo>
                      <a:pt x="459056" y="444806"/>
                      <a:pt x="441994" y="447609"/>
                      <a:pt x="432487" y="459018"/>
                    </a:cubicBezTo>
                    <a:cubicBezTo>
                      <a:pt x="420694" y="473169"/>
                      <a:pt x="419565" y="494294"/>
                      <a:pt x="407773" y="508445"/>
                    </a:cubicBezTo>
                    <a:cubicBezTo>
                      <a:pt x="382478" y="538799"/>
                      <a:pt x="364959" y="529853"/>
                      <a:pt x="333633" y="545516"/>
                    </a:cubicBezTo>
                    <a:cubicBezTo>
                      <a:pt x="268256" y="578204"/>
                      <a:pt x="323261" y="561749"/>
                      <a:pt x="259492" y="607299"/>
                    </a:cubicBezTo>
                    <a:cubicBezTo>
                      <a:pt x="244503" y="618006"/>
                      <a:pt x="226167" y="623067"/>
                      <a:pt x="210065" y="632013"/>
                    </a:cubicBezTo>
                    <a:cubicBezTo>
                      <a:pt x="189070" y="643677"/>
                      <a:pt x="169276" y="657419"/>
                      <a:pt x="148281" y="669083"/>
                    </a:cubicBezTo>
                    <a:cubicBezTo>
                      <a:pt x="54218" y="721340"/>
                      <a:pt x="139458" y="666728"/>
                      <a:pt x="61784" y="718510"/>
                    </a:cubicBezTo>
                    <a:cubicBezTo>
                      <a:pt x="6050" y="857846"/>
                      <a:pt x="23117" y="799040"/>
                      <a:pt x="0" y="891505"/>
                    </a:cubicBezTo>
                    <a:cubicBezTo>
                      <a:pt x="4119" y="920337"/>
                      <a:pt x="2404" y="950630"/>
                      <a:pt x="12357" y="978002"/>
                    </a:cubicBezTo>
                    <a:cubicBezTo>
                      <a:pt x="23819" y="1009522"/>
                      <a:pt x="57184" y="1037486"/>
                      <a:pt x="86498" y="1052143"/>
                    </a:cubicBezTo>
                    <a:cubicBezTo>
                      <a:pt x="98148" y="1057968"/>
                      <a:pt x="111211" y="1060380"/>
                      <a:pt x="123568" y="1064499"/>
                    </a:cubicBezTo>
                    <a:cubicBezTo>
                      <a:pt x="198336" y="1114346"/>
                      <a:pt x="236838" y="1085094"/>
                      <a:pt x="259492" y="1089213"/>
                    </a:cubicBez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 name="Oval 9">
                <a:extLst>
                  <a:ext uri="{FF2B5EF4-FFF2-40B4-BE49-F238E27FC236}">
                    <a16:creationId xmlns:a16="http://schemas.microsoft.com/office/drawing/2014/main" id="{D9BE9419-FAF7-4697-ACFF-AD11DDC5548B}"/>
                  </a:ext>
                </a:extLst>
              </p:cNvPr>
              <p:cNvSpPr/>
              <p:nvPr/>
            </p:nvSpPr>
            <p:spPr bwMode="gray">
              <a:xfrm>
                <a:off x="6599424" y="2541100"/>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Z</a:t>
                </a:r>
              </a:p>
            </p:txBody>
          </p:sp>
          <p:sp>
            <p:nvSpPr>
              <p:cNvPr id="12" name="Oval 11">
                <a:extLst>
                  <a:ext uri="{FF2B5EF4-FFF2-40B4-BE49-F238E27FC236}">
                    <a16:creationId xmlns:a16="http://schemas.microsoft.com/office/drawing/2014/main" id="{6F75BD96-9A07-4A63-8936-284ABC11B403}"/>
                  </a:ext>
                </a:extLst>
              </p:cNvPr>
              <p:cNvSpPr/>
              <p:nvPr/>
            </p:nvSpPr>
            <p:spPr bwMode="gray">
              <a:xfrm>
                <a:off x="7082793" y="2226932"/>
                <a:ext cx="624303" cy="646331"/>
              </a:xfrm>
              <a:prstGeom prst="ellipse">
                <a:avLst/>
              </a:prstGeom>
              <a:solidFill>
                <a:schemeClr val="accent4">
                  <a:lumMod val="60000"/>
                  <a:lumOff val="40000"/>
                  <a:alpha val="2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V</a:t>
                </a:r>
              </a:p>
            </p:txBody>
          </p:sp>
          <p:sp>
            <p:nvSpPr>
              <p:cNvPr id="13" name="Oval 12">
                <a:extLst>
                  <a:ext uri="{FF2B5EF4-FFF2-40B4-BE49-F238E27FC236}">
                    <a16:creationId xmlns:a16="http://schemas.microsoft.com/office/drawing/2014/main" id="{19A17AA0-92C6-4EF8-BCE0-4FE638EB7F9E}"/>
                  </a:ext>
                </a:extLst>
              </p:cNvPr>
              <p:cNvSpPr/>
              <p:nvPr/>
            </p:nvSpPr>
            <p:spPr bwMode="gray">
              <a:xfrm>
                <a:off x="6911575" y="3037779"/>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Y</a:t>
                </a:r>
              </a:p>
            </p:txBody>
          </p:sp>
          <p:sp>
            <p:nvSpPr>
              <p:cNvPr id="14" name="Oval 13">
                <a:extLst>
                  <a:ext uri="{FF2B5EF4-FFF2-40B4-BE49-F238E27FC236}">
                    <a16:creationId xmlns:a16="http://schemas.microsoft.com/office/drawing/2014/main" id="{A8F8F94A-7466-476B-937B-55D825AA49E9}"/>
                  </a:ext>
                </a:extLst>
              </p:cNvPr>
              <p:cNvSpPr/>
              <p:nvPr/>
            </p:nvSpPr>
            <p:spPr bwMode="gray">
              <a:xfrm>
                <a:off x="7461553" y="2646290"/>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W</a:t>
                </a:r>
              </a:p>
            </p:txBody>
          </p:sp>
        </p:grpSp>
        <p:sp>
          <p:nvSpPr>
            <p:cNvPr id="33" name="TextBox 32">
              <a:extLst>
                <a:ext uri="{FF2B5EF4-FFF2-40B4-BE49-F238E27FC236}">
                  <a16:creationId xmlns:a16="http://schemas.microsoft.com/office/drawing/2014/main" id="{F1891EFF-51D9-4243-9D93-021F3B2C8393}"/>
                </a:ext>
              </a:extLst>
            </p:cNvPr>
            <p:cNvSpPr txBox="1"/>
            <p:nvPr/>
          </p:nvSpPr>
          <p:spPr bwMode="gray">
            <a:xfrm>
              <a:off x="8474837" y="2698554"/>
              <a:ext cx="243491" cy="160217"/>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b="1" i="1" dirty="0"/>
                <a:t>S</a:t>
              </a:r>
            </a:p>
          </p:txBody>
        </p:sp>
      </p:grpSp>
      <p:grpSp>
        <p:nvGrpSpPr>
          <p:cNvPr id="36" name="Group 35">
            <a:extLst>
              <a:ext uri="{FF2B5EF4-FFF2-40B4-BE49-F238E27FC236}">
                <a16:creationId xmlns:a16="http://schemas.microsoft.com/office/drawing/2014/main" id="{D650330B-425B-4057-98B2-76023DE6884C}"/>
              </a:ext>
            </a:extLst>
          </p:cNvPr>
          <p:cNvGrpSpPr/>
          <p:nvPr/>
        </p:nvGrpSpPr>
        <p:grpSpPr>
          <a:xfrm>
            <a:off x="8813867" y="1786175"/>
            <a:ext cx="1730032" cy="1024749"/>
            <a:chOff x="9002920" y="1744616"/>
            <a:chExt cx="1991622" cy="1322906"/>
          </a:xfrm>
        </p:grpSpPr>
        <p:grpSp>
          <p:nvGrpSpPr>
            <p:cNvPr id="22" name="Group 21">
              <a:extLst>
                <a:ext uri="{FF2B5EF4-FFF2-40B4-BE49-F238E27FC236}">
                  <a16:creationId xmlns:a16="http://schemas.microsoft.com/office/drawing/2014/main" id="{F76CAA17-A7D0-4E1D-B62C-796F9FAA4CAA}"/>
                </a:ext>
              </a:extLst>
            </p:cNvPr>
            <p:cNvGrpSpPr/>
            <p:nvPr/>
          </p:nvGrpSpPr>
          <p:grpSpPr>
            <a:xfrm>
              <a:off x="9002920" y="1744616"/>
              <a:ext cx="1991622" cy="1322906"/>
              <a:chOff x="9002920" y="2315562"/>
              <a:chExt cx="1991622" cy="1322906"/>
            </a:xfrm>
          </p:grpSpPr>
          <p:sp>
            <p:nvSpPr>
              <p:cNvPr id="15" name="Freeform: Shape 14">
                <a:extLst>
                  <a:ext uri="{FF2B5EF4-FFF2-40B4-BE49-F238E27FC236}">
                    <a16:creationId xmlns:a16="http://schemas.microsoft.com/office/drawing/2014/main" id="{4388BA77-1DA5-42E0-8E9C-F678E5A712C8}"/>
                  </a:ext>
                </a:extLst>
              </p:cNvPr>
              <p:cNvSpPr/>
              <p:nvPr/>
            </p:nvSpPr>
            <p:spPr bwMode="gray">
              <a:xfrm>
                <a:off x="9116315" y="2315562"/>
                <a:ext cx="1878227" cy="1310349"/>
              </a:xfrm>
              <a:custGeom>
                <a:avLst/>
                <a:gdLst>
                  <a:gd name="connsiteX0" fmla="*/ 259492 w 2798015"/>
                  <a:gd name="connsiteY0" fmla="*/ 1089213 h 2226035"/>
                  <a:gd name="connsiteX1" fmla="*/ 259492 w 2798015"/>
                  <a:gd name="connsiteY1" fmla="*/ 1089213 h 2226035"/>
                  <a:gd name="connsiteX2" fmla="*/ 333633 w 2798015"/>
                  <a:gd name="connsiteY2" fmla="*/ 1200424 h 2226035"/>
                  <a:gd name="connsiteX3" fmla="*/ 370703 w 2798015"/>
                  <a:gd name="connsiteY3" fmla="*/ 1336348 h 2226035"/>
                  <a:gd name="connsiteX4" fmla="*/ 383060 w 2798015"/>
                  <a:gd name="connsiteY4" fmla="*/ 1422845 h 2226035"/>
                  <a:gd name="connsiteX5" fmla="*/ 407773 w 2798015"/>
                  <a:gd name="connsiteY5" fmla="*/ 1459916 h 2226035"/>
                  <a:gd name="connsiteX6" fmla="*/ 432487 w 2798015"/>
                  <a:gd name="connsiteY6" fmla="*/ 1558770 h 2226035"/>
                  <a:gd name="connsiteX7" fmla="*/ 1767017 w 2798015"/>
                  <a:gd name="connsiteY7" fmla="*/ 1966543 h 2226035"/>
                  <a:gd name="connsiteX8" fmla="*/ 1804087 w 2798015"/>
                  <a:gd name="connsiteY8" fmla="*/ 1978899 h 2226035"/>
                  <a:gd name="connsiteX9" fmla="*/ 1878227 w 2798015"/>
                  <a:gd name="connsiteY9" fmla="*/ 1991256 h 2226035"/>
                  <a:gd name="connsiteX10" fmla="*/ 1940011 w 2798015"/>
                  <a:gd name="connsiteY10" fmla="*/ 2003613 h 2226035"/>
                  <a:gd name="connsiteX11" fmla="*/ 1977081 w 2798015"/>
                  <a:gd name="connsiteY11" fmla="*/ 2028326 h 2226035"/>
                  <a:gd name="connsiteX12" fmla="*/ 2014152 w 2798015"/>
                  <a:gd name="connsiteY12" fmla="*/ 2040683 h 2226035"/>
                  <a:gd name="connsiteX13" fmla="*/ 2063579 w 2798015"/>
                  <a:gd name="connsiteY13" fmla="*/ 2065397 h 2226035"/>
                  <a:gd name="connsiteX14" fmla="*/ 2125362 w 2798015"/>
                  <a:gd name="connsiteY14" fmla="*/ 2127180 h 2226035"/>
                  <a:gd name="connsiteX15" fmla="*/ 2137719 w 2798015"/>
                  <a:gd name="connsiteY15" fmla="*/ 2164251 h 2226035"/>
                  <a:gd name="connsiteX16" fmla="*/ 2187146 w 2798015"/>
                  <a:gd name="connsiteY16" fmla="*/ 2188964 h 2226035"/>
                  <a:gd name="connsiteX17" fmla="*/ 2236573 w 2798015"/>
                  <a:gd name="connsiteY17" fmla="*/ 2226035 h 2226035"/>
                  <a:gd name="connsiteX18" fmla="*/ 2360141 w 2798015"/>
                  <a:gd name="connsiteY18" fmla="*/ 2213678 h 2226035"/>
                  <a:gd name="connsiteX19" fmla="*/ 2397211 w 2798015"/>
                  <a:gd name="connsiteY19" fmla="*/ 2201321 h 2226035"/>
                  <a:gd name="connsiteX20" fmla="*/ 2483708 w 2798015"/>
                  <a:gd name="connsiteY20" fmla="*/ 2151894 h 2226035"/>
                  <a:gd name="connsiteX21" fmla="*/ 2533135 w 2798015"/>
                  <a:gd name="connsiteY21" fmla="*/ 2114824 h 2226035"/>
                  <a:gd name="connsiteX22" fmla="*/ 2594919 w 2798015"/>
                  <a:gd name="connsiteY22" fmla="*/ 2028326 h 2226035"/>
                  <a:gd name="connsiteX23" fmla="*/ 2631989 w 2798015"/>
                  <a:gd name="connsiteY23" fmla="*/ 1991256 h 2226035"/>
                  <a:gd name="connsiteX24" fmla="*/ 2631989 w 2798015"/>
                  <a:gd name="connsiteY24" fmla="*/ 1682337 h 2226035"/>
                  <a:gd name="connsiteX25" fmla="*/ 2644346 w 2798015"/>
                  <a:gd name="connsiteY25" fmla="*/ 1435202 h 2226035"/>
                  <a:gd name="connsiteX26" fmla="*/ 2743200 w 2798015"/>
                  <a:gd name="connsiteY26" fmla="*/ 1323991 h 2226035"/>
                  <a:gd name="connsiteX27" fmla="*/ 2755557 w 2798015"/>
                  <a:gd name="connsiteY27" fmla="*/ 1286921 h 2226035"/>
                  <a:gd name="connsiteX28" fmla="*/ 2792627 w 2798015"/>
                  <a:gd name="connsiteY28" fmla="*/ 1262208 h 2226035"/>
                  <a:gd name="connsiteX29" fmla="*/ 2681417 w 2798015"/>
                  <a:gd name="connsiteY29" fmla="*/ 1113926 h 2226035"/>
                  <a:gd name="connsiteX30" fmla="*/ 2644346 w 2798015"/>
                  <a:gd name="connsiteY30" fmla="*/ 1076856 h 2226035"/>
                  <a:gd name="connsiteX31" fmla="*/ 2594919 w 2798015"/>
                  <a:gd name="connsiteY31" fmla="*/ 1064499 h 2226035"/>
                  <a:gd name="connsiteX32" fmla="*/ 2533135 w 2798015"/>
                  <a:gd name="connsiteY32" fmla="*/ 1039786 h 2226035"/>
                  <a:gd name="connsiteX33" fmla="*/ 2434281 w 2798015"/>
                  <a:gd name="connsiteY33" fmla="*/ 965645 h 2226035"/>
                  <a:gd name="connsiteX34" fmla="*/ 2310714 w 2798015"/>
                  <a:gd name="connsiteY34" fmla="*/ 903862 h 2226035"/>
                  <a:gd name="connsiteX35" fmla="*/ 2273644 w 2798015"/>
                  <a:gd name="connsiteY35" fmla="*/ 879148 h 2226035"/>
                  <a:gd name="connsiteX36" fmla="*/ 2211860 w 2798015"/>
                  <a:gd name="connsiteY36" fmla="*/ 854435 h 2226035"/>
                  <a:gd name="connsiteX37" fmla="*/ 1618735 w 2798015"/>
                  <a:gd name="connsiteY37" fmla="*/ 817364 h 2226035"/>
                  <a:gd name="connsiteX38" fmla="*/ 1532238 w 2798015"/>
                  <a:gd name="connsiteY38" fmla="*/ 780294 h 2226035"/>
                  <a:gd name="connsiteX39" fmla="*/ 1458098 w 2798015"/>
                  <a:gd name="connsiteY39" fmla="*/ 681440 h 2226035"/>
                  <a:gd name="connsiteX40" fmla="*/ 1408671 w 2798015"/>
                  <a:gd name="connsiteY40" fmla="*/ 594943 h 2226035"/>
                  <a:gd name="connsiteX41" fmla="*/ 1396314 w 2798015"/>
                  <a:gd name="connsiteY41" fmla="*/ 533159 h 2226035"/>
                  <a:gd name="connsiteX42" fmla="*/ 1359244 w 2798015"/>
                  <a:gd name="connsiteY42" fmla="*/ 496089 h 2226035"/>
                  <a:gd name="connsiteX43" fmla="*/ 1334530 w 2798015"/>
                  <a:gd name="connsiteY43" fmla="*/ 446662 h 2226035"/>
                  <a:gd name="connsiteX44" fmla="*/ 1285103 w 2798015"/>
                  <a:gd name="connsiteY44" fmla="*/ 360164 h 2226035"/>
                  <a:gd name="connsiteX45" fmla="*/ 1272746 w 2798015"/>
                  <a:gd name="connsiteY45" fmla="*/ 323094 h 2226035"/>
                  <a:gd name="connsiteX46" fmla="*/ 1248033 w 2798015"/>
                  <a:gd name="connsiteY46" fmla="*/ 286024 h 2226035"/>
                  <a:gd name="connsiteX47" fmla="*/ 1223319 w 2798015"/>
                  <a:gd name="connsiteY47" fmla="*/ 224240 h 2226035"/>
                  <a:gd name="connsiteX48" fmla="*/ 1161535 w 2798015"/>
                  <a:gd name="connsiteY48" fmla="*/ 137743 h 2226035"/>
                  <a:gd name="connsiteX49" fmla="*/ 1124465 w 2798015"/>
                  <a:gd name="connsiteY49" fmla="*/ 125386 h 2226035"/>
                  <a:gd name="connsiteX50" fmla="*/ 1099752 w 2798015"/>
                  <a:gd name="connsiteY50" fmla="*/ 75959 h 2226035"/>
                  <a:gd name="connsiteX51" fmla="*/ 1037968 w 2798015"/>
                  <a:gd name="connsiteY51" fmla="*/ 63602 h 2226035"/>
                  <a:gd name="connsiteX52" fmla="*/ 939114 w 2798015"/>
                  <a:gd name="connsiteY52" fmla="*/ 14175 h 2226035"/>
                  <a:gd name="connsiteX53" fmla="*/ 889687 w 2798015"/>
                  <a:gd name="connsiteY53" fmla="*/ 1818 h 2226035"/>
                  <a:gd name="connsiteX54" fmla="*/ 630195 w 2798015"/>
                  <a:gd name="connsiteY54" fmla="*/ 14175 h 2226035"/>
                  <a:gd name="connsiteX55" fmla="*/ 605481 w 2798015"/>
                  <a:gd name="connsiteY55" fmla="*/ 88316 h 2226035"/>
                  <a:gd name="connsiteX56" fmla="*/ 568411 w 2798015"/>
                  <a:gd name="connsiteY56" fmla="*/ 187170 h 2226035"/>
                  <a:gd name="connsiteX57" fmla="*/ 531341 w 2798015"/>
                  <a:gd name="connsiteY57" fmla="*/ 372521 h 2226035"/>
                  <a:gd name="connsiteX58" fmla="*/ 494271 w 2798015"/>
                  <a:gd name="connsiteY58" fmla="*/ 397235 h 2226035"/>
                  <a:gd name="connsiteX59" fmla="*/ 469557 w 2798015"/>
                  <a:gd name="connsiteY59" fmla="*/ 434305 h 2226035"/>
                  <a:gd name="connsiteX60" fmla="*/ 432487 w 2798015"/>
                  <a:gd name="connsiteY60" fmla="*/ 459018 h 2226035"/>
                  <a:gd name="connsiteX61" fmla="*/ 407773 w 2798015"/>
                  <a:gd name="connsiteY61" fmla="*/ 508445 h 2226035"/>
                  <a:gd name="connsiteX62" fmla="*/ 333633 w 2798015"/>
                  <a:gd name="connsiteY62" fmla="*/ 545516 h 2226035"/>
                  <a:gd name="connsiteX63" fmla="*/ 259492 w 2798015"/>
                  <a:gd name="connsiteY63" fmla="*/ 607299 h 2226035"/>
                  <a:gd name="connsiteX64" fmla="*/ 210065 w 2798015"/>
                  <a:gd name="connsiteY64" fmla="*/ 632013 h 2226035"/>
                  <a:gd name="connsiteX65" fmla="*/ 148281 w 2798015"/>
                  <a:gd name="connsiteY65" fmla="*/ 669083 h 2226035"/>
                  <a:gd name="connsiteX66" fmla="*/ 61784 w 2798015"/>
                  <a:gd name="connsiteY66" fmla="*/ 718510 h 2226035"/>
                  <a:gd name="connsiteX67" fmla="*/ 0 w 2798015"/>
                  <a:gd name="connsiteY67" fmla="*/ 891505 h 2226035"/>
                  <a:gd name="connsiteX68" fmla="*/ 12357 w 2798015"/>
                  <a:gd name="connsiteY68" fmla="*/ 978002 h 2226035"/>
                  <a:gd name="connsiteX69" fmla="*/ 86498 w 2798015"/>
                  <a:gd name="connsiteY69" fmla="*/ 1052143 h 2226035"/>
                  <a:gd name="connsiteX70" fmla="*/ 123568 w 2798015"/>
                  <a:gd name="connsiteY70" fmla="*/ 1064499 h 2226035"/>
                  <a:gd name="connsiteX71" fmla="*/ 259492 w 2798015"/>
                  <a:gd name="connsiteY71" fmla="*/ 1089213 h 222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98015" h="2226035">
                    <a:moveTo>
                      <a:pt x="259492" y="1089213"/>
                    </a:moveTo>
                    <a:lnTo>
                      <a:pt x="259492" y="1089213"/>
                    </a:lnTo>
                    <a:cubicBezTo>
                      <a:pt x="284206" y="1126283"/>
                      <a:pt x="313708" y="1160575"/>
                      <a:pt x="333633" y="1200424"/>
                    </a:cubicBezTo>
                    <a:cubicBezTo>
                      <a:pt x="335565" y="1204289"/>
                      <a:pt x="366617" y="1313878"/>
                      <a:pt x="370703" y="1336348"/>
                    </a:cubicBezTo>
                    <a:cubicBezTo>
                      <a:pt x="375913" y="1365003"/>
                      <a:pt x="374691" y="1394948"/>
                      <a:pt x="383060" y="1422845"/>
                    </a:cubicBezTo>
                    <a:cubicBezTo>
                      <a:pt x="387327" y="1437070"/>
                      <a:pt x="399535" y="1447559"/>
                      <a:pt x="407773" y="1459916"/>
                    </a:cubicBezTo>
                    <a:cubicBezTo>
                      <a:pt x="473751" y="1789798"/>
                      <a:pt x="381817" y="1343423"/>
                      <a:pt x="432487" y="1558770"/>
                    </a:cubicBezTo>
                    <a:cubicBezTo>
                      <a:pt x="618153" y="2347852"/>
                      <a:pt x="364204" y="1938764"/>
                      <a:pt x="1767017" y="1966543"/>
                    </a:cubicBezTo>
                    <a:cubicBezTo>
                      <a:pt x="1779374" y="1970662"/>
                      <a:pt x="1791372" y="1976074"/>
                      <a:pt x="1804087" y="1978899"/>
                    </a:cubicBezTo>
                    <a:cubicBezTo>
                      <a:pt x="1828545" y="1984334"/>
                      <a:pt x="1853577" y="1986774"/>
                      <a:pt x="1878227" y="1991256"/>
                    </a:cubicBezTo>
                    <a:cubicBezTo>
                      <a:pt x="1898891" y="1995013"/>
                      <a:pt x="1919416" y="1999494"/>
                      <a:pt x="1940011" y="2003613"/>
                    </a:cubicBezTo>
                    <a:cubicBezTo>
                      <a:pt x="1952368" y="2011851"/>
                      <a:pt x="1963798" y="2021685"/>
                      <a:pt x="1977081" y="2028326"/>
                    </a:cubicBezTo>
                    <a:cubicBezTo>
                      <a:pt x="1988731" y="2034151"/>
                      <a:pt x="2002180" y="2035552"/>
                      <a:pt x="2014152" y="2040683"/>
                    </a:cubicBezTo>
                    <a:cubicBezTo>
                      <a:pt x="2031083" y="2047939"/>
                      <a:pt x="2047103" y="2057159"/>
                      <a:pt x="2063579" y="2065397"/>
                    </a:cubicBezTo>
                    <a:cubicBezTo>
                      <a:pt x="2092556" y="2152333"/>
                      <a:pt x="2049017" y="2050835"/>
                      <a:pt x="2125362" y="2127180"/>
                    </a:cubicBezTo>
                    <a:cubicBezTo>
                      <a:pt x="2134572" y="2136390"/>
                      <a:pt x="2128509" y="2155041"/>
                      <a:pt x="2137719" y="2164251"/>
                    </a:cubicBezTo>
                    <a:cubicBezTo>
                      <a:pt x="2150744" y="2177276"/>
                      <a:pt x="2171526" y="2179201"/>
                      <a:pt x="2187146" y="2188964"/>
                    </a:cubicBezTo>
                    <a:cubicBezTo>
                      <a:pt x="2204610" y="2199879"/>
                      <a:pt x="2220097" y="2213678"/>
                      <a:pt x="2236573" y="2226035"/>
                    </a:cubicBezTo>
                    <a:cubicBezTo>
                      <a:pt x="2277762" y="2221916"/>
                      <a:pt x="2319228" y="2219972"/>
                      <a:pt x="2360141" y="2213678"/>
                    </a:cubicBezTo>
                    <a:cubicBezTo>
                      <a:pt x="2373015" y="2211697"/>
                      <a:pt x="2385239" y="2206452"/>
                      <a:pt x="2397211" y="2201321"/>
                    </a:cubicBezTo>
                    <a:cubicBezTo>
                      <a:pt x="2433417" y="2185804"/>
                      <a:pt x="2452680" y="2174057"/>
                      <a:pt x="2483708" y="2151894"/>
                    </a:cubicBezTo>
                    <a:cubicBezTo>
                      <a:pt x="2500466" y="2139924"/>
                      <a:pt x="2518572" y="2129386"/>
                      <a:pt x="2533135" y="2114824"/>
                    </a:cubicBezTo>
                    <a:cubicBezTo>
                      <a:pt x="2577662" y="2070297"/>
                      <a:pt x="2559831" y="2070432"/>
                      <a:pt x="2594919" y="2028326"/>
                    </a:cubicBezTo>
                    <a:cubicBezTo>
                      <a:pt x="2606106" y="2014901"/>
                      <a:pt x="2619632" y="2003613"/>
                      <a:pt x="2631989" y="1991256"/>
                    </a:cubicBezTo>
                    <a:cubicBezTo>
                      <a:pt x="2674891" y="1862554"/>
                      <a:pt x="2631989" y="2006042"/>
                      <a:pt x="2631989" y="1682337"/>
                    </a:cubicBezTo>
                    <a:cubicBezTo>
                      <a:pt x="2631989" y="1599856"/>
                      <a:pt x="2631314" y="1516647"/>
                      <a:pt x="2644346" y="1435202"/>
                    </a:cubicBezTo>
                    <a:cubicBezTo>
                      <a:pt x="2652399" y="1384873"/>
                      <a:pt x="2709428" y="1351009"/>
                      <a:pt x="2743200" y="1323991"/>
                    </a:cubicBezTo>
                    <a:cubicBezTo>
                      <a:pt x="2747319" y="1311634"/>
                      <a:pt x="2747420" y="1297092"/>
                      <a:pt x="2755557" y="1286921"/>
                    </a:cubicBezTo>
                    <a:cubicBezTo>
                      <a:pt x="2764834" y="1275325"/>
                      <a:pt x="2789405" y="1276705"/>
                      <a:pt x="2792627" y="1262208"/>
                    </a:cubicBezTo>
                    <a:cubicBezTo>
                      <a:pt x="2818417" y="1146157"/>
                      <a:pt x="2746746" y="1179253"/>
                      <a:pt x="2681417" y="1113926"/>
                    </a:cubicBezTo>
                    <a:cubicBezTo>
                      <a:pt x="2669060" y="1101569"/>
                      <a:pt x="2659519" y="1085526"/>
                      <a:pt x="2644346" y="1076856"/>
                    </a:cubicBezTo>
                    <a:cubicBezTo>
                      <a:pt x="2629601" y="1068430"/>
                      <a:pt x="2611030" y="1069869"/>
                      <a:pt x="2594919" y="1064499"/>
                    </a:cubicBezTo>
                    <a:cubicBezTo>
                      <a:pt x="2573876" y="1057485"/>
                      <a:pt x="2553730" y="1048024"/>
                      <a:pt x="2533135" y="1039786"/>
                    </a:cubicBezTo>
                    <a:cubicBezTo>
                      <a:pt x="2473497" y="980148"/>
                      <a:pt x="2518726" y="1019383"/>
                      <a:pt x="2434281" y="965645"/>
                    </a:cubicBezTo>
                    <a:cubicBezTo>
                      <a:pt x="2339088" y="905067"/>
                      <a:pt x="2392914" y="924411"/>
                      <a:pt x="2310714" y="903862"/>
                    </a:cubicBezTo>
                    <a:cubicBezTo>
                      <a:pt x="2298357" y="895624"/>
                      <a:pt x="2286927" y="885790"/>
                      <a:pt x="2273644" y="879148"/>
                    </a:cubicBezTo>
                    <a:cubicBezTo>
                      <a:pt x="2253805" y="869228"/>
                      <a:pt x="2232629" y="862223"/>
                      <a:pt x="2211860" y="854435"/>
                    </a:cubicBezTo>
                    <a:cubicBezTo>
                      <a:pt x="2025632" y="784601"/>
                      <a:pt x="1805266" y="825654"/>
                      <a:pt x="1618735" y="817364"/>
                    </a:cubicBezTo>
                    <a:cubicBezTo>
                      <a:pt x="1588480" y="807280"/>
                      <a:pt x="1558962" y="799383"/>
                      <a:pt x="1532238" y="780294"/>
                    </a:cubicBezTo>
                    <a:cubicBezTo>
                      <a:pt x="1493098" y="752337"/>
                      <a:pt x="1483663" y="722344"/>
                      <a:pt x="1458098" y="681440"/>
                    </a:cubicBezTo>
                    <a:cubicBezTo>
                      <a:pt x="1414431" y="611573"/>
                      <a:pt x="1450860" y="679322"/>
                      <a:pt x="1408671" y="594943"/>
                    </a:cubicBezTo>
                    <a:cubicBezTo>
                      <a:pt x="1404552" y="574348"/>
                      <a:pt x="1405707" y="551944"/>
                      <a:pt x="1396314" y="533159"/>
                    </a:cubicBezTo>
                    <a:cubicBezTo>
                      <a:pt x="1388499" y="517529"/>
                      <a:pt x="1369401" y="510309"/>
                      <a:pt x="1359244" y="496089"/>
                    </a:cubicBezTo>
                    <a:cubicBezTo>
                      <a:pt x="1348537" y="481100"/>
                      <a:pt x="1342768" y="463138"/>
                      <a:pt x="1334530" y="446662"/>
                    </a:cubicBezTo>
                    <a:cubicBezTo>
                      <a:pt x="1307261" y="310320"/>
                      <a:pt x="1348133" y="438952"/>
                      <a:pt x="1285103" y="360164"/>
                    </a:cubicBezTo>
                    <a:cubicBezTo>
                      <a:pt x="1276966" y="349993"/>
                      <a:pt x="1278571" y="334744"/>
                      <a:pt x="1272746" y="323094"/>
                    </a:cubicBezTo>
                    <a:cubicBezTo>
                      <a:pt x="1266105" y="309811"/>
                      <a:pt x="1254674" y="299307"/>
                      <a:pt x="1248033" y="286024"/>
                    </a:cubicBezTo>
                    <a:cubicBezTo>
                      <a:pt x="1238113" y="266185"/>
                      <a:pt x="1233239" y="244079"/>
                      <a:pt x="1223319" y="224240"/>
                    </a:cubicBezTo>
                    <a:cubicBezTo>
                      <a:pt x="1216878" y="211358"/>
                      <a:pt x="1166335" y="141743"/>
                      <a:pt x="1161535" y="137743"/>
                    </a:cubicBezTo>
                    <a:cubicBezTo>
                      <a:pt x="1151529" y="129405"/>
                      <a:pt x="1136822" y="129505"/>
                      <a:pt x="1124465" y="125386"/>
                    </a:cubicBezTo>
                    <a:cubicBezTo>
                      <a:pt x="1116227" y="108910"/>
                      <a:pt x="1114741" y="86666"/>
                      <a:pt x="1099752" y="75959"/>
                    </a:cubicBezTo>
                    <a:cubicBezTo>
                      <a:pt x="1082662" y="63751"/>
                      <a:pt x="1058343" y="68696"/>
                      <a:pt x="1037968" y="63602"/>
                    </a:cubicBezTo>
                    <a:cubicBezTo>
                      <a:pt x="972116" y="47139"/>
                      <a:pt x="1023125" y="51513"/>
                      <a:pt x="939114" y="14175"/>
                    </a:cubicBezTo>
                    <a:cubicBezTo>
                      <a:pt x="923595" y="7278"/>
                      <a:pt x="906163" y="5937"/>
                      <a:pt x="889687" y="1818"/>
                    </a:cubicBezTo>
                    <a:cubicBezTo>
                      <a:pt x="803190" y="5937"/>
                      <a:pt x="713038" y="-11038"/>
                      <a:pt x="630195" y="14175"/>
                    </a:cubicBezTo>
                    <a:cubicBezTo>
                      <a:pt x="605273" y="21760"/>
                      <a:pt x="613719" y="63602"/>
                      <a:pt x="605481" y="88316"/>
                    </a:cubicBezTo>
                    <a:cubicBezTo>
                      <a:pt x="586106" y="146442"/>
                      <a:pt x="597971" y="113270"/>
                      <a:pt x="568411" y="187170"/>
                    </a:cubicBezTo>
                    <a:cubicBezTo>
                      <a:pt x="567814" y="192546"/>
                      <a:pt x="557626" y="354997"/>
                      <a:pt x="531341" y="372521"/>
                    </a:cubicBezTo>
                    <a:lnTo>
                      <a:pt x="494271" y="397235"/>
                    </a:lnTo>
                    <a:cubicBezTo>
                      <a:pt x="486033" y="409592"/>
                      <a:pt x="480058" y="423804"/>
                      <a:pt x="469557" y="434305"/>
                    </a:cubicBezTo>
                    <a:cubicBezTo>
                      <a:pt x="459056" y="444806"/>
                      <a:pt x="441994" y="447609"/>
                      <a:pt x="432487" y="459018"/>
                    </a:cubicBezTo>
                    <a:cubicBezTo>
                      <a:pt x="420694" y="473169"/>
                      <a:pt x="419565" y="494294"/>
                      <a:pt x="407773" y="508445"/>
                    </a:cubicBezTo>
                    <a:cubicBezTo>
                      <a:pt x="382478" y="538799"/>
                      <a:pt x="364959" y="529853"/>
                      <a:pt x="333633" y="545516"/>
                    </a:cubicBezTo>
                    <a:cubicBezTo>
                      <a:pt x="268256" y="578204"/>
                      <a:pt x="323261" y="561749"/>
                      <a:pt x="259492" y="607299"/>
                    </a:cubicBezTo>
                    <a:cubicBezTo>
                      <a:pt x="244503" y="618006"/>
                      <a:pt x="226167" y="623067"/>
                      <a:pt x="210065" y="632013"/>
                    </a:cubicBezTo>
                    <a:cubicBezTo>
                      <a:pt x="189070" y="643677"/>
                      <a:pt x="169276" y="657419"/>
                      <a:pt x="148281" y="669083"/>
                    </a:cubicBezTo>
                    <a:cubicBezTo>
                      <a:pt x="54218" y="721340"/>
                      <a:pt x="139458" y="666728"/>
                      <a:pt x="61784" y="718510"/>
                    </a:cubicBezTo>
                    <a:cubicBezTo>
                      <a:pt x="6050" y="857846"/>
                      <a:pt x="23117" y="799040"/>
                      <a:pt x="0" y="891505"/>
                    </a:cubicBezTo>
                    <a:cubicBezTo>
                      <a:pt x="4119" y="920337"/>
                      <a:pt x="2404" y="950630"/>
                      <a:pt x="12357" y="978002"/>
                    </a:cubicBezTo>
                    <a:cubicBezTo>
                      <a:pt x="23819" y="1009522"/>
                      <a:pt x="57184" y="1037486"/>
                      <a:pt x="86498" y="1052143"/>
                    </a:cubicBezTo>
                    <a:cubicBezTo>
                      <a:pt x="98148" y="1057968"/>
                      <a:pt x="111211" y="1060380"/>
                      <a:pt x="123568" y="1064499"/>
                    </a:cubicBezTo>
                    <a:cubicBezTo>
                      <a:pt x="198336" y="1114346"/>
                      <a:pt x="236838" y="1085094"/>
                      <a:pt x="259492" y="1089213"/>
                    </a:cubicBez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Oval 15">
                <a:extLst>
                  <a:ext uri="{FF2B5EF4-FFF2-40B4-BE49-F238E27FC236}">
                    <a16:creationId xmlns:a16="http://schemas.microsoft.com/office/drawing/2014/main" id="{DE9E74EA-3751-47FE-9A73-2DB98E588202}"/>
                  </a:ext>
                </a:extLst>
              </p:cNvPr>
              <p:cNvSpPr/>
              <p:nvPr/>
            </p:nvSpPr>
            <p:spPr bwMode="gray">
              <a:xfrm>
                <a:off x="9002920" y="2451551"/>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Z</a:t>
                </a:r>
              </a:p>
            </p:txBody>
          </p:sp>
          <p:sp>
            <p:nvSpPr>
              <p:cNvPr id="18" name="Oval 17">
                <a:extLst>
                  <a:ext uri="{FF2B5EF4-FFF2-40B4-BE49-F238E27FC236}">
                    <a16:creationId xmlns:a16="http://schemas.microsoft.com/office/drawing/2014/main" id="{E07772E2-6F94-462D-AF59-97A9CB41113F}"/>
                  </a:ext>
                </a:extLst>
              </p:cNvPr>
              <p:cNvSpPr/>
              <p:nvPr/>
            </p:nvSpPr>
            <p:spPr bwMode="gray">
              <a:xfrm>
                <a:off x="9358872" y="2992137"/>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Y</a:t>
                </a:r>
              </a:p>
            </p:txBody>
          </p:sp>
          <p:sp>
            <p:nvSpPr>
              <p:cNvPr id="19" name="Oval 18">
                <a:extLst>
                  <a:ext uri="{FF2B5EF4-FFF2-40B4-BE49-F238E27FC236}">
                    <a16:creationId xmlns:a16="http://schemas.microsoft.com/office/drawing/2014/main" id="{AF7B5C60-6F06-424E-B11C-6283AFB4EC53}"/>
                  </a:ext>
                </a:extLst>
              </p:cNvPr>
              <p:cNvSpPr/>
              <p:nvPr/>
            </p:nvSpPr>
            <p:spPr bwMode="gray">
              <a:xfrm>
                <a:off x="9841851" y="2433291"/>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W</a:t>
                </a:r>
              </a:p>
            </p:txBody>
          </p:sp>
          <p:sp>
            <p:nvSpPr>
              <p:cNvPr id="20" name="Oval 19">
                <a:extLst>
                  <a:ext uri="{FF2B5EF4-FFF2-40B4-BE49-F238E27FC236}">
                    <a16:creationId xmlns:a16="http://schemas.microsoft.com/office/drawing/2014/main" id="{D11F7D42-7F84-42A3-BBE8-7CD7CB79F24E}"/>
                  </a:ext>
                </a:extLst>
              </p:cNvPr>
              <p:cNvSpPr/>
              <p:nvPr/>
            </p:nvSpPr>
            <p:spPr bwMode="gray">
              <a:xfrm>
                <a:off x="9404279" y="2484755"/>
                <a:ext cx="624303" cy="646331"/>
              </a:xfrm>
              <a:prstGeom prst="ellipse">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X</a:t>
                </a:r>
              </a:p>
            </p:txBody>
          </p:sp>
        </p:grpSp>
        <p:sp>
          <p:nvSpPr>
            <p:cNvPr id="34" name="TextBox 33">
              <a:extLst>
                <a:ext uri="{FF2B5EF4-FFF2-40B4-BE49-F238E27FC236}">
                  <a16:creationId xmlns:a16="http://schemas.microsoft.com/office/drawing/2014/main" id="{5DF533D2-CFFF-482F-8326-AD67CC7F6297}"/>
                </a:ext>
              </a:extLst>
            </p:cNvPr>
            <p:cNvSpPr txBox="1"/>
            <p:nvPr/>
          </p:nvSpPr>
          <p:spPr bwMode="gray">
            <a:xfrm>
              <a:off x="10632761" y="2758536"/>
              <a:ext cx="243491" cy="160217"/>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b="1" i="1" dirty="0"/>
                <a:t>S’</a:t>
              </a:r>
            </a:p>
          </p:txBody>
        </p:sp>
      </p:grpSp>
      <p:sp>
        <p:nvSpPr>
          <p:cNvPr id="17" name="Oval 16">
            <a:extLst>
              <a:ext uri="{FF2B5EF4-FFF2-40B4-BE49-F238E27FC236}">
                <a16:creationId xmlns:a16="http://schemas.microsoft.com/office/drawing/2014/main" id="{CC61B766-0E95-4132-B4D1-90921FC7D3B3}"/>
              </a:ext>
            </a:extLst>
          </p:cNvPr>
          <p:cNvSpPr/>
          <p:nvPr/>
        </p:nvSpPr>
        <p:spPr bwMode="gray">
          <a:xfrm>
            <a:off x="9178898" y="1623890"/>
            <a:ext cx="509526" cy="540643"/>
          </a:xfrm>
          <a:prstGeom prst="ellipse">
            <a:avLst/>
          </a:prstGeom>
          <a:solidFill>
            <a:schemeClr val="accent4">
              <a:lumMod val="60000"/>
              <a:lumOff val="40000"/>
              <a:alpha val="2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V</a:t>
            </a:r>
          </a:p>
        </p:txBody>
      </p:sp>
      <p:grpSp>
        <p:nvGrpSpPr>
          <p:cNvPr id="110" name="Group 109">
            <a:extLst>
              <a:ext uri="{FF2B5EF4-FFF2-40B4-BE49-F238E27FC236}">
                <a16:creationId xmlns:a16="http://schemas.microsoft.com/office/drawing/2014/main" id="{68A07DDB-A81B-4C7E-8C0F-DB2A887870A3}"/>
              </a:ext>
            </a:extLst>
          </p:cNvPr>
          <p:cNvGrpSpPr/>
          <p:nvPr/>
        </p:nvGrpSpPr>
        <p:grpSpPr>
          <a:xfrm>
            <a:off x="7172145" y="3385773"/>
            <a:ext cx="1325938" cy="789037"/>
            <a:chOff x="7172145" y="3385773"/>
            <a:chExt cx="1325938" cy="789037"/>
          </a:xfrm>
        </p:grpSpPr>
        <p:sp>
          <p:nvSpPr>
            <p:cNvPr id="37" name="Oval 36">
              <a:extLst>
                <a:ext uri="{FF2B5EF4-FFF2-40B4-BE49-F238E27FC236}">
                  <a16:creationId xmlns:a16="http://schemas.microsoft.com/office/drawing/2014/main" id="{6BED88F3-CE9E-4A0F-8255-708346144111}"/>
                </a:ext>
              </a:extLst>
            </p:cNvPr>
            <p:cNvSpPr/>
            <p:nvPr/>
          </p:nvSpPr>
          <p:spPr bwMode="gray">
            <a:xfrm>
              <a:off x="7484596" y="3471359"/>
              <a:ext cx="254669" cy="22606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B</a:t>
              </a:r>
            </a:p>
          </p:txBody>
        </p:sp>
        <p:sp>
          <p:nvSpPr>
            <p:cNvPr id="38" name="Oval 37">
              <a:extLst>
                <a:ext uri="{FF2B5EF4-FFF2-40B4-BE49-F238E27FC236}">
                  <a16:creationId xmlns:a16="http://schemas.microsoft.com/office/drawing/2014/main" id="{EF230145-0C0E-4898-93A9-789CDDC77E96}"/>
                </a:ext>
              </a:extLst>
            </p:cNvPr>
            <p:cNvSpPr/>
            <p:nvPr/>
          </p:nvSpPr>
          <p:spPr bwMode="gray">
            <a:xfrm>
              <a:off x="7172145" y="3684365"/>
              <a:ext cx="254669" cy="22606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A</a:t>
              </a:r>
            </a:p>
          </p:txBody>
        </p:sp>
        <p:sp>
          <p:nvSpPr>
            <p:cNvPr id="39" name="Oval 38">
              <a:extLst>
                <a:ext uri="{FF2B5EF4-FFF2-40B4-BE49-F238E27FC236}">
                  <a16:creationId xmlns:a16="http://schemas.microsoft.com/office/drawing/2014/main" id="{40189BCC-1E97-4DE4-9920-584943494C95}"/>
                </a:ext>
              </a:extLst>
            </p:cNvPr>
            <p:cNvSpPr/>
            <p:nvPr/>
          </p:nvSpPr>
          <p:spPr bwMode="gray">
            <a:xfrm>
              <a:off x="7538348" y="3948741"/>
              <a:ext cx="254669" cy="22606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C</a:t>
              </a:r>
            </a:p>
          </p:txBody>
        </p:sp>
        <p:sp>
          <p:nvSpPr>
            <p:cNvPr id="40" name="Oval 39">
              <a:extLst>
                <a:ext uri="{FF2B5EF4-FFF2-40B4-BE49-F238E27FC236}">
                  <a16:creationId xmlns:a16="http://schemas.microsoft.com/office/drawing/2014/main" id="{95D181E1-E597-4D3D-8DE0-0FFA706971E5}"/>
                </a:ext>
              </a:extLst>
            </p:cNvPr>
            <p:cNvSpPr/>
            <p:nvPr/>
          </p:nvSpPr>
          <p:spPr bwMode="gray">
            <a:xfrm>
              <a:off x="7923936" y="3385773"/>
              <a:ext cx="254669" cy="22606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C</a:t>
              </a:r>
            </a:p>
          </p:txBody>
        </p:sp>
        <p:sp>
          <p:nvSpPr>
            <p:cNvPr id="41" name="Oval 40">
              <a:extLst>
                <a:ext uri="{FF2B5EF4-FFF2-40B4-BE49-F238E27FC236}">
                  <a16:creationId xmlns:a16="http://schemas.microsoft.com/office/drawing/2014/main" id="{45DEEC55-1402-4478-9AFA-9B780499C35A}"/>
                </a:ext>
              </a:extLst>
            </p:cNvPr>
            <p:cNvSpPr/>
            <p:nvPr/>
          </p:nvSpPr>
          <p:spPr bwMode="gray">
            <a:xfrm>
              <a:off x="7901704" y="3929587"/>
              <a:ext cx="254669" cy="22606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E</a:t>
              </a:r>
            </a:p>
          </p:txBody>
        </p:sp>
        <p:sp>
          <p:nvSpPr>
            <p:cNvPr id="42" name="Oval 41">
              <a:extLst>
                <a:ext uri="{FF2B5EF4-FFF2-40B4-BE49-F238E27FC236}">
                  <a16:creationId xmlns:a16="http://schemas.microsoft.com/office/drawing/2014/main" id="{D0218AB8-EEA9-4F16-A025-C90871DE1605}"/>
                </a:ext>
              </a:extLst>
            </p:cNvPr>
            <p:cNvSpPr/>
            <p:nvPr/>
          </p:nvSpPr>
          <p:spPr bwMode="gray">
            <a:xfrm>
              <a:off x="8243414" y="3678538"/>
              <a:ext cx="254669" cy="22606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ysClr val="windowText" lastClr="000000"/>
                  </a:solidFill>
                </a:rPr>
                <a:t>F</a:t>
              </a:r>
            </a:p>
          </p:txBody>
        </p:sp>
        <p:cxnSp>
          <p:nvCxnSpPr>
            <p:cNvPr id="43" name="Straight Connector 42">
              <a:extLst>
                <a:ext uri="{FF2B5EF4-FFF2-40B4-BE49-F238E27FC236}">
                  <a16:creationId xmlns:a16="http://schemas.microsoft.com/office/drawing/2014/main" id="{0A0BE855-01B7-4E52-B81B-E9B86730689D}"/>
                </a:ext>
              </a:extLst>
            </p:cNvPr>
            <p:cNvCxnSpPr>
              <a:cxnSpLocks/>
              <a:stCxn id="37" idx="6"/>
              <a:endCxn id="40" idx="2"/>
            </p:cNvCxnSpPr>
            <p:nvPr/>
          </p:nvCxnSpPr>
          <p:spPr bwMode="gray">
            <a:xfrm flipV="1">
              <a:off x="7739265" y="3498808"/>
              <a:ext cx="184671" cy="85586"/>
            </a:xfrm>
            <a:prstGeom prst="line">
              <a:avLst/>
            </a:prstGeom>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0D4B143-52E2-4A8E-B351-5F23D13C3EA2}"/>
                </a:ext>
              </a:extLst>
            </p:cNvPr>
            <p:cNvCxnSpPr>
              <a:cxnSpLocks/>
              <a:stCxn id="37" idx="3"/>
              <a:endCxn id="38" idx="7"/>
            </p:cNvCxnSpPr>
            <p:nvPr/>
          </p:nvCxnSpPr>
          <p:spPr bwMode="gray">
            <a:xfrm flipH="1">
              <a:off x="7389519" y="3664321"/>
              <a:ext cx="132372" cy="53151"/>
            </a:xfrm>
            <a:prstGeom prst="line">
              <a:avLst/>
            </a:prstGeom>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F47140A-B988-4F18-ABD1-DDC1806B499A}"/>
                </a:ext>
              </a:extLst>
            </p:cNvPr>
            <p:cNvCxnSpPr>
              <a:cxnSpLocks/>
              <a:stCxn id="38" idx="5"/>
              <a:endCxn id="39" idx="1"/>
            </p:cNvCxnSpPr>
            <p:nvPr/>
          </p:nvCxnSpPr>
          <p:spPr bwMode="gray">
            <a:xfrm>
              <a:off x="7389519" y="3877327"/>
              <a:ext cx="186124" cy="104521"/>
            </a:xfrm>
            <a:prstGeom prst="line">
              <a:avLst/>
            </a:prstGeom>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C5C3888-AA3C-4AFC-B2C6-678BB04352D0}"/>
                </a:ext>
              </a:extLst>
            </p:cNvPr>
            <p:cNvCxnSpPr>
              <a:cxnSpLocks/>
              <a:stCxn id="41" idx="2"/>
              <a:endCxn id="39" idx="6"/>
            </p:cNvCxnSpPr>
            <p:nvPr/>
          </p:nvCxnSpPr>
          <p:spPr bwMode="gray">
            <a:xfrm flipH="1">
              <a:off x="7793017" y="4042622"/>
              <a:ext cx="108687" cy="19154"/>
            </a:xfrm>
            <a:prstGeom prst="line">
              <a:avLst/>
            </a:prstGeom>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1DD1679-2D5B-4578-A7B3-2BD43919DBFB}"/>
                </a:ext>
              </a:extLst>
            </p:cNvPr>
            <p:cNvCxnSpPr>
              <a:cxnSpLocks/>
              <a:stCxn id="41" idx="7"/>
              <a:endCxn id="42" idx="4"/>
            </p:cNvCxnSpPr>
            <p:nvPr/>
          </p:nvCxnSpPr>
          <p:spPr bwMode="gray">
            <a:xfrm flipV="1">
              <a:off x="8119078" y="3904607"/>
              <a:ext cx="251671" cy="58087"/>
            </a:xfrm>
            <a:prstGeom prst="line">
              <a:avLst/>
            </a:prstGeom>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777745A-1EFB-4619-9BB7-6E525013CA0B}"/>
                </a:ext>
              </a:extLst>
            </p:cNvPr>
            <p:cNvCxnSpPr>
              <a:cxnSpLocks/>
              <a:stCxn id="42" idx="0"/>
              <a:endCxn id="40" idx="5"/>
            </p:cNvCxnSpPr>
            <p:nvPr/>
          </p:nvCxnSpPr>
          <p:spPr bwMode="gray">
            <a:xfrm flipH="1" flipV="1">
              <a:off x="8141310" y="3578735"/>
              <a:ext cx="229439" cy="99803"/>
            </a:xfrm>
            <a:prstGeom prst="line">
              <a:avLst/>
            </a:prstGeom>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A192786-C630-4324-A039-A0404CBCE06C}"/>
                </a:ext>
              </a:extLst>
            </p:cNvPr>
            <p:cNvCxnSpPr>
              <a:cxnSpLocks/>
              <a:stCxn id="41" idx="1"/>
              <a:endCxn id="37" idx="5"/>
            </p:cNvCxnSpPr>
            <p:nvPr/>
          </p:nvCxnSpPr>
          <p:spPr bwMode="gray">
            <a:xfrm flipH="1" flipV="1">
              <a:off x="7701970" y="3664321"/>
              <a:ext cx="237029" cy="298373"/>
            </a:xfrm>
            <a:prstGeom prst="line">
              <a:avLst/>
            </a:prstGeom>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44C711C-5841-4DB9-A1D6-26D74B5595B3}"/>
                </a:ext>
              </a:extLst>
            </p:cNvPr>
            <p:cNvCxnSpPr>
              <a:cxnSpLocks/>
              <a:stCxn id="39" idx="7"/>
              <a:endCxn id="40" idx="4"/>
            </p:cNvCxnSpPr>
            <p:nvPr/>
          </p:nvCxnSpPr>
          <p:spPr bwMode="gray">
            <a:xfrm flipV="1">
              <a:off x="7755722" y="3611842"/>
              <a:ext cx="295549" cy="370006"/>
            </a:xfrm>
            <a:prstGeom prst="line">
              <a:avLst/>
            </a:prstGeom>
            <a:ln/>
          </p:spPr>
          <p:style>
            <a:lnRef idx="1">
              <a:schemeClr val="dk1"/>
            </a:lnRef>
            <a:fillRef idx="0">
              <a:schemeClr val="dk1"/>
            </a:fillRef>
            <a:effectRef idx="0">
              <a:schemeClr val="dk1"/>
            </a:effectRef>
            <a:fontRef idx="minor">
              <a:schemeClr val="tx1"/>
            </a:fontRef>
          </p:style>
        </p:cxnSp>
      </p:grpSp>
      <p:sp>
        <p:nvSpPr>
          <p:cNvPr id="59" name="Freeform: Shape 58">
            <a:extLst>
              <a:ext uri="{FF2B5EF4-FFF2-40B4-BE49-F238E27FC236}">
                <a16:creationId xmlns:a16="http://schemas.microsoft.com/office/drawing/2014/main" id="{89981A08-AB0C-4AE1-8BD1-0BF5474C863A}"/>
              </a:ext>
            </a:extLst>
          </p:cNvPr>
          <p:cNvSpPr/>
          <p:nvPr/>
        </p:nvSpPr>
        <p:spPr bwMode="gray">
          <a:xfrm>
            <a:off x="7123515" y="3399690"/>
            <a:ext cx="1231500" cy="755966"/>
          </a:xfrm>
          <a:custGeom>
            <a:avLst/>
            <a:gdLst>
              <a:gd name="connsiteX0" fmla="*/ 12405 w 2305332"/>
              <a:gd name="connsiteY0" fmla="*/ 1226127 h 2251363"/>
              <a:gd name="connsiteX1" fmla="*/ 12405 w 2305332"/>
              <a:gd name="connsiteY1" fmla="*/ 1226127 h 2251363"/>
              <a:gd name="connsiteX2" fmla="*/ 19332 w 2305332"/>
              <a:gd name="connsiteY2" fmla="*/ 1108363 h 2251363"/>
              <a:gd name="connsiteX3" fmla="*/ 26259 w 2305332"/>
              <a:gd name="connsiteY3" fmla="*/ 1087582 h 2251363"/>
              <a:gd name="connsiteX4" fmla="*/ 33186 w 2305332"/>
              <a:gd name="connsiteY4" fmla="*/ 983672 h 2251363"/>
              <a:gd name="connsiteX5" fmla="*/ 47041 w 2305332"/>
              <a:gd name="connsiteY5" fmla="*/ 942109 h 2251363"/>
              <a:gd name="connsiteX6" fmla="*/ 67823 w 2305332"/>
              <a:gd name="connsiteY6" fmla="*/ 879763 h 2251363"/>
              <a:gd name="connsiteX7" fmla="*/ 88605 w 2305332"/>
              <a:gd name="connsiteY7" fmla="*/ 831272 h 2251363"/>
              <a:gd name="connsiteX8" fmla="*/ 95532 w 2305332"/>
              <a:gd name="connsiteY8" fmla="*/ 810491 h 2251363"/>
              <a:gd name="connsiteX9" fmla="*/ 102459 w 2305332"/>
              <a:gd name="connsiteY9" fmla="*/ 782782 h 2251363"/>
              <a:gd name="connsiteX10" fmla="*/ 123241 w 2305332"/>
              <a:gd name="connsiteY10" fmla="*/ 768927 h 2251363"/>
              <a:gd name="connsiteX11" fmla="*/ 130168 w 2305332"/>
              <a:gd name="connsiteY11" fmla="*/ 706582 h 2251363"/>
              <a:gd name="connsiteX12" fmla="*/ 137095 w 2305332"/>
              <a:gd name="connsiteY12" fmla="*/ 685800 h 2251363"/>
              <a:gd name="connsiteX13" fmla="*/ 144023 w 2305332"/>
              <a:gd name="connsiteY13" fmla="*/ 602672 h 2251363"/>
              <a:gd name="connsiteX14" fmla="*/ 150950 w 2305332"/>
              <a:gd name="connsiteY14" fmla="*/ 554182 h 2251363"/>
              <a:gd name="connsiteX15" fmla="*/ 185586 w 2305332"/>
              <a:gd name="connsiteY15" fmla="*/ 498763 h 2251363"/>
              <a:gd name="connsiteX16" fmla="*/ 220223 w 2305332"/>
              <a:gd name="connsiteY16" fmla="*/ 450272 h 2251363"/>
              <a:gd name="connsiteX17" fmla="*/ 234077 w 2305332"/>
              <a:gd name="connsiteY17" fmla="*/ 429491 h 2251363"/>
              <a:gd name="connsiteX18" fmla="*/ 254859 w 2305332"/>
              <a:gd name="connsiteY18" fmla="*/ 415636 h 2251363"/>
              <a:gd name="connsiteX19" fmla="*/ 310277 w 2305332"/>
              <a:gd name="connsiteY19" fmla="*/ 394854 h 2251363"/>
              <a:gd name="connsiteX20" fmla="*/ 372623 w 2305332"/>
              <a:gd name="connsiteY20" fmla="*/ 387927 h 2251363"/>
              <a:gd name="connsiteX21" fmla="*/ 455750 w 2305332"/>
              <a:gd name="connsiteY21" fmla="*/ 374072 h 2251363"/>
              <a:gd name="connsiteX22" fmla="*/ 497314 w 2305332"/>
              <a:gd name="connsiteY22" fmla="*/ 360218 h 2251363"/>
              <a:gd name="connsiteX23" fmla="*/ 566586 w 2305332"/>
              <a:gd name="connsiteY23" fmla="*/ 318654 h 2251363"/>
              <a:gd name="connsiteX24" fmla="*/ 580441 w 2305332"/>
              <a:gd name="connsiteY24" fmla="*/ 270163 h 2251363"/>
              <a:gd name="connsiteX25" fmla="*/ 601223 w 2305332"/>
              <a:gd name="connsiteY25" fmla="*/ 256309 h 2251363"/>
              <a:gd name="connsiteX26" fmla="*/ 628932 w 2305332"/>
              <a:gd name="connsiteY26" fmla="*/ 214745 h 2251363"/>
              <a:gd name="connsiteX27" fmla="*/ 642786 w 2305332"/>
              <a:gd name="connsiteY27" fmla="*/ 166254 h 2251363"/>
              <a:gd name="connsiteX28" fmla="*/ 670495 w 2305332"/>
              <a:gd name="connsiteY28" fmla="*/ 124691 h 2251363"/>
              <a:gd name="connsiteX29" fmla="*/ 691277 w 2305332"/>
              <a:gd name="connsiteY29" fmla="*/ 110836 h 2251363"/>
              <a:gd name="connsiteX30" fmla="*/ 732841 w 2305332"/>
              <a:gd name="connsiteY30" fmla="*/ 69272 h 2251363"/>
              <a:gd name="connsiteX31" fmla="*/ 753623 w 2305332"/>
              <a:gd name="connsiteY31" fmla="*/ 62345 h 2251363"/>
              <a:gd name="connsiteX32" fmla="*/ 774405 w 2305332"/>
              <a:gd name="connsiteY32" fmla="*/ 48491 h 2251363"/>
              <a:gd name="connsiteX33" fmla="*/ 815968 w 2305332"/>
              <a:gd name="connsiteY33" fmla="*/ 41563 h 2251363"/>
              <a:gd name="connsiteX34" fmla="*/ 843677 w 2305332"/>
              <a:gd name="connsiteY34" fmla="*/ 13854 h 2251363"/>
              <a:gd name="connsiteX35" fmla="*/ 871386 w 2305332"/>
              <a:gd name="connsiteY35" fmla="*/ 6927 h 2251363"/>
              <a:gd name="connsiteX36" fmla="*/ 933732 w 2305332"/>
              <a:gd name="connsiteY36" fmla="*/ 0 h 2251363"/>
              <a:gd name="connsiteX37" fmla="*/ 1203895 w 2305332"/>
              <a:gd name="connsiteY37" fmla="*/ 6927 h 2251363"/>
              <a:gd name="connsiteX38" fmla="*/ 1245459 w 2305332"/>
              <a:gd name="connsiteY38" fmla="*/ 20782 h 2251363"/>
              <a:gd name="connsiteX39" fmla="*/ 1259314 w 2305332"/>
              <a:gd name="connsiteY39" fmla="*/ 41563 h 2251363"/>
              <a:gd name="connsiteX40" fmla="*/ 1280095 w 2305332"/>
              <a:gd name="connsiteY40" fmla="*/ 55418 h 2251363"/>
              <a:gd name="connsiteX41" fmla="*/ 1307805 w 2305332"/>
              <a:gd name="connsiteY41" fmla="*/ 96982 h 2251363"/>
              <a:gd name="connsiteX42" fmla="*/ 1321659 w 2305332"/>
              <a:gd name="connsiteY42" fmla="*/ 117763 h 2251363"/>
              <a:gd name="connsiteX43" fmla="*/ 1328586 w 2305332"/>
              <a:gd name="connsiteY43" fmla="*/ 138545 h 2251363"/>
              <a:gd name="connsiteX44" fmla="*/ 1356295 w 2305332"/>
              <a:gd name="connsiteY44" fmla="*/ 187036 h 2251363"/>
              <a:gd name="connsiteX45" fmla="*/ 1390932 w 2305332"/>
              <a:gd name="connsiteY45" fmla="*/ 235527 h 2251363"/>
              <a:gd name="connsiteX46" fmla="*/ 1397859 w 2305332"/>
              <a:gd name="connsiteY46" fmla="*/ 256309 h 2251363"/>
              <a:gd name="connsiteX47" fmla="*/ 1439423 w 2305332"/>
              <a:gd name="connsiteY47" fmla="*/ 290945 h 2251363"/>
              <a:gd name="connsiteX48" fmla="*/ 1467132 w 2305332"/>
              <a:gd name="connsiteY48" fmla="*/ 367145 h 2251363"/>
              <a:gd name="connsiteX49" fmla="*/ 1480986 w 2305332"/>
              <a:gd name="connsiteY49" fmla="*/ 429491 h 2251363"/>
              <a:gd name="connsiteX50" fmla="*/ 1501768 w 2305332"/>
              <a:gd name="connsiteY50" fmla="*/ 498763 h 2251363"/>
              <a:gd name="connsiteX51" fmla="*/ 1508695 w 2305332"/>
              <a:gd name="connsiteY51" fmla="*/ 554182 h 2251363"/>
              <a:gd name="connsiteX52" fmla="*/ 1515623 w 2305332"/>
              <a:gd name="connsiteY52" fmla="*/ 574963 h 2251363"/>
              <a:gd name="connsiteX53" fmla="*/ 1536405 w 2305332"/>
              <a:gd name="connsiteY53" fmla="*/ 630382 h 2251363"/>
              <a:gd name="connsiteX54" fmla="*/ 1543332 w 2305332"/>
              <a:gd name="connsiteY54" fmla="*/ 727363 h 2251363"/>
              <a:gd name="connsiteX55" fmla="*/ 1550259 w 2305332"/>
              <a:gd name="connsiteY55" fmla="*/ 748145 h 2251363"/>
              <a:gd name="connsiteX56" fmla="*/ 1564114 w 2305332"/>
              <a:gd name="connsiteY56" fmla="*/ 831272 h 2251363"/>
              <a:gd name="connsiteX57" fmla="*/ 1571041 w 2305332"/>
              <a:gd name="connsiteY57" fmla="*/ 852054 h 2251363"/>
              <a:gd name="connsiteX58" fmla="*/ 1598750 w 2305332"/>
              <a:gd name="connsiteY58" fmla="*/ 921327 h 2251363"/>
              <a:gd name="connsiteX59" fmla="*/ 1619532 w 2305332"/>
              <a:gd name="connsiteY59" fmla="*/ 935182 h 2251363"/>
              <a:gd name="connsiteX60" fmla="*/ 1640314 w 2305332"/>
              <a:gd name="connsiteY60" fmla="*/ 1018309 h 2251363"/>
              <a:gd name="connsiteX61" fmla="*/ 1654168 w 2305332"/>
              <a:gd name="connsiteY61" fmla="*/ 1039091 h 2251363"/>
              <a:gd name="connsiteX62" fmla="*/ 1661095 w 2305332"/>
              <a:gd name="connsiteY62" fmla="*/ 1059872 h 2251363"/>
              <a:gd name="connsiteX63" fmla="*/ 1681877 w 2305332"/>
              <a:gd name="connsiteY63" fmla="*/ 1080654 h 2251363"/>
              <a:gd name="connsiteX64" fmla="*/ 1695732 w 2305332"/>
              <a:gd name="connsiteY64" fmla="*/ 1101436 h 2251363"/>
              <a:gd name="connsiteX65" fmla="*/ 1737295 w 2305332"/>
              <a:gd name="connsiteY65" fmla="*/ 1129145 h 2251363"/>
              <a:gd name="connsiteX66" fmla="*/ 1758077 w 2305332"/>
              <a:gd name="connsiteY66" fmla="*/ 1163782 h 2251363"/>
              <a:gd name="connsiteX67" fmla="*/ 1785786 w 2305332"/>
              <a:gd name="connsiteY67" fmla="*/ 1177636 h 2251363"/>
              <a:gd name="connsiteX68" fmla="*/ 1806568 w 2305332"/>
              <a:gd name="connsiteY68" fmla="*/ 1191491 h 2251363"/>
              <a:gd name="connsiteX69" fmla="*/ 1813495 w 2305332"/>
              <a:gd name="connsiteY69" fmla="*/ 1212272 h 2251363"/>
              <a:gd name="connsiteX70" fmla="*/ 1855059 w 2305332"/>
              <a:gd name="connsiteY70" fmla="*/ 1239982 h 2251363"/>
              <a:gd name="connsiteX71" fmla="*/ 1889695 w 2305332"/>
              <a:gd name="connsiteY71" fmla="*/ 1288472 h 2251363"/>
              <a:gd name="connsiteX72" fmla="*/ 1931259 w 2305332"/>
              <a:gd name="connsiteY72" fmla="*/ 1316182 h 2251363"/>
              <a:gd name="connsiteX73" fmla="*/ 1945114 w 2305332"/>
              <a:gd name="connsiteY73" fmla="*/ 1336963 h 2251363"/>
              <a:gd name="connsiteX74" fmla="*/ 1986677 w 2305332"/>
              <a:gd name="connsiteY74" fmla="*/ 1364672 h 2251363"/>
              <a:gd name="connsiteX75" fmla="*/ 2000532 w 2305332"/>
              <a:gd name="connsiteY75" fmla="*/ 1385454 h 2251363"/>
              <a:gd name="connsiteX76" fmla="*/ 2028241 w 2305332"/>
              <a:gd name="connsiteY76" fmla="*/ 1392382 h 2251363"/>
              <a:gd name="connsiteX77" fmla="*/ 2049023 w 2305332"/>
              <a:gd name="connsiteY77" fmla="*/ 1399309 h 2251363"/>
              <a:gd name="connsiteX78" fmla="*/ 2076732 w 2305332"/>
              <a:gd name="connsiteY78" fmla="*/ 1413163 h 2251363"/>
              <a:gd name="connsiteX79" fmla="*/ 2132150 w 2305332"/>
              <a:gd name="connsiteY79" fmla="*/ 1427018 h 2251363"/>
              <a:gd name="connsiteX80" fmla="*/ 2152932 w 2305332"/>
              <a:gd name="connsiteY80" fmla="*/ 1440872 h 2251363"/>
              <a:gd name="connsiteX81" fmla="*/ 2166786 w 2305332"/>
              <a:gd name="connsiteY81" fmla="*/ 1461654 h 2251363"/>
              <a:gd name="connsiteX82" fmla="*/ 2187568 w 2305332"/>
              <a:gd name="connsiteY82" fmla="*/ 1468582 h 2251363"/>
              <a:gd name="connsiteX83" fmla="*/ 2215277 w 2305332"/>
              <a:gd name="connsiteY83" fmla="*/ 1524000 h 2251363"/>
              <a:gd name="connsiteX84" fmla="*/ 2222205 w 2305332"/>
              <a:gd name="connsiteY84" fmla="*/ 1544782 h 2251363"/>
              <a:gd name="connsiteX85" fmla="*/ 2263768 w 2305332"/>
              <a:gd name="connsiteY85" fmla="*/ 1586345 h 2251363"/>
              <a:gd name="connsiteX86" fmla="*/ 2270695 w 2305332"/>
              <a:gd name="connsiteY86" fmla="*/ 1620982 h 2251363"/>
              <a:gd name="connsiteX87" fmla="*/ 2305332 w 2305332"/>
              <a:gd name="connsiteY87" fmla="*/ 1669472 h 2251363"/>
              <a:gd name="connsiteX88" fmla="*/ 2291477 w 2305332"/>
              <a:gd name="connsiteY88" fmla="*/ 1828800 h 2251363"/>
              <a:gd name="connsiteX89" fmla="*/ 2277623 w 2305332"/>
              <a:gd name="connsiteY89" fmla="*/ 1849582 h 2251363"/>
              <a:gd name="connsiteX90" fmla="*/ 2270695 w 2305332"/>
              <a:gd name="connsiteY90" fmla="*/ 1870363 h 2251363"/>
              <a:gd name="connsiteX91" fmla="*/ 2256841 w 2305332"/>
              <a:gd name="connsiteY91" fmla="*/ 1918854 h 2251363"/>
              <a:gd name="connsiteX92" fmla="*/ 2242986 w 2305332"/>
              <a:gd name="connsiteY92" fmla="*/ 1946563 h 2251363"/>
              <a:gd name="connsiteX93" fmla="*/ 2222205 w 2305332"/>
              <a:gd name="connsiteY93" fmla="*/ 1953491 h 2251363"/>
              <a:gd name="connsiteX94" fmla="*/ 2187568 w 2305332"/>
              <a:gd name="connsiteY94" fmla="*/ 2001982 h 2251363"/>
              <a:gd name="connsiteX95" fmla="*/ 2159859 w 2305332"/>
              <a:gd name="connsiteY95" fmla="*/ 2043545 h 2251363"/>
              <a:gd name="connsiteX96" fmla="*/ 2146005 w 2305332"/>
              <a:gd name="connsiteY96" fmla="*/ 2064327 h 2251363"/>
              <a:gd name="connsiteX97" fmla="*/ 2118295 w 2305332"/>
              <a:gd name="connsiteY97" fmla="*/ 2085109 h 2251363"/>
              <a:gd name="connsiteX98" fmla="*/ 2111368 w 2305332"/>
              <a:gd name="connsiteY98" fmla="*/ 2105891 h 2251363"/>
              <a:gd name="connsiteX99" fmla="*/ 2083659 w 2305332"/>
              <a:gd name="connsiteY99" fmla="*/ 2182091 h 2251363"/>
              <a:gd name="connsiteX100" fmla="*/ 2062877 w 2305332"/>
              <a:gd name="connsiteY100" fmla="*/ 2195945 h 2251363"/>
              <a:gd name="connsiteX101" fmla="*/ 2042095 w 2305332"/>
              <a:gd name="connsiteY101" fmla="*/ 2202872 h 2251363"/>
              <a:gd name="connsiteX102" fmla="*/ 1993605 w 2305332"/>
              <a:gd name="connsiteY102" fmla="*/ 2230582 h 2251363"/>
              <a:gd name="connsiteX103" fmla="*/ 1972823 w 2305332"/>
              <a:gd name="connsiteY103" fmla="*/ 2237509 h 2251363"/>
              <a:gd name="connsiteX104" fmla="*/ 1889695 w 2305332"/>
              <a:gd name="connsiteY104" fmla="*/ 2251363 h 2251363"/>
              <a:gd name="connsiteX105" fmla="*/ 1141550 w 2305332"/>
              <a:gd name="connsiteY105" fmla="*/ 2244436 h 2251363"/>
              <a:gd name="connsiteX106" fmla="*/ 1058423 w 2305332"/>
              <a:gd name="connsiteY106" fmla="*/ 2223654 h 2251363"/>
              <a:gd name="connsiteX107" fmla="*/ 635859 w 2305332"/>
              <a:gd name="connsiteY107" fmla="*/ 2216727 h 2251363"/>
              <a:gd name="connsiteX108" fmla="*/ 615077 w 2305332"/>
              <a:gd name="connsiteY108" fmla="*/ 2195945 h 2251363"/>
              <a:gd name="connsiteX109" fmla="*/ 594295 w 2305332"/>
              <a:gd name="connsiteY109" fmla="*/ 2182091 h 2251363"/>
              <a:gd name="connsiteX110" fmla="*/ 580441 w 2305332"/>
              <a:gd name="connsiteY110" fmla="*/ 2161309 h 2251363"/>
              <a:gd name="connsiteX111" fmla="*/ 545805 w 2305332"/>
              <a:gd name="connsiteY111" fmla="*/ 2112818 h 2251363"/>
              <a:gd name="connsiteX112" fmla="*/ 518095 w 2305332"/>
              <a:gd name="connsiteY112" fmla="*/ 2036618 h 2251363"/>
              <a:gd name="connsiteX113" fmla="*/ 497314 w 2305332"/>
              <a:gd name="connsiteY113" fmla="*/ 2015836 h 2251363"/>
              <a:gd name="connsiteX114" fmla="*/ 448823 w 2305332"/>
              <a:gd name="connsiteY114" fmla="*/ 1967345 h 2251363"/>
              <a:gd name="connsiteX115" fmla="*/ 386477 w 2305332"/>
              <a:gd name="connsiteY115" fmla="*/ 1905000 h 2251363"/>
              <a:gd name="connsiteX116" fmla="*/ 365695 w 2305332"/>
              <a:gd name="connsiteY116" fmla="*/ 1898072 h 2251363"/>
              <a:gd name="connsiteX117" fmla="*/ 351841 w 2305332"/>
              <a:gd name="connsiteY117" fmla="*/ 1877291 h 2251363"/>
              <a:gd name="connsiteX118" fmla="*/ 310277 w 2305332"/>
              <a:gd name="connsiteY118" fmla="*/ 1856509 h 2251363"/>
              <a:gd name="connsiteX119" fmla="*/ 275641 w 2305332"/>
              <a:gd name="connsiteY119" fmla="*/ 1835727 h 2251363"/>
              <a:gd name="connsiteX120" fmla="*/ 247932 w 2305332"/>
              <a:gd name="connsiteY120" fmla="*/ 1780309 h 2251363"/>
              <a:gd name="connsiteX121" fmla="*/ 220223 w 2305332"/>
              <a:gd name="connsiteY121" fmla="*/ 1731818 h 2251363"/>
              <a:gd name="connsiteX122" fmla="*/ 213295 w 2305332"/>
              <a:gd name="connsiteY122" fmla="*/ 1704109 h 2251363"/>
              <a:gd name="connsiteX123" fmla="*/ 206368 w 2305332"/>
              <a:gd name="connsiteY123" fmla="*/ 1648691 h 2251363"/>
              <a:gd name="connsiteX124" fmla="*/ 199441 w 2305332"/>
              <a:gd name="connsiteY124" fmla="*/ 1627909 h 2251363"/>
              <a:gd name="connsiteX125" fmla="*/ 192514 w 2305332"/>
              <a:gd name="connsiteY125" fmla="*/ 1579418 h 2251363"/>
              <a:gd name="connsiteX126" fmla="*/ 185586 w 2305332"/>
              <a:gd name="connsiteY126" fmla="*/ 1517072 h 2251363"/>
              <a:gd name="connsiteX127" fmla="*/ 164805 w 2305332"/>
              <a:gd name="connsiteY127" fmla="*/ 1461654 h 2251363"/>
              <a:gd name="connsiteX128" fmla="*/ 137095 w 2305332"/>
              <a:gd name="connsiteY128" fmla="*/ 1420091 h 2251363"/>
              <a:gd name="connsiteX129" fmla="*/ 109386 w 2305332"/>
              <a:gd name="connsiteY129" fmla="*/ 1406236 h 2251363"/>
              <a:gd name="connsiteX130" fmla="*/ 53968 w 2305332"/>
              <a:gd name="connsiteY130" fmla="*/ 1350818 h 2251363"/>
              <a:gd name="connsiteX131" fmla="*/ 40114 w 2305332"/>
              <a:gd name="connsiteY131" fmla="*/ 1323109 h 2251363"/>
              <a:gd name="connsiteX132" fmla="*/ 33186 w 2305332"/>
              <a:gd name="connsiteY132" fmla="*/ 1288472 h 2251363"/>
              <a:gd name="connsiteX133" fmla="*/ 12405 w 2305332"/>
              <a:gd name="connsiteY133" fmla="*/ 1267691 h 2251363"/>
              <a:gd name="connsiteX134" fmla="*/ 5477 w 2305332"/>
              <a:gd name="connsiteY134" fmla="*/ 1239982 h 2251363"/>
              <a:gd name="connsiteX135" fmla="*/ 12405 w 2305332"/>
              <a:gd name="connsiteY135" fmla="*/ 1226127 h 225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05332" h="2251363">
                <a:moveTo>
                  <a:pt x="12405" y="1226127"/>
                </a:moveTo>
                <a:lnTo>
                  <a:pt x="12405" y="1226127"/>
                </a:lnTo>
                <a:cubicBezTo>
                  <a:pt x="14714" y="1186872"/>
                  <a:pt x="15419" y="1147490"/>
                  <a:pt x="19332" y="1108363"/>
                </a:cubicBezTo>
                <a:cubicBezTo>
                  <a:pt x="20059" y="1101098"/>
                  <a:pt x="25453" y="1094839"/>
                  <a:pt x="26259" y="1087582"/>
                </a:cubicBezTo>
                <a:cubicBezTo>
                  <a:pt x="30092" y="1053081"/>
                  <a:pt x="28277" y="1018037"/>
                  <a:pt x="33186" y="983672"/>
                </a:cubicBezTo>
                <a:cubicBezTo>
                  <a:pt x="35251" y="969215"/>
                  <a:pt x="44177" y="956429"/>
                  <a:pt x="47041" y="942109"/>
                </a:cubicBezTo>
                <a:cubicBezTo>
                  <a:pt x="55993" y="897346"/>
                  <a:pt x="48702" y="918003"/>
                  <a:pt x="67823" y="879763"/>
                </a:cubicBezTo>
                <a:cubicBezTo>
                  <a:pt x="82239" y="822096"/>
                  <a:pt x="64685" y="879110"/>
                  <a:pt x="88605" y="831272"/>
                </a:cubicBezTo>
                <a:cubicBezTo>
                  <a:pt x="91870" y="824741"/>
                  <a:pt x="93526" y="817512"/>
                  <a:pt x="95532" y="810491"/>
                </a:cubicBezTo>
                <a:cubicBezTo>
                  <a:pt x="98147" y="801337"/>
                  <a:pt x="97178" y="790704"/>
                  <a:pt x="102459" y="782782"/>
                </a:cubicBezTo>
                <a:cubicBezTo>
                  <a:pt x="107077" y="775855"/>
                  <a:pt x="116314" y="773545"/>
                  <a:pt x="123241" y="768927"/>
                </a:cubicBezTo>
                <a:cubicBezTo>
                  <a:pt x="125550" y="748145"/>
                  <a:pt x="126731" y="727207"/>
                  <a:pt x="130168" y="706582"/>
                </a:cubicBezTo>
                <a:cubicBezTo>
                  <a:pt x="131368" y="699379"/>
                  <a:pt x="136130" y="693038"/>
                  <a:pt x="137095" y="685800"/>
                </a:cubicBezTo>
                <a:cubicBezTo>
                  <a:pt x="140770" y="658239"/>
                  <a:pt x="141112" y="630325"/>
                  <a:pt x="144023" y="602672"/>
                </a:cubicBezTo>
                <a:cubicBezTo>
                  <a:pt x="145732" y="586434"/>
                  <a:pt x="144886" y="569342"/>
                  <a:pt x="150950" y="554182"/>
                </a:cubicBezTo>
                <a:cubicBezTo>
                  <a:pt x="159040" y="533956"/>
                  <a:pt x="178697" y="519429"/>
                  <a:pt x="185586" y="498763"/>
                </a:cubicBezTo>
                <a:cubicBezTo>
                  <a:pt x="201750" y="450273"/>
                  <a:pt x="185587" y="461819"/>
                  <a:pt x="220223" y="450272"/>
                </a:cubicBezTo>
                <a:cubicBezTo>
                  <a:pt x="224841" y="443345"/>
                  <a:pt x="228190" y="435378"/>
                  <a:pt x="234077" y="429491"/>
                </a:cubicBezTo>
                <a:cubicBezTo>
                  <a:pt x="239964" y="423604"/>
                  <a:pt x="247412" y="419359"/>
                  <a:pt x="254859" y="415636"/>
                </a:cubicBezTo>
                <a:cubicBezTo>
                  <a:pt x="256105" y="415013"/>
                  <a:pt x="301288" y="396352"/>
                  <a:pt x="310277" y="394854"/>
                </a:cubicBezTo>
                <a:cubicBezTo>
                  <a:pt x="330902" y="391416"/>
                  <a:pt x="351841" y="390236"/>
                  <a:pt x="372623" y="387927"/>
                </a:cubicBezTo>
                <a:cubicBezTo>
                  <a:pt x="429446" y="368987"/>
                  <a:pt x="339745" y="397273"/>
                  <a:pt x="455750" y="374072"/>
                </a:cubicBezTo>
                <a:cubicBezTo>
                  <a:pt x="470070" y="371208"/>
                  <a:pt x="497314" y="360218"/>
                  <a:pt x="497314" y="360218"/>
                </a:cubicBezTo>
                <a:cubicBezTo>
                  <a:pt x="547469" y="326781"/>
                  <a:pt x="523984" y="339956"/>
                  <a:pt x="566586" y="318654"/>
                </a:cubicBezTo>
                <a:cubicBezTo>
                  <a:pt x="567038" y="316847"/>
                  <a:pt x="576829" y="274678"/>
                  <a:pt x="580441" y="270163"/>
                </a:cubicBezTo>
                <a:cubicBezTo>
                  <a:pt x="585642" y="263662"/>
                  <a:pt x="594296" y="260927"/>
                  <a:pt x="601223" y="256309"/>
                </a:cubicBezTo>
                <a:cubicBezTo>
                  <a:pt x="610459" y="242454"/>
                  <a:pt x="624894" y="230899"/>
                  <a:pt x="628932" y="214745"/>
                </a:cubicBezTo>
                <a:cubicBezTo>
                  <a:pt x="630562" y="208224"/>
                  <a:pt x="638269" y="174384"/>
                  <a:pt x="642786" y="166254"/>
                </a:cubicBezTo>
                <a:cubicBezTo>
                  <a:pt x="650872" y="151698"/>
                  <a:pt x="656641" y="133927"/>
                  <a:pt x="670495" y="124691"/>
                </a:cubicBezTo>
                <a:lnTo>
                  <a:pt x="691277" y="110836"/>
                </a:lnTo>
                <a:cubicBezTo>
                  <a:pt x="706770" y="87598"/>
                  <a:pt x="705082" y="85134"/>
                  <a:pt x="732841" y="69272"/>
                </a:cubicBezTo>
                <a:cubicBezTo>
                  <a:pt x="739181" y="65649"/>
                  <a:pt x="747092" y="65610"/>
                  <a:pt x="753623" y="62345"/>
                </a:cubicBezTo>
                <a:cubicBezTo>
                  <a:pt x="761070" y="58622"/>
                  <a:pt x="766507" y="51124"/>
                  <a:pt x="774405" y="48491"/>
                </a:cubicBezTo>
                <a:cubicBezTo>
                  <a:pt x="787730" y="44049"/>
                  <a:pt x="802114" y="43872"/>
                  <a:pt x="815968" y="41563"/>
                </a:cubicBezTo>
                <a:cubicBezTo>
                  <a:pt x="825204" y="32327"/>
                  <a:pt x="832600" y="20777"/>
                  <a:pt x="843677" y="13854"/>
                </a:cubicBezTo>
                <a:cubicBezTo>
                  <a:pt x="851750" y="8808"/>
                  <a:pt x="861976" y="8375"/>
                  <a:pt x="871386" y="6927"/>
                </a:cubicBezTo>
                <a:cubicBezTo>
                  <a:pt x="892053" y="3748"/>
                  <a:pt x="912950" y="2309"/>
                  <a:pt x="933732" y="0"/>
                </a:cubicBezTo>
                <a:cubicBezTo>
                  <a:pt x="1023786" y="2309"/>
                  <a:pt x="1114011" y="935"/>
                  <a:pt x="1203895" y="6927"/>
                </a:cubicBezTo>
                <a:cubicBezTo>
                  <a:pt x="1218467" y="7898"/>
                  <a:pt x="1233075" y="13042"/>
                  <a:pt x="1245459" y="20782"/>
                </a:cubicBezTo>
                <a:cubicBezTo>
                  <a:pt x="1252519" y="25194"/>
                  <a:pt x="1253427" y="35676"/>
                  <a:pt x="1259314" y="41563"/>
                </a:cubicBezTo>
                <a:cubicBezTo>
                  <a:pt x="1265201" y="47450"/>
                  <a:pt x="1273168" y="50800"/>
                  <a:pt x="1280095" y="55418"/>
                </a:cubicBezTo>
                <a:lnTo>
                  <a:pt x="1307805" y="96982"/>
                </a:lnTo>
                <a:lnTo>
                  <a:pt x="1321659" y="117763"/>
                </a:lnTo>
                <a:cubicBezTo>
                  <a:pt x="1323968" y="124690"/>
                  <a:pt x="1325320" y="132014"/>
                  <a:pt x="1328586" y="138545"/>
                </a:cubicBezTo>
                <a:cubicBezTo>
                  <a:pt x="1353584" y="188540"/>
                  <a:pt x="1332002" y="126304"/>
                  <a:pt x="1356295" y="187036"/>
                </a:cubicBezTo>
                <a:cubicBezTo>
                  <a:pt x="1376189" y="236770"/>
                  <a:pt x="1354431" y="223360"/>
                  <a:pt x="1390932" y="235527"/>
                </a:cubicBezTo>
                <a:cubicBezTo>
                  <a:pt x="1393241" y="242454"/>
                  <a:pt x="1393809" y="250233"/>
                  <a:pt x="1397859" y="256309"/>
                </a:cubicBezTo>
                <a:cubicBezTo>
                  <a:pt x="1408527" y="272311"/>
                  <a:pt x="1424088" y="280722"/>
                  <a:pt x="1439423" y="290945"/>
                </a:cubicBezTo>
                <a:cubicBezTo>
                  <a:pt x="1468464" y="334509"/>
                  <a:pt x="1440678" y="287780"/>
                  <a:pt x="1467132" y="367145"/>
                </a:cubicBezTo>
                <a:cubicBezTo>
                  <a:pt x="1483784" y="417102"/>
                  <a:pt x="1462696" y="350236"/>
                  <a:pt x="1480986" y="429491"/>
                </a:cubicBezTo>
                <a:cubicBezTo>
                  <a:pt x="1486933" y="455260"/>
                  <a:pt x="1493831" y="474953"/>
                  <a:pt x="1501768" y="498763"/>
                </a:cubicBezTo>
                <a:cubicBezTo>
                  <a:pt x="1504077" y="517236"/>
                  <a:pt x="1505365" y="535866"/>
                  <a:pt x="1508695" y="554182"/>
                </a:cubicBezTo>
                <a:cubicBezTo>
                  <a:pt x="1510001" y="561366"/>
                  <a:pt x="1513059" y="568126"/>
                  <a:pt x="1515623" y="574963"/>
                </a:cubicBezTo>
                <a:cubicBezTo>
                  <a:pt x="1540469" y="641219"/>
                  <a:pt x="1520682" y="583217"/>
                  <a:pt x="1536405" y="630382"/>
                </a:cubicBezTo>
                <a:cubicBezTo>
                  <a:pt x="1538714" y="662709"/>
                  <a:pt x="1539545" y="695176"/>
                  <a:pt x="1543332" y="727363"/>
                </a:cubicBezTo>
                <a:cubicBezTo>
                  <a:pt x="1544185" y="734615"/>
                  <a:pt x="1548827" y="740985"/>
                  <a:pt x="1550259" y="748145"/>
                </a:cubicBezTo>
                <a:cubicBezTo>
                  <a:pt x="1555768" y="775691"/>
                  <a:pt x="1558605" y="803726"/>
                  <a:pt x="1564114" y="831272"/>
                </a:cubicBezTo>
                <a:cubicBezTo>
                  <a:pt x="1565546" y="838432"/>
                  <a:pt x="1569035" y="845033"/>
                  <a:pt x="1571041" y="852054"/>
                </a:cubicBezTo>
                <a:cubicBezTo>
                  <a:pt x="1577814" y="875762"/>
                  <a:pt x="1580201" y="902778"/>
                  <a:pt x="1598750" y="921327"/>
                </a:cubicBezTo>
                <a:cubicBezTo>
                  <a:pt x="1604637" y="927214"/>
                  <a:pt x="1612605" y="930564"/>
                  <a:pt x="1619532" y="935182"/>
                </a:cubicBezTo>
                <a:cubicBezTo>
                  <a:pt x="1651233" y="982733"/>
                  <a:pt x="1616774" y="924150"/>
                  <a:pt x="1640314" y="1018309"/>
                </a:cubicBezTo>
                <a:cubicBezTo>
                  <a:pt x="1642333" y="1026386"/>
                  <a:pt x="1650445" y="1031644"/>
                  <a:pt x="1654168" y="1039091"/>
                </a:cubicBezTo>
                <a:cubicBezTo>
                  <a:pt x="1657433" y="1045622"/>
                  <a:pt x="1657045" y="1053797"/>
                  <a:pt x="1661095" y="1059872"/>
                </a:cubicBezTo>
                <a:cubicBezTo>
                  <a:pt x="1666529" y="1068023"/>
                  <a:pt x="1675605" y="1073128"/>
                  <a:pt x="1681877" y="1080654"/>
                </a:cubicBezTo>
                <a:cubicBezTo>
                  <a:pt x="1687207" y="1087050"/>
                  <a:pt x="1689466" y="1095953"/>
                  <a:pt x="1695732" y="1101436"/>
                </a:cubicBezTo>
                <a:cubicBezTo>
                  <a:pt x="1708263" y="1112401"/>
                  <a:pt x="1737295" y="1129145"/>
                  <a:pt x="1737295" y="1129145"/>
                </a:cubicBezTo>
                <a:cubicBezTo>
                  <a:pt x="1744222" y="1140691"/>
                  <a:pt x="1748556" y="1154261"/>
                  <a:pt x="1758077" y="1163782"/>
                </a:cubicBezTo>
                <a:cubicBezTo>
                  <a:pt x="1765379" y="1171084"/>
                  <a:pt x="1776820" y="1172513"/>
                  <a:pt x="1785786" y="1177636"/>
                </a:cubicBezTo>
                <a:cubicBezTo>
                  <a:pt x="1793015" y="1181767"/>
                  <a:pt x="1799641" y="1186873"/>
                  <a:pt x="1806568" y="1191491"/>
                </a:cubicBezTo>
                <a:cubicBezTo>
                  <a:pt x="1808877" y="1198418"/>
                  <a:pt x="1808332" y="1207109"/>
                  <a:pt x="1813495" y="1212272"/>
                </a:cubicBezTo>
                <a:cubicBezTo>
                  <a:pt x="1825269" y="1224046"/>
                  <a:pt x="1855059" y="1239982"/>
                  <a:pt x="1855059" y="1239982"/>
                </a:cubicBezTo>
                <a:cubicBezTo>
                  <a:pt x="1867913" y="1265688"/>
                  <a:pt x="1866718" y="1270601"/>
                  <a:pt x="1889695" y="1288472"/>
                </a:cubicBezTo>
                <a:cubicBezTo>
                  <a:pt x="1902839" y="1298695"/>
                  <a:pt x="1931259" y="1316182"/>
                  <a:pt x="1931259" y="1316182"/>
                </a:cubicBezTo>
                <a:cubicBezTo>
                  <a:pt x="1935877" y="1323109"/>
                  <a:pt x="1938848" y="1331481"/>
                  <a:pt x="1945114" y="1336963"/>
                </a:cubicBezTo>
                <a:cubicBezTo>
                  <a:pt x="1957645" y="1347928"/>
                  <a:pt x="1986677" y="1364672"/>
                  <a:pt x="1986677" y="1364672"/>
                </a:cubicBezTo>
                <a:cubicBezTo>
                  <a:pt x="1991295" y="1371599"/>
                  <a:pt x="1993605" y="1380836"/>
                  <a:pt x="2000532" y="1385454"/>
                </a:cubicBezTo>
                <a:cubicBezTo>
                  <a:pt x="2008454" y="1390735"/>
                  <a:pt x="2019087" y="1389766"/>
                  <a:pt x="2028241" y="1392382"/>
                </a:cubicBezTo>
                <a:cubicBezTo>
                  <a:pt x="2035262" y="1394388"/>
                  <a:pt x="2042311" y="1396433"/>
                  <a:pt x="2049023" y="1399309"/>
                </a:cubicBezTo>
                <a:cubicBezTo>
                  <a:pt x="2058515" y="1403377"/>
                  <a:pt x="2067240" y="1409095"/>
                  <a:pt x="2076732" y="1413163"/>
                </a:cubicBezTo>
                <a:cubicBezTo>
                  <a:pt x="2095375" y="1421153"/>
                  <a:pt x="2111813" y="1422951"/>
                  <a:pt x="2132150" y="1427018"/>
                </a:cubicBezTo>
                <a:cubicBezTo>
                  <a:pt x="2139077" y="1431636"/>
                  <a:pt x="2147045" y="1434985"/>
                  <a:pt x="2152932" y="1440872"/>
                </a:cubicBezTo>
                <a:cubicBezTo>
                  <a:pt x="2158819" y="1446759"/>
                  <a:pt x="2160285" y="1456453"/>
                  <a:pt x="2166786" y="1461654"/>
                </a:cubicBezTo>
                <a:cubicBezTo>
                  <a:pt x="2172488" y="1466216"/>
                  <a:pt x="2180641" y="1466273"/>
                  <a:pt x="2187568" y="1468582"/>
                </a:cubicBezTo>
                <a:cubicBezTo>
                  <a:pt x="2196804" y="1487055"/>
                  <a:pt x="2208745" y="1504407"/>
                  <a:pt x="2215277" y="1524000"/>
                </a:cubicBezTo>
                <a:cubicBezTo>
                  <a:pt x="2217586" y="1530927"/>
                  <a:pt x="2217722" y="1539018"/>
                  <a:pt x="2222205" y="1544782"/>
                </a:cubicBezTo>
                <a:cubicBezTo>
                  <a:pt x="2234234" y="1560248"/>
                  <a:pt x="2263768" y="1586345"/>
                  <a:pt x="2263768" y="1586345"/>
                </a:cubicBezTo>
                <a:cubicBezTo>
                  <a:pt x="2266077" y="1597891"/>
                  <a:pt x="2263851" y="1611401"/>
                  <a:pt x="2270695" y="1620982"/>
                </a:cubicBezTo>
                <a:cubicBezTo>
                  <a:pt x="2318496" y="1687902"/>
                  <a:pt x="2285480" y="1570210"/>
                  <a:pt x="2305332" y="1669472"/>
                </a:cubicBezTo>
                <a:cubicBezTo>
                  <a:pt x="2300714" y="1722581"/>
                  <a:pt x="2299583" y="1776110"/>
                  <a:pt x="2291477" y="1828800"/>
                </a:cubicBezTo>
                <a:cubicBezTo>
                  <a:pt x="2290211" y="1837029"/>
                  <a:pt x="2281346" y="1842135"/>
                  <a:pt x="2277623" y="1849582"/>
                </a:cubicBezTo>
                <a:cubicBezTo>
                  <a:pt x="2274357" y="1856113"/>
                  <a:pt x="2272701" y="1863342"/>
                  <a:pt x="2270695" y="1870363"/>
                </a:cubicBezTo>
                <a:cubicBezTo>
                  <a:pt x="2265673" y="1887939"/>
                  <a:pt x="2263959" y="1902245"/>
                  <a:pt x="2256841" y="1918854"/>
                </a:cubicBezTo>
                <a:cubicBezTo>
                  <a:pt x="2252773" y="1928346"/>
                  <a:pt x="2250288" y="1939261"/>
                  <a:pt x="2242986" y="1946563"/>
                </a:cubicBezTo>
                <a:cubicBezTo>
                  <a:pt x="2237823" y="1951726"/>
                  <a:pt x="2229132" y="1951182"/>
                  <a:pt x="2222205" y="1953491"/>
                </a:cubicBezTo>
                <a:cubicBezTo>
                  <a:pt x="2177131" y="2021097"/>
                  <a:pt x="2247758" y="1915996"/>
                  <a:pt x="2187568" y="2001982"/>
                </a:cubicBezTo>
                <a:cubicBezTo>
                  <a:pt x="2178019" y="2015623"/>
                  <a:pt x="2169095" y="2029691"/>
                  <a:pt x="2159859" y="2043545"/>
                </a:cubicBezTo>
                <a:cubicBezTo>
                  <a:pt x="2155241" y="2050472"/>
                  <a:pt x="2152665" y="2059332"/>
                  <a:pt x="2146005" y="2064327"/>
                </a:cubicBezTo>
                <a:lnTo>
                  <a:pt x="2118295" y="2085109"/>
                </a:lnTo>
                <a:cubicBezTo>
                  <a:pt x="2115986" y="2092036"/>
                  <a:pt x="2113289" y="2098846"/>
                  <a:pt x="2111368" y="2105891"/>
                </a:cubicBezTo>
                <a:cubicBezTo>
                  <a:pt x="2103981" y="2132979"/>
                  <a:pt x="2104366" y="2161385"/>
                  <a:pt x="2083659" y="2182091"/>
                </a:cubicBezTo>
                <a:cubicBezTo>
                  <a:pt x="2077772" y="2187978"/>
                  <a:pt x="2070324" y="2192222"/>
                  <a:pt x="2062877" y="2195945"/>
                </a:cubicBezTo>
                <a:cubicBezTo>
                  <a:pt x="2056346" y="2199210"/>
                  <a:pt x="2049022" y="2200563"/>
                  <a:pt x="2042095" y="2202872"/>
                </a:cubicBezTo>
                <a:cubicBezTo>
                  <a:pt x="2021225" y="2216786"/>
                  <a:pt x="2018214" y="2220035"/>
                  <a:pt x="1993605" y="2230582"/>
                </a:cubicBezTo>
                <a:cubicBezTo>
                  <a:pt x="1986893" y="2233458"/>
                  <a:pt x="1979844" y="2235503"/>
                  <a:pt x="1972823" y="2237509"/>
                </a:cubicBezTo>
                <a:cubicBezTo>
                  <a:pt x="1937224" y="2247680"/>
                  <a:pt x="1934673" y="2245741"/>
                  <a:pt x="1889695" y="2251363"/>
                </a:cubicBezTo>
                <a:lnTo>
                  <a:pt x="1141550" y="2244436"/>
                </a:lnTo>
                <a:cubicBezTo>
                  <a:pt x="1113004" y="2243484"/>
                  <a:pt x="1086981" y="2224122"/>
                  <a:pt x="1058423" y="2223654"/>
                </a:cubicBezTo>
                <a:lnTo>
                  <a:pt x="635859" y="2216727"/>
                </a:lnTo>
                <a:cubicBezTo>
                  <a:pt x="628932" y="2209800"/>
                  <a:pt x="622603" y="2202217"/>
                  <a:pt x="615077" y="2195945"/>
                </a:cubicBezTo>
                <a:cubicBezTo>
                  <a:pt x="608681" y="2190615"/>
                  <a:pt x="600182" y="2187978"/>
                  <a:pt x="594295" y="2182091"/>
                </a:cubicBezTo>
                <a:cubicBezTo>
                  <a:pt x="588408" y="2176204"/>
                  <a:pt x="585280" y="2168084"/>
                  <a:pt x="580441" y="2161309"/>
                </a:cubicBezTo>
                <a:cubicBezTo>
                  <a:pt x="577427" y="2157090"/>
                  <a:pt x="549648" y="2121465"/>
                  <a:pt x="545805" y="2112818"/>
                </a:cubicBezTo>
                <a:cubicBezTo>
                  <a:pt x="538843" y="2097154"/>
                  <a:pt x="528157" y="2052717"/>
                  <a:pt x="518095" y="2036618"/>
                </a:cubicBezTo>
                <a:cubicBezTo>
                  <a:pt x="512903" y="2028311"/>
                  <a:pt x="503765" y="2023209"/>
                  <a:pt x="497314" y="2015836"/>
                </a:cubicBezTo>
                <a:cubicBezTo>
                  <a:pt x="457001" y="1969763"/>
                  <a:pt x="486076" y="1992181"/>
                  <a:pt x="448823" y="1967345"/>
                </a:cubicBezTo>
                <a:cubicBezTo>
                  <a:pt x="419694" y="1923651"/>
                  <a:pt x="430501" y="1927012"/>
                  <a:pt x="386477" y="1905000"/>
                </a:cubicBezTo>
                <a:cubicBezTo>
                  <a:pt x="379946" y="1901734"/>
                  <a:pt x="372622" y="1900381"/>
                  <a:pt x="365695" y="1898072"/>
                </a:cubicBezTo>
                <a:cubicBezTo>
                  <a:pt x="361077" y="1891145"/>
                  <a:pt x="357728" y="1883178"/>
                  <a:pt x="351841" y="1877291"/>
                </a:cubicBezTo>
                <a:cubicBezTo>
                  <a:pt x="331986" y="1857436"/>
                  <a:pt x="332816" y="1867778"/>
                  <a:pt x="310277" y="1856509"/>
                </a:cubicBezTo>
                <a:cubicBezTo>
                  <a:pt x="298234" y="1850488"/>
                  <a:pt x="287186" y="1842654"/>
                  <a:pt x="275641" y="1835727"/>
                </a:cubicBezTo>
                <a:cubicBezTo>
                  <a:pt x="266405" y="1817254"/>
                  <a:pt x="259388" y="1797493"/>
                  <a:pt x="247932" y="1780309"/>
                </a:cubicBezTo>
                <a:cubicBezTo>
                  <a:pt x="236446" y="1763080"/>
                  <a:pt x="227758" y="1751910"/>
                  <a:pt x="220223" y="1731818"/>
                </a:cubicBezTo>
                <a:cubicBezTo>
                  <a:pt x="216880" y="1722904"/>
                  <a:pt x="215604" y="1713345"/>
                  <a:pt x="213295" y="1704109"/>
                </a:cubicBezTo>
                <a:cubicBezTo>
                  <a:pt x="210986" y="1685636"/>
                  <a:pt x="209698" y="1667007"/>
                  <a:pt x="206368" y="1648691"/>
                </a:cubicBezTo>
                <a:cubicBezTo>
                  <a:pt x="205062" y="1641507"/>
                  <a:pt x="200873" y="1635069"/>
                  <a:pt x="199441" y="1627909"/>
                </a:cubicBezTo>
                <a:cubicBezTo>
                  <a:pt x="196239" y="1611898"/>
                  <a:pt x="194539" y="1595620"/>
                  <a:pt x="192514" y="1579418"/>
                </a:cubicBezTo>
                <a:cubicBezTo>
                  <a:pt x="189920" y="1558670"/>
                  <a:pt x="189024" y="1537697"/>
                  <a:pt x="185586" y="1517072"/>
                </a:cubicBezTo>
                <a:cubicBezTo>
                  <a:pt x="184102" y="1508168"/>
                  <a:pt x="165404" y="1462753"/>
                  <a:pt x="164805" y="1461654"/>
                </a:cubicBezTo>
                <a:cubicBezTo>
                  <a:pt x="156832" y="1447036"/>
                  <a:pt x="151988" y="1427538"/>
                  <a:pt x="137095" y="1420091"/>
                </a:cubicBezTo>
                <a:lnTo>
                  <a:pt x="109386" y="1406236"/>
                </a:lnTo>
                <a:cubicBezTo>
                  <a:pt x="75949" y="1356080"/>
                  <a:pt x="96570" y="1372118"/>
                  <a:pt x="53968" y="1350818"/>
                </a:cubicBezTo>
                <a:cubicBezTo>
                  <a:pt x="49350" y="1341582"/>
                  <a:pt x="43380" y="1332906"/>
                  <a:pt x="40114" y="1323109"/>
                </a:cubicBezTo>
                <a:cubicBezTo>
                  <a:pt x="36391" y="1311939"/>
                  <a:pt x="38452" y="1299003"/>
                  <a:pt x="33186" y="1288472"/>
                </a:cubicBezTo>
                <a:cubicBezTo>
                  <a:pt x="28805" y="1279710"/>
                  <a:pt x="19332" y="1274618"/>
                  <a:pt x="12405" y="1267691"/>
                </a:cubicBezTo>
                <a:cubicBezTo>
                  <a:pt x="10096" y="1258455"/>
                  <a:pt x="9227" y="1248733"/>
                  <a:pt x="5477" y="1239982"/>
                </a:cubicBezTo>
                <a:cubicBezTo>
                  <a:pt x="-9658" y="1204667"/>
                  <a:pt x="11250" y="1228436"/>
                  <a:pt x="12405" y="1226127"/>
                </a:cubicBezTo>
                <a:close/>
              </a:path>
            </a:pathLst>
          </a:cu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800" b="1" dirty="0" err="1">
              <a:solidFill>
                <a:schemeClr val="bg1"/>
              </a:solidFill>
            </a:endParaRPr>
          </a:p>
        </p:txBody>
      </p:sp>
      <p:sp>
        <p:nvSpPr>
          <p:cNvPr id="90" name="TextBox 89">
            <a:extLst>
              <a:ext uri="{FF2B5EF4-FFF2-40B4-BE49-F238E27FC236}">
                <a16:creationId xmlns:a16="http://schemas.microsoft.com/office/drawing/2014/main" id="{AEE5D2B7-334B-4453-80F8-9FF744DCE5D4}"/>
              </a:ext>
            </a:extLst>
          </p:cNvPr>
          <p:cNvSpPr txBox="1"/>
          <p:nvPr/>
        </p:nvSpPr>
        <p:spPr bwMode="gray">
          <a:xfrm>
            <a:off x="8575738" y="3485972"/>
            <a:ext cx="3307795" cy="646331"/>
          </a:xfrm>
          <a:prstGeom prst="rect">
            <a:avLst/>
          </a:prstGeom>
          <a:noFill/>
        </p:spPr>
        <p:txBody>
          <a:bodyPr wrap="square">
            <a:spAutoFit/>
          </a:bodyPr>
          <a:lstStyle/>
          <a:p>
            <a:pPr algn="ctr"/>
            <a:r>
              <a:rPr lang="en-US" dirty="0">
                <a:effectLst/>
                <a:latin typeface="Arial" panose="020B0604020202020204" pitchFamily="34" charset="0"/>
              </a:rPr>
              <a:t>Diffusion in networks is a stochastic version of coverage</a:t>
            </a:r>
            <a:endParaRPr lang="en-US" dirty="0"/>
          </a:p>
        </p:txBody>
      </p:sp>
      <p:sp>
        <p:nvSpPr>
          <p:cNvPr id="91" name="Right Brace 90">
            <a:extLst>
              <a:ext uri="{FF2B5EF4-FFF2-40B4-BE49-F238E27FC236}">
                <a16:creationId xmlns:a16="http://schemas.microsoft.com/office/drawing/2014/main" id="{037F1CC0-586F-4FDD-991F-64EEB46A1B09}"/>
              </a:ext>
            </a:extLst>
          </p:cNvPr>
          <p:cNvSpPr/>
          <p:nvPr/>
        </p:nvSpPr>
        <p:spPr bwMode="gray">
          <a:xfrm>
            <a:off x="5306646" y="1183481"/>
            <a:ext cx="391156" cy="1529455"/>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Rectangle 91">
            <a:extLst>
              <a:ext uri="{FF2B5EF4-FFF2-40B4-BE49-F238E27FC236}">
                <a16:creationId xmlns:a16="http://schemas.microsoft.com/office/drawing/2014/main" id="{83426B83-3F2A-4A30-9510-987F5E15F437}"/>
              </a:ext>
            </a:extLst>
          </p:cNvPr>
          <p:cNvSpPr/>
          <p:nvPr/>
        </p:nvSpPr>
        <p:spPr bwMode="gray">
          <a:xfrm>
            <a:off x="5588000" y="3165231"/>
            <a:ext cx="45719" cy="4990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4" name="Connector: Elbow 93">
            <a:extLst>
              <a:ext uri="{FF2B5EF4-FFF2-40B4-BE49-F238E27FC236}">
                <a16:creationId xmlns:a16="http://schemas.microsoft.com/office/drawing/2014/main" id="{42FB7617-5CB4-4036-9E10-779FDC63C70E}"/>
              </a:ext>
            </a:extLst>
          </p:cNvPr>
          <p:cNvCxnSpPr>
            <a:cxnSpLocks/>
            <a:stCxn id="92" idx="3"/>
            <a:endCxn id="59" idx="132"/>
          </p:cNvCxnSpPr>
          <p:nvPr/>
        </p:nvCxnSpPr>
        <p:spPr bwMode="gray">
          <a:xfrm>
            <a:off x="5633719" y="3414776"/>
            <a:ext cx="1507524" cy="417559"/>
          </a:xfrm>
          <a:prstGeom prst="bentConnector5">
            <a:avLst>
              <a:gd name="adj1" fmla="val 49412"/>
              <a:gd name="adj2" fmla="val 99874"/>
              <a:gd name="adj3" fmla="val 87363"/>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Connector: Elbow 98">
            <a:extLst>
              <a:ext uri="{FF2B5EF4-FFF2-40B4-BE49-F238E27FC236}">
                <a16:creationId xmlns:a16="http://schemas.microsoft.com/office/drawing/2014/main" id="{6DFF55EA-5323-4004-A89C-FA0F88300569}"/>
              </a:ext>
            </a:extLst>
          </p:cNvPr>
          <p:cNvCxnSpPr>
            <a:cxnSpLocks/>
            <a:stCxn id="91" idx="1"/>
            <a:endCxn id="9" idx="1"/>
          </p:cNvCxnSpPr>
          <p:nvPr/>
        </p:nvCxnSpPr>
        <p:spPr bwMode="gray">
          <a:xfrm rot="10800000" flipH="1">
            <a:off x="5697801" y="1261875"/>
            <a:ext cx="408303" cy="686335"/>
          </a:xfrm>
          <a:prstGeom prst="bentConnector5">
            <a:avLst>
              <a:gd name="adj1" fmla="val 14834"/>
              <a:gd name="adj2" fmla="val 100319"/>
              <a:gd name="adj3" fmla="val 5775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217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par>
                          <p:cTn id="35" fill="hold">
                            <p:stCondLst>
                              <p:cond delay="0"/>
                            </p:stCondLst>
                            <p:childTnLst>
                              <p:par>
                                <p:cTn id="36" presetID="14" presetClass="entr" presetSubtype="5" fill="hold" grpId="0" nodeType="afterEffect">
                                  <p:stCondLst>
                                    <p:cond delay="500"/>
                                  </p:stCondLst>
                                  <p:childTnLst>
                                    <p:set>
                                      <p:cBhvr>
                                        <p:cTn id="37" dur="1" fill="hold">
                                          <p:stCondLst>
                                            <p:cond delay="0"/>
                                          </p:stCondLst>
                                        </p:cTn>
                                        <p:tgtEl>
                                          <p:spTgt spid="59"/>
                                        </p:tgtEl>
                                        <p:attrNameLst>
                                          <p:attrName>style.visibility</p:attrName>
                                        </p:attrNameLst>
                                      </p:cBhvr>
                                      <p:to>
                                        <p:strVal val="visible"/>
                                      </p:to>
                                    </p:set>
                                    <p:animEffect transition="in" filter="randombar(vertical)">
                                      <p:cBhvr>
                                        <p:cTn id="3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17" grpId="0" animBg="1"/>
      <p:bldP spid="59" grpId="0" animBg="1"/>
      <p:bldP spid="90" grpId="0"/>
      <p:bldP spid="91" grpId="0" animBg="1"/>
      <p:bldP spid="9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D303-4001-4AC6-8C3E-61C933F18B72}"/>
              </a:ext>
            </a:extLst>
          </p:cNvPr>
          <p:cNvSpPr>
            <a:spLocks noGrp="1"/>
          </p:cNvSpPr>
          <p:nvPr>
            <p:ph type="title"/>
          </p:nvPr>
        </p:nvSpPr>
        <p:spPr/>
        <p:txBody>
          <a:bodyPr/>
          <a:lstStyle/>
          <a:p>
            <a:r>
              <a:rPr lang="en-US" dirty="0"/>
              <a:t>Sensing problem - Entropy</a:t>
            </a:r>
          </a:p>
        </p:txBody>
      </p:sp>
      <p:sp>
        <p:nvSpPr>
          <p:cNvPr id="4" name="Slide Number Placeholder 3">
            <a:extLst>
              <a:ext uri="{FF2B5EF4-FFF2-40B4-BE49-F238E27FC236}">
                <a16:creationId xmlns:a16="http://schemas.microsoft.com/office/drawing/2014/main" id="{3DF3AAE0-C76E-46D7-9E41-B5BA6FC3AC2A}"/>
              </a:ext>
            </a:extLst>
          </p:cNvPr>
          <p:cNvSpPr>
            <a:spLocks noGrp="1"/>
          </p:cNvSpPr>
          <p:nvPr>
            <p:ph type="sldNum" sz="quarter" idx="12"/>
          </p:nvPr>
        </p:nvSpPr>
        <p:spPr/>
        <p:txBody>
          <a:bodyPr/>
          <a:lstStyle/>
          <a:p>
            <a:fld id="{81561042-0DC2-4A04-AA50-F6D44EB20EBA}" type="slidenum">
              <a:rPr lang="en-US" smtClean="0"/>
              <a:t>19</a:t>
            </a:fld>
            <a:endParaRPr lang="en-US"/>
          </a:p>
        </p:txBody>
      </p:sp>
      <p:sp>
        <p:nvSpPr>
          <p:cNvPr id="7" name="TextBox 6">
            <a:extLst>
              <a:ext uri="{FF2B5EF4-FFF2-40B4-BE49-F238E27FC236}">
                <a16:creationId xmlns:a16="http://schemas.microsoft.com/office/drawing/2014/main" id="{D643AACC-4C75-46D7-B042-76D257105E88}"/>
              </a:ext>
            </a:extLst>
          </p:cNvPr>
          <p:cNvSpPr txBox="1"/>
          <p:nvPr/>
        </p:nvSpPr>
        <p:spPr bwMode="gray">
          <a:xfrm>
            <a:off x="4816417" y="4830287"/>
            <a:ext cx="1742321" cy="65905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Mutual Information between hidden and observed variables</a:t>
            </a:r>
            <a:endParaRPr lang="en-US" sz="1200" baseline="-25000" dirty="0"/>
          </a:p>
        </p:txBody>
      </p:sp>
      <p:sp>
        <p:nvSpPr>
          <p:cNvPr id="11" name="TextBox 10">
            <a:extLst>
              <a:ext uri="{FF2B5EF4-FFF2-40B4-BE49-F238E27FC236}">
                <a16:creationId xmlns:a16="http://schemas.microsoft.com/office/drawing/2014/main" id="{BAEFB471-82A1-484B-B42E-22F02E24C52E}"/>
              </a:ext>
            </a:extLst>
          </p:cNvPr>
          <p:cNvSpPr txBox="1"/>
          <p:nvPr/>
        </p:nvSpPr>
        <p:spPr bwMode="gray">
          <a:xfrm>
            <a:off x="3172047" y="4830287"/>
            <a:ext cx="1528216" cy="65905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Uncertainty about temperature Y after sensor reading</a:t>
            </a:r>
          </a:p>
        </p:txBody>
      </p:sp>
      <p:sp>
        <p:nvSpPr>
          <p:cNvPr id="9" name="Oval 8">
            <a:extLst>
              <a:ext uri="{FF2B5EF4-FFF2-40B4-BE49-F238E27FC236}">
                <a16:creationId xmlns:a16="http://schemas.microsoft.com/office/drawing/2014/main" id="{E51930CE-AC09-439C-AABF-FD95356148D9}"/>
              </a:ext>
            </a:extLst>
          </p:cNvPr>
          <p:cNvSpPr/>
          <p:nvPr/>
        </p:nvSpPr>
        <p:spPr bwMode="gray">
          <a:xfrm>
            <a:off x="796238" y="897053"/>
            <a:ext cx="744607" cy="555840"/>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Y</a:t>
            </a:r>
            <a:r>
              <a:rPr lang="en-US" sz="1600" b="1" i="1" baseline="-25000" dirty="0">
                <a:solidFill>
                  <a:sysClr val="windowText" lastClr="000000"/>
                </a:solidFill>
              </a:rPr>
              <a:t>1</a:t>
            </a:r>
            <a:endParaRPr lang="en-US" sz="1200" b="1" i="1" baseline="-25000" dirty="0">
              <a:solidFill>
                <a:sysClr val="windowText" lastClr="000000"/>
              </a:solidFill>
            </a:endParaRPr>
          </a:p>
        </p:txBody>
      </p:sp>
      <p:sp>
        <p:nvSpPr>
          <p:cNvPr id="12" name="Oval 11">
            <a:extLst>
              <a:ext uri="{FF2B5EF4-FFF2-40B4-BE49-F238E27FC236}">
                <a16:creationId xmlns:a16="http://schemas.microsoft.com/office/drawing/2014/main" id="{4D32B20B-86D9-447D-9200-EFDBFC84816F}"/>
              </a:ext>
            </a:extLst>
          </p:cNvPr>
          <p:cNvSpPr/>
          <p:nvPr/>
        </p:nvSpPr>
        <p:spPr bwMode="gray">
          <a:xfrm>
            <a:off x="3066760" y="1675276"/>
            <a:ext cx="744607" cy="555840"/>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Y</a:t>
            </a:r>
            <a:r>
              <a:rPr lang="en-US" sz="1600" b="1" i="1" baseline="-25000" dirty="0">
                <a:solidFill>
                  <a:sysClr val="windowText" lastClr="000000"/>
                </a:solidFill>
              </a:rPr>
              <a:t>3</a:t>
            </a:r>
            <a:endParaRPr lang="en-US" sz="1200" b="1" i="1" baseline="-25000" dirty="0">
              <a:solidFill>
                <a:sysClr val="windowText" lastClr="000000"/>
              </a:solidFill>
            </a:endParaRPr>
          </a:p>
        </p:txBody>
      </p:sp>
      <p:sp>
        <p:nvSpPr>
          <p:cNvPr id="13" name="Oval 12">
            <a:extLst>
              <a:ext uri="{FF2B5EF4-FFF2-40B4-BE49-F238E27FC236}">
                <a16:creationId xmlns:a16="http://schemas.microsoft.com/office/drawing/2014/main" id="{F85B22BD-CD88-4C1E-8BF4-D71D6032E5E6}"/>
              </a:ext>
            </a:extLst>
          </p:cNvPr>
          <p:cNvSpPr/>
          <p:nvPr/>
        </p:nvSpPr>
        <p:spPr bwMode="gray">
          <a:xfrm>
            <a:off x="4103818" y="897053"/>
            <a:ext cx="744607" cy="555840"/>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Y</a:t>
            </a:r>
            <a:r>
              <a:rPr lang="en-US" sz="1600" b="1" i="1" baseline="-25000" dirty="0">
                <a:solidFill>
                  <a:sysClr val="windowText" lastClr="000000"/>
                </a:solidFill>
              </a:rPr>
              <a:t>4</a:t>
            </a:r>
            <a:endParaRPr lang="en-US" sz="1200" b="1" i="1" baseline="-25000" dirty="0">
              <a:solidFill>
                <a:sysClr val="windowText" lastClr="000000"/>
              </a:solidFill>
            </a:endParaRPr>
          </a:p>
        </p:txBody>
      </p:sp>
      <p:sp>
        <p:nvSpPr>
          <p:cNvPr id="14" name="Oval 13">
            <a:extLst>
              <a:ext uri="{FF2B5EF4-FFF2-40B4-BE49-F238E27FC236}">
                <a16:creationId xmlns:a16="http://schemas.microsoft.com/office/drawing/2014/main" id="{72C97EF7-8459-446F-88C8-D9546AC05CCA}"/>
              </a:ext>
            </a:extLst>
          </p:cNvPr>
          <p:cNvSpPr/>
          <p:nvPr/>
        </p:nvSpPr>
        <p:spPr bwMode="gray">
          <a:xfrm>
            <a:off x="1810798" y="1675276"/>
            <a:ext cx="744607" cy="555840"/>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Y</a:t>
            </a:r>
            <a:r>
              <a:rPr lang="en-US" sz="1600" b="1" i="1" baseline="-25000" dirty="0">
                <a:solidFill>
                  <a:sysClr val="windowText" lastClr="000000"/>
                </a:solidFill>
              </a:rPr>
              <a:t>2</a:t>
            </a:r>
            <a:endParaRPr lang="en-US" sz="1200" b="1" i="1" baseline="-25000" dirty="0">
              <a:solidFill>
                <a:sysClr val="windowText" lastClr="000000"/>
              </a:solidFill>
            </a:endParaRPr>
          </a:p>
        </p:txBody>
      </p:sp>
      <p:sp>
        <p:nvSpPr>
          <p:cNvPr id="15" name="Oval 14">
            <a:extLst>
              <a:ext uri="{FF2B5EF4-FFF2-40B4-BE49-F238E27FC236}">
                <a16:creationId xmlns:a16="http://schemas.microsoft.com/office/drawing/2014/main" id="{8881CE87-F265-49B6-85E3-29B59C5F917B}"/>
              </a:ext>
            </a:extLst>
          </p:cNvPr>
          <p:cNvSpPr/>
          <p:nvPr/>
        </p:nvSpPr>
        <p:spPr bwMode="gray">
          <a:xfrm>
            <a:off x="796238" y="1851224"/>
            <a:ext cx="744607" cy="555840"/>
          </a:xfrm>
          <a:prstGeom prst="ellipse">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X</a:t>
            </a:r>
            <a:r>
              <a:rPr lang="en-US" sz="1600" b="1" i="1" baseline="-25000" dirty="0">
                <a:solidFill>
                  <a:sysClr val="windowText" lastClr="000000"/>
                </a:solidFill>
              </a:rPr>
              <a:t>1</a:t>
            </a:r>
            <a:endParaRPr lang="en-US" sz="1200" b="1" i="1" baseline="-25000" dirty="0">
              <a:solidFill>
                <a:sysClr val="windowText" lastClr="000000"/>
              </a:solidFill>
            </a:endParaRPr>
          </a:p>
        </p:txBody>
      </p:sp>
      <p:sp>
        <p:nvSpPr>
          <p:cNvPr id="16" name="Oval 15">
            <a:extLst>
              <a:ext uri="{FF2B5EF4-FFF2-40B4-BE49-F238E27FC236}">
                <a16:creationId xmlns:a16="http://schemas.microsoft.com/office/drawing/2014/main" id="{B2D74DCB-AAED-4CD2-B582-2F21F6AFE585}"/>
              </a:ext>
            </a:extLst>
          </p:cNvPr>
          <p:cNvSpPr/>
          <p:nvPr/>
        </p:nvSpPr>
        <p:spPr bwMode="gray">
          <a:xfrm>
            <a:off x="1810798" y="2486183"/>
            <a:ext cx="744607" cy="555840"/>
          </a:xfrm>
          <a:prstGeom prst="ellipse">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X</a:t>
            </a:r>
            <a:r>
              <a:rPr lang="en-US" sz="1600" b="1" i="1" baseline="-25000" dirty="0">
                <a:solidFill>
                  <a:sysClr val="windowText" lastClr="000000"/>
                </a:solidFill>
              </a:rPr>
              <a:t>2</a:t>
            </a:r>
            <a:endParaRPr lang="en-US" sz="1200" b="1" i="1" baseline="-25000" dirty="0">
              <a:solidFill>
                <a:sysClr val="windowText" lastClr="000000"/>
              </a:solidFill>
            </a:endParaRPr>
          </a:p>
        </p:txBody>
      </p:sp>
      <p:sp>
        <p:nvSpPr>
          <p:cNvPr id="17" name="Oval 16">
            <a:extLst>
              <a:ext uri="{FF2B5EF4-FFF2-40B4-BE49-F238E27FC236}">
                <a16:creationId xmlns:a16="http://schemas.microsoft.com/office/drawing/2014/main" id="{AC511FB7-C2EF-473B-AB1B-F499F16ADE51}"/>
              </a:ext>
            </a:extLst>
          </p:cNvPr>
          <p:cNvSpPr/>
          <p:nvPr/>
        </p:nvSpPr>
        <p:spPr bwMode="gray">
          <a:xfrm>
            <a:off x="3066760" y="2493357"/>
            <a:ext cx="744607" cy="555840"/>
          </a:xfrm>
          <a:prstGeom prst="ellipse">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X</a:t>
            </a:r>
            <a:r>
              <a:rPr lang="en-US" sz="1600" b="1" i="1" baseline="-25000" dirty="0">
                <a:solidFill>
                  <a:sysClr val="windowText" lastClr="000000"/>
                </a:solidFill>
              </a:rPr>
              <a:t>3</a:t>
            </a:r>
            <a:endParaRPr lang="en-US" sz="1200" b="1" i="1" baseline="-25000" dirty="0">
              <a:solidFill>
                <a:sysClr val="windowText" lastClr="000000"/>
              </a:solidFill>
            </a:endParaRPr>
          </a:p>
        </p:txBody>
      </p:sp>
      <p:sp>
        <p:nvSpPr>
          <p:cNvPr id="18" name="Oval 17">
            <a:extLst>
              <a:ext uri="{FF2B5EF4-FFF2-40B4-BE49-F238E27FC236}">
                <a16:creationId xmlns:a16="http://schemas.microsoft.com/office/drawing/2014/main" id="{C5085445-5131-4918-88C1-3B92DF307145}"/>
              </a:ext>
            </a:extLst>
          </p:cNvPr>
          <p:cNvSpPr/>
          <p:nvPr/>
        </p:nvSpPr>
        <p:spPr bwMode="gray">
          <a:xfrm>
            <a:off x="4103818" y="1741492"/>
            <a:ext cx="744607" cy="555840"/>
          </a:xfrm>
          <a:prstGeom prst="ellipse">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X</a:t>
            </a:r>
            <a:r>
              <a:rPr lang="en-US" sz="1600" b="1" i="1" baseline="-25000" dirty="0">
                <a:solidFill>
                  <a:sysClr val="windowText" lastClr="000000"/>
                </a:solidFill>
              </a:rPr>
              <a:t>4</a:t>
            </a:r>
            <a:endParaRPr lang="en-US" sz="1200" b="1" i="1" baseline="-25000" dirty="0">
              <a:solidFill>
                <a:sysClr val="windowText" lastClr="000000"/>
              </a:solidFill>
            </a:endParaRPr>
          </a:p>
        </p:txBody>
      </p:sp>
      <p:cxnSp>
        <p:nvCxnSpPr>
          <p:cNvPr id="20" name="Straight Arrow Connector 19">
            <a:extLst>
              <a:ext uri="{FF2B5EF4-FFF2-40B4-BE49-F238E27FC236}">
                <a16:creationId xmlns:a16="http://schemas.microsoft.com/office/drawing/2014/main" id="{73A040B7-6205-48E5-82F5-438832A61A7B}"/>
              </a:ext>
            </a:extLst>
          </p:cNvPr>
          <p:cNvCxnSpPr>
            <a:stCxn id="9" idx="6"/>
            <a:endCxn id="13" idx="2"/>
          </p:cNvCxnSpPr>
          <p:nvPr/>
        </p:nvCxnSpPr>
        <p:spPr bwMode="gray">
          <a:xfrm>
            <a:off x="1540845" y="1174973"/>
            <a:ext cx="2562973"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2974DFF4-5B84-44FF-A361-A2B8C14B1D0A}"/>
              </a:ext>
            </a:extLst>
          </p:cNvPr>
          <p:cNvCxnSpPr>
            <a:cxnSpLocks/>
            <a:stCxn id="9" idx="5"/>
            <a:endCxn id="14" idx="1"/>
          </p:cNvCxnSpPr>
          <p:nvPr/>
        </p:nvCxnSpPr>
        <p:spPr bwMode="gray">
          <a:xfrm>
            <a:off x="1431800" y="1371492"/>
            <a:ext cx="488043" cy="38518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D899C03A-18DF-423D-83CF-722C5606C853}"/>
              </a:ext>
            </a:extLst>
          </p:cNvPr>
          <p:cNvCxnSpPr>
            <a:cxnSpLocks/>
            <a:stCxn id="13" idx="3"/>
            <a:endCxn id="12" idx="7"/>
          </p:cNvCxnSpPr>
          <p:nvPr/>
        </p:nvCxnSpPr>
        <p:spPr bwMode="gray">
          <a:xfrm flipH="1">
            <a:off x="3702322" y="1371492"/>
            <a:ext cx="510541" cy="38518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612708C0-8C1A-489F-9F52-5898E8214810}"/>
              </a:ext>
            </a:extLst>
          </p:cNvPr>
          <p:cNvCxnSpPr>
            <a:cxnSpLocks/>
            <a:stCxn id="14" idx="6"/>
            <a:endCxn id="12" idx="2"/>
          </p:cNvCxnSpPr>
          <p:nvPr/>
        </p:nvCxnSpPr>
        <p:spPr bwMode="gray">
          <a:xfrm>
            <a:off x="2555405" y="1953196"/>
            <a:ext cx="511355"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13841057-0D0E-4227-A3CC-F704BAE0561A}"/>
              </a:ext>
            </a:extLst>
          </p:cNvPr>
          <p:cNvCxnSpPr>
            <a:cxnSpLocks/>
            <a:stCxn id="9" idx="4"/>
            <a:endCxn id="15" idx="0"/>
          </p:cNvCxnSpPr>
          <p:nvPr/>
        </p:nvCxnSpPr>
        <p:spPr bwMode="gray">
          <a:xfrm>
            <a:off x="1168542" y="1452893"/>
            <a:ext cx="0" cy="39833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08F03DA9-C31C-4106-ADD1-9D93BCA4696B}"/>
              </a:ext>
            </a:extLst>
          </p:cNvPr>
          <p:cNvCxnSpPr>
            <a:cxnSpLocks/>
            <a:stCxn id="14" idx="4"/>
            <a:endCxn id="16" idx="0"/>
          </p:cNvCxnSpPr>
          <p:nvPr/>
        </p:nvCxnSpPr>
        <p:spPr bwMode="gray">
          <a:xfrm>
            <a:off x="2183102" y="2231116"/>
            <a:ext cx="0" cy="25506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59D4DE52-E1C3-49E0-B40B-70962C8A38BC}"/>
              </a:ext>
            </a:extLst>
          </p:cNvPr>
          <p:cNvCxnSpPr>
            <a:cxnSpLocks/>
            <a:stCxn id="12" idx="4"/>
            <a:endCxn id="17" idx="0"/>
          </p:cNvCxnSpPr>
          <p:nvPr/>
        </p:nvCxnSpPr>
        <p:spPr bwMode="gray">
          <a:xfrm>
            <a:off x="3439064" y="2231116"/>
            <a:ext cx="0" cy="2622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77696C55-6BCF-4166-9C57-8AE01DA46BFD}"/>
              </a:ext>
            </a:extLst>
          </p:cNvPr>
          <p:cNvCxnSpPr>
            <a:cxnSpLocks/>
            <a:stCxn id="13" idx="4"/>
            <a:endCxn id="18" idx="0"/>
          </p:cNvCxnSpPr>
          <p:nvPr/>
        </p:nvCxnSpPr>
        <p:spPr bwMode="gray">
          <a:xfrm>
            <a:off x="4476122" y="1452893"/>
            <a:ext cx="0" cy="28859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2641506F-9CCB-4523-97B3-9BE0E68740D5}"/>
              </a:ext>
            </a:extLst>
          </p:cNvPr>
          <p:cNvCxnSpPr>
            <a:cxnSpLocks/>
            <a:endCxn id="11" idx="0"/>
          </p:cNvCxnSpPr>
          <p:nvPr/>
        </p:nvCxnSpPr>
        <p:spPr bwMode="gray">
          <a:xfrm>
            <a:off x="3501516" y="4519800"/>
            <a:ext cx="434639" cy="3104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1989305-9A21-4E95-AC8E-447F5E249412}"/>
              </a:ext>
            </a:extLst>
          </p:cNvPr>
          <p:cNvCxnSpPr>
            <a:cxnSpLocks/>
          </p:cNvCxnSpPr>
          <p:nvPr/>
        </p:nvCxnSpPr>
        <p:spPr bwMode="gray">
          <a:xfrm>
            <a:off x="4743616" y="4501011"/>
            <a:ext cx="145603" cy="25674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1F77A84-8D7E-4057-A431-51806DAA2AC1}"/>
              </a:ext>
            </a:extLst>
          </p:cNvPr>
          <p:cNvSpPr txBox="1"/>
          <p:nvPr/>
        </p:nvSpPr>
        <p:spPr bwMode="gray">
          <a:xfrm>
            <a:off x="463313" y="4560915"/>
            <a:ext cx="1379363" cy="65905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Utility of having sensors in location A</a:t>
            </a:r>
          </a:p>
        </p:txBody>
      </p:sp>
      <p:cxnSp>
        <p:nvCxnSpPr>
          <p:cNvPr id="58" name="Straight Arrow Connector 57">
            <a:extLst>
              <a:ext uri="{FF2B5EF4-FFF2-40B4-BE49-F238E27FC236}">
                <a16:creationId xmlns:a16="http://schemas.microsoft.com/office/drawing/2014/main" id="{1B1E1C21-4683-474D-A167-06A246FE29E1}"/>
              </a:ext>
            </a:extLst>
          </p:cNvPr>
          <p:cNvCxnSpPr>
            <a:cxnSpLocks/>
            <a:endCxn id="57" idx="0"/>
          </p:cNvCxnSpPr>
          <p:nvPr/>
        </p:nvCxnSpPr>
        <p:spPr bwMode="gray">
          <a:xfrm flipH="1">
            <a:off x="1152995" y="4397155"/>
            <a:ext cx="403593" cy="16376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5B585A99-1D85-468A-8FA2-EA36C507BC01}"/>
                  </a:ext>
                </a:extLst>
              </p:cNvPr>
              <p:cNvSpPr txBox="1"/>
              <p:nvPr/>
            </p:nvSpPr>
            <p:spPr bwMode="gray">
              <a:xfrm>
                <a:off x="476016" y="3734953"/>
                <a:ext cx="5151377" cy="646331"/>
              </a:xfrm>
              <a:prstGeom prst="rect">
                <a:avLst/>
              </a:prstGeom>
              <a:noFill/>
            </p:spPr>
            <p:txBody>
              <a:bodyPr wrap="square">
                <a:spAutoFit/>
              </a:bodyPr>
              <a:lstStyle/>
              <a:p>
                <a:pPr/>
                <a:r>
                  <a:rPr lang="en-US" i="0" dirty="0">
                    <a:latin typeface="+mj-lt"/>
                  </a:rPr>
                  <a:t>What is a good objective function ?</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 </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 – </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𝐴</m:t>
                          </m:r>
                        </m:sub>
                      </m:sSub>
                      <m:r>
                        <a:rPr lang="en-US" i="1" dirty="0" smtClean="0">
                          <a:latin typeface="Cambria Math" panose="02040503050406030204" pitchFamily="18" charset="0"/>
                        </a:rPr>
                        <m:t>) = </m:t>
                      </m:r>
                      <m:r>
                        <a:rPr lang="en-US" i="1" dirty="0" smtClean="0">
                          <a:latin typeface="Cambria Math" panose="02040503050406030204" pitchFamily="18" charset="0"/>
                        </a:rPr>
                        <m:t>𝐼</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𝐴</m:t>
                          </m:r>
                        </m:sub>
                      </m:sSub>
                      <m:r>
                        <a:rPr lang="en-US" i="1" dirty="0">
                          <a:latin typeface="Cambria Math" panose="02040503050406030204" pitchFamily="18" charset="0"/>
                        </a:rPr>
                        <m:t>)</m:t>
                      </m:r>
                    </m:oMath>
                  </m:oMathPara>
                </a14:m>
                <a:endParaRPr lang="en-US" dirty="0"/>
              </a:p>
            </p:txBody>
          </p:sp>
        </mc:Choice>
        <mc:Fallback>
          <p:sp>
            <p:nvSpPr>
              <p:cNvPr id="78" name="TextBox 77">
                <a:extLst>
                  <a:ext uri="{FF2B5EF4-FFF2-40B4-BE49-F238E27FC236}">
                    <a16:creationId xmlns:a16="http://schemas.microsoft.com/office/drawing/2014/main" id="{5B585A99-1D85-468A-8FA2-EA36C507BC01}"/>
                  </a:ext>
                </a:extLst>
              </p:cNvPr>
              <p:cNvSpPr txBox="1">
                <a:spLocks noRot="1" noChangeAspect="1" noMove="1" noResize="1" noEditPoints="1" noAdjustHandles="1" noChangeArrowheads="1" noChangeShapeType="1" noTextEdit="1"/>
              </p:cNvSpPr>
              <p:nvPr/>
            </p:nvSpPr>
            <p:spPr bwMode="gray">
              <a:xfrm>
                <a:off x="476016" y="3734953"/>
                <a:ext cx="5151377" cy="646331"/>
              </a:xfrm>
              <a:prstGeom prst="rect">
                <a:avLst/>
              </a:prstGeom>
              <a:blipFill>
                <a:blip r:embed="rId3"/>
                <a:stretch>
                  <a:fillRect l="-947" t="-5660" b="-84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Content Placeholder 2">
                <a:extLst>
                  <a:ext uri="{FF2B5EF4-FFF2-40B4-BE49-F238E27FC236}">
                    <a16:creationId xmlns:a16="http://schemas.microsoft.com/office/drawing/2014/main" id="{C8E6D0E5-AEDE-4C09-B296-997A99335B28}"/>
                  </a:ext>
                </a:extLst>
              </p:cNvPr>
              <p:cNvSpPr txBox="1">
                <a:spLocks/>
              </p:cNvSpPr>
              <p:nvPr/>
            </p:nvSpPr>
            <p:spPr bwMode="gray">
              <a:xfrm>
                <a:off x="6121616" y="991302"/>
                <a:ext cx="6070383" cy="2451953"/>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1800" b="1" dirty="0">
                    <a:latin typeface="+mj-lt"/>
                  </a:rPr>
                  <a:t>Proof that entropy is submodular</a:t>
                </a:r>
              </a:p>
              <a:p>
                <a:pPr>
                  <a:lnSpc>
                    <a:spcPct val="100000"/>
                  </a:lnSpc>
                </a:pPr>
                <a14:m>
                  <m:oMath xmlns:m="http://schemas.openxmlformats.org/officeDocument/2006/math">
                    <m:r>
                      <a:rPr lang="en-US" sz="1800" i="1" dirty="0" smtClean="0">
                        <a:latin typeface="Cambria Math" panose="02040503050406030204" pitchFamily="18" charset="0"/>
                      </a:rPr>
                      <m:t>𝐹</m:t>
                    </m:r>
                    <m:r>
                      <a:rPr lang="en-US" sz="1800" i="1" dirty="0" smtClean="0">
                        <a:latin typeface="Cambria Math" panose="02040503050406030204" pitchFamily="18" charset="0"/>
                      </a:rPr>
                      <m:t>(</m:t>
                    </m:r>
                    <m:r>
                      <a:rPr lang="en-US" sz="1800" i="1" dirty="0" smtClean="0">
                        <a:latin typeface="Cambria Math" panose="02040503050406030204" pitchFamily="18" charset="0"/>
                      </a:rPr>
                      <m:t>𝑆</m:t>
                    </m:r>
                    <m:r>
                      <a:rPr lang="en-US" sz="1800" i="1" dirty="0" smtClean="0">
                        <a:latin typeface="Cambria Math" panose="02040503050406030204" pitchFamily="18" charset="0"/>
                      </a:rPr>
                      <m:t>) = </m:t>
                    </m:r>
                    <m:r>
                      <a:rPr lang="en-US" sz="1800" i="1" dirty="0" smtClean="0">
                        <a:latin typeface="Cambria Math" panose="02040503050406030204" pitchFamily="18" charset="0"/>
                      </a:rPr>
                      <m:t>𝐻</m:t>
                    </m:r>
                    <m:r>
                      <a:rPr lang="en-US" sz="1800" i="1"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𝑋</m:t>
                        </m:r>
                      </m:e>
                      <m:sub>
                        <m:r>
                          <a:rPr lang="en-US" sz="1800" i="1" dirty="0" smtClean="0">
                            <a:latin typeface="Cambria Math" panose="02040503050406030204" pitchFamily="18" charset="0"/>
                          </a:rPr>
                          <m:t>𝑠</m:t>
                        </m:r>
                      </m:sub>
                    </m:sSub>
                    <m:r>
                      <a:rPr lang="en-US" sz="1800" i="1" dirty="0" smtClean="0">
                        <a:latin typeface="Cambria Math" panose="02040503050406030204" pitchFamily="18" charset="0"/>
                      </a:rPr>
                      <m:t>)</m:t>
                    </m:r>
                  </m:oMath>
                </a14:m>
                <a:r>
                  <a:rPr lang="en-US" sz="1800" dirty="0">
                    <a:latin typeface="+mj-lt"/>
                  </a:rPr>
                  <a:t> is the joint entropy of variables indexed by </a:t>
                </a:r>
                <a14:m>
                  <m:oMath xmlns:m="http://schemas.openxmlformats.org/officeDocument/2006/math">
                    <m:r>
                      <a:rPr lang="en-US" sz="1800" i="1" dirty="0" smtClean="0">
                        <a:latin typeface="Cambria Math" panose="02040503050406030204" pitchFamily="18" charset="0"/>
                      </a:rPr>
                      <m:t>𝑆</m:t>
                    </m:r>
                    <m:r>
                      <a:rPr lang="en-US" sz="1800" b="0" i="0" dirty="0" smtClean="0">
                        <a:latin typeface="Cambria Math" panose="02040503050406030204" pitchFamily="18" charset="0"/>
                      </a:rPr>
                      <m:t>,</m:t>
                    </m:r>
                  </m:oMath>
                </a14:m>
                <a:r>
                  <a:rPr lang="en-US" sz="1800" dirty="0">
                    <a:latin typeface="+mj-lt"/>
                  </a:rPr>
                  <a:t> asssuming that </a:t>
                </a:r>
                <a14:m>
                  <m:oMath xmlns:m="http://schemas.openxmlformats.org/officeDocument/2006/math">
                    <m:r>
                      <a:rPr lang="en-US" sz="1800" i="1" dirty="0" smtClean="0">
                        <a:latin typeface="Cambria Math" panose="02040503050406030204" pitchFamily="18" charset="0"/>
                      </a:rPr>
                      <m:t>𝐴</m:t>
                    </m:r>
                    <m:r>
                      <a:rPr lang="en-US" sz="1800" i="1" dirty="0">
                        <a:latin typeface="Cambria Math" panose="02040503050406030204" pitchFamily="18" charset="0"/>
                      </a:rPr>
                      <m:t> </m:t>
                    </m:r>
                    <m:r>
                      <a:rPr lang="en-US" sz="180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𝐵</m:t>
                    </m:r>
                  </m:oMath>
                </a14:m>
                <a:endParaRPr lang="en-US" sz="1800" dirty="0"/>
              </a:p>
              <a:p>
                <a:pPr>
                  <a:lnSpc>
                    <a:spcPct val="100000"/>
                  </a:lnSpc>
                </a:pPr>
                <a:r>
                  <a:rPr lang="en-US" sz="1800" dirty="0"/>
                  <a:t> </a:t>
                </a:r>
                <a14:m>
                  <m:oMath xmlns:m="http://schemas.openxmlformats.org/officeDocument/2006/math">
                    <m:r>
                      <a:rPr lang="en-US" sz="1800" i="1" dirty="0" smtClean="0">
                        <a:latin typeface="Cambria Math" panose="02040503050406030204" pitchFamily="18" charset="0"/>
                      </a:rPr>
                      <m:t>𝐻</m:t>
                    </m:r>
                    <m:d>
                      <m:dPr>
                        <m:ctrlPr>
                          <a:rPr lang="en-US" sz="1800" i="1" dirty="0" smtClean="0">
                            <a:latin typeface="Cambria Math" panose="02040503050406030204" pitchFamily="18" charset="0"/>
                          </a:rPr>
                        </m:ctrlPr>
                      </m:dPr>
                      <m:e>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𝑋</m:t>
                            </m:r>
                          </m:e>
                          <m:sub>
                            <m:r>
                              <a:rPr lang="en-US" sz="1800" i="1" dirty="0">
                                <a:latin typeface="Cambria Math" panose="02040503050406030204" pitchFamily="18" charset="0"/>
                              </a:rPr>
                              <m:t>𝐴</m:t>
                            </m:r>
                            <m:r>
                              <a:rPr lang="en-US" sz="1800" i="1" dirty="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𝑒</m:t>
                            </m:r>
                          </m:sub>
                        </m:sSub>
                      </m:e>
                    </m:d>
                    <m:r>
                      <a:rPr lang="en-US" sz="1800" i="1" dirty="0" smtClean="0">
                        <a:latin typeface="Cambria Math" panose="02040503050406030204" pitchFamily="18" charset="0"/>
                      </a:rPr>
                      <m:t>– </m:t>
                    </m:r>
                    <m:r>
                      <a:rPr lang="en-US" sz="1800" i="1" dirty="0" smtClean="0">
                        <a:latin typeface="Cambria Math" panose="02040503050406030204" pitchFamily="18" charset="0"/>
                      </a:rPr>
                      <m:t>𝐻</m:t>
                    </m:r>
                    <m:d>
                      <m:dPr>
                        <m:ctrlPr>
                          <a:rPr lang="en-US" sz="1800" i="1" dirty="0" smtClean="0">
                            <a:latin typeface="Cambria Math" panose="02040503050406030204" pitchFamily="18" charset="0"/>
                          </a:rPr>
                        </m:ctrlPr>
                      </m:dPr>
                      <m:e>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𝑋</m:t>
                            </m:r>
                          </m:e>
                          <m:sub>
                            <m:r>
                              <a:rPr lang="en-US" sz="1800" i="1" dirty="0" smtClean="0">
                                <a:latin typeface="Cambria Math" panose="02040503050406030204" pitchFamily="18" charset="0"/>
                              </a:rPr>
                              <m:t>𝐴</m:t>
                            </m:r>
                          </m:sub>
                        </m:sSub>
                      </m:e>
                    </m:d>
                    <m:r>
                      <a:rPr lang="en-US" sz="1800" i="1" dirty="0" smtClean="0">
                        <a:latin typeface="Cambria Math" panose="02040503050406030204" pitchFamily="18" charset="0"/>
                      </a:rPr>
                      <m:t>= </m:t>
                    </m:r>
                    <m:r>
                      <a:rPr lang="en-US" sz="1800" i="1" dirty="0" smtClean="0">
                        <a:latin typeface="Cambria Math" panose="02040503050406030204" pitchFamily="18" charset="0"/>
                      </a:rPr>
                      <m:t>𝐻</m:t>
                    </m:r>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𝑋</m:t>
                        </m:r>
                      </m:e>
                      <m:sub>
                        <m:r>
                          <a:rPr lang="en-US" sz="1800" b="0" i="1" dirty="0" smtClean="0">
                            <a:latin typeface="Cambria Math" panose="02040503050406030204" pitchFamily="18" charset="0"/>
                          </a:rPr>
                          <m:t>𝑒</m:t>
                        </m:r>
                      </m:sub>
                    </m:sSub>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rPr>
                          <m:t>𝑋</m:t>
                        </m:r>
                      </m:e>
                      <m:sub>
                        <m:r>
                          <a:rPr lang="en-US" sz="1800" b="0" i="1" dirty="0" smtClean="0">
                            <a:latin typeface="Cambria Math" panose="02040503050406030204" pitchFamily="18" charset="0"/>
                          </a:rPr>
                          <m:t>𝐴</m:t>
                        </m:r>
                      </m:sub>
                    </m:sSub>
                    <m:r>
                      <a:rPr lang="en-US" sz="1800" b="0" i="1" dirty="0" smtClean="0">
                        <a:latin typeface="Cambria Math" panose="02040503050406030204" pitchFamily="18" charset="0"/>
                      </a:rPr>
                      <m:t>)</m:t>
                    </m:r>
                  </m:oMath>
                </a14:m>
                <a:endParaRPr lang="en-US" sz="1800" i="1" dirty="0">
                  <a:latin typeface="Cambria Math" panose="02040503050406030204" pitchFamily="18" charset="0"/>
                </a:endParaRPr>
              </a:p>
              <a:p>
                <a:pPr>
                  <a:lnSpc>
                    <a:spcPct val="100000"/>
                  </a:lnSpc>
                </a:pPr>
                <a:r>
                  <a:rPr lang="en-US" sz="1800" dirty="0"/>
                  <a:t> 	       </a:t>
                </a:r>
                <a14:m>
                  <m:oMath xmlns:m="http://schemas.openxmlformats.org/officeDocument/2006/math">
                    <m:r>
                      <a:rPr lang="en-US" sz="1800" i="1" dirty="0" smtClean="0">
                        <a:latin typeface="Cambria Math" panose="02040503050406030204" pitchFamily="18" charset="0"/>
                      </a:rPr>
                      <m:t>≤</m:t>
                    </m:r>
                    <m:r>
                      <a:rPr lang="en-US" sz="1800" i="1" dirty="0">
                        <a:latin typeface="Cambria Math" panose="02040503050406030204" pitchFamily="18" charset="0"/>
                      </a:rPr>
                      <m:t>𝐻</m:t>
                    </m:r>
                    <m:d>
                      <m:dPr>
                        <m:ctrlPr>
                          <a:rPr lang="en-US" sz="1800" i="1" dirty="0">
                            <a:latin typeface="Cambria Math" panose="02040503050406030204" pitchFamily="18" charset="0"/>
                          </a:rPr>
                        </m:ctrlPr>
                      </m:dPr>
                      <m:e>
                        <m:sSub>
                          <m:sSubPr>
                            <m:ctrlPr>
                              <a:rPr lang="en-US" sz="1800" i="1" dirty="0">
                                <a:latin typeface="Cambria Math" panose="02040503050406030204" pitchFamily="18" charset="0"/>
                              </a:rPr>
                            </m:ctrlPr>
                          </m:sSubPr>
                          <m:e>
                            <m:r>
                              <a:rPr lang="en-US" sz="1800" i="1" dirty="0">
                                <a:latin typeface="Cambria Math" panose="02040503050406030204" pitchFamily="18" charset="0"/>
                              </a:rPr>
                              <m:t>𝑋</m:t>
                            </m:r>
                          </m:e>
                          <m:sub>
                            <m:r>
                              <a:rPr lang="en-US" sz="1800" i="1" dirty="0">
                                <a:latin typeface="Cambria Math" panose="02040503050406030204" pitchFamily="18" charset="0"/>
                              </a:rPr>
                              <m:t>𝑒</m:t>
                            </m:r>
                          </m:sub>
                        </m:sSub>
                      </m:e>
                      <m:e>
                        <m:sSub>
                          <m:sSubPr>
                            <m:ctrlPr>
                              <a:rPr lang="en-US" sz="1800" i="1" dirty="0">
                                <a:latin typeface="Cambria Math" panose="02040503050406030204" pitchFamily="18" charset="0"/>
                              </a:rPr>
                            </m:ctrlPr>
                          </m:sSubPr>
                          <m:e>
                            <m:r>
                              <a:rPr lang="en-US" sz="1800" i="1" dirty="0">
                                <a:latin typeface="Cambria Math" panose="02040503050406030204" pitchFamily="18" charset="0"/>
                              </a:rPr>
                              <m:t>𝑋</m:t>
                            </m:r>
                          </m:e>
                          <m:sub>
                            <m:r>
                              <a:rPr lang="en-US" sz="1800" b="0" i="1" dirty="0" smtClean="0">
                                <a:latin typeface="Cambria Math" panose="02040503050406030204" pitchFamily="18" charset="0"/>
                              </a:rPr>
                              <m:t>𝐵</m:t>
                            </m:r>
                          </m:sub>
                        </m:sSub>
                      </m:e>
                    </m:d>
                  </m:oMath>
                </a14:m>
                <a:endParaRPr lang="en-US" sz="1800" dirty="0"/>
              </a:p>
              <a:p>
                <a:pPr>
                  <a:lnSpc>
                    <a:spcPct val="100000"/>
                  </a:lnSpc>
                </a:pPr>
                <a:r>
                  <a:rPr lang="en-US" sz="1800" dirty="0"/>
                  <a:t> 	       </a:t>
                </a:r>
                <a14:m>
                  <m:oMath xmlns:m="http://schemas.openxmlformats.org/officeDocument/2006/math">
                    <m:r>
                      <a:rPr lang="en-US" sz="1800" i="1" dirty="0" smtClean="0">
                        <a:latin typeface="Cambria Math" panose="02040503050406030204" pitchFamily="18" charset="0"/>
                      </a:rPr>
                      <m:t>=</m:t>
                    </m:r>
                    <m:r>
                      <a:rPr lang="en-US" sz="1800" i="1" dirty="0">
                        <a:latin typeface="Cambria Math" panose="02040503050406030204" pitchFamily="18" charset="0"/>
                      </a:rPr>
                      <m:t>𝐻</m:t>
                    </m:r>
                    <m:d>
                      <m:dPr>
                        <m:ctrlPr>
                          <a:rPr lang="en-US" sz="1800" i="1" dirty="0">
                            <a:latin typeface="Cambria Math" panose="02040503050406030204" pitchFamily="18" charset="0"/>
                          </a:rPr>
                        </m:ctrlPr>
                      </m:dPr>
                      <m:e>
                        <m:sSub>
                          <m:sSubPr>
                            <m:ctrlPr>
                              <a:rPr lang="en-US" sz="1800" i="1" dirty="0">
                                <a:latin typeface="Cambria Math" panose="02040503050406030204" pitchFamily="18" charset="0"/>
                              </a:rPr>
                            </m:ctrlPr>
                          </m:sSubPr>
                          <m:e>
                            <m:r>
                              <a:rPr lang="en-US" sz="1800" i="1" dirty="0">
                                <a:latin typeface="Cambria Math" panose="02040503050406030204" pitchFamily="18" charset="0"/>
                              </a:rPr>
                              <m:t>𝑋</m:t>
                            </m:r>
                          </m:e>
                          <m:sub>
                            <m:r>
                              <a:rPr lang="en-US" sz="1800" b="0" i="1" dirty="0" smtClean="0">
                                <a:latin typeface="Cambria Math" panose="02040503050406030204" pitchFamily="18" charset="0"/>
                              </a:rPr>
                              <m:t>𝐵</m:t>
                            </m:r>
                            <m:r>
                              <a:rPr lang="en-US" sz="1800" i="1" dirty="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𝑒</m:t>
                            </m:r>
                          </m:sub>
                        </m:sSub>
                      </m:e>
                    </m:d>
                    <m:r>
                      <a:rPr lang="en-US" sz="1800" b="0" i="1" dirty="0" smtClean="0">
                        <a:latin typeface="Cambria Math" panose="02040503050406030204" pitchFamily="18" charset="0"/>
                      </a:rPr>
                      <m:t> </m:t>
                    </m:r>
                    <m:r>
                      <a:rPr lang="en-US" sz="1800" i="1" dirty="0" smtClean="0">
                        <a:latin typeface="Cambria Math" panose="02040503050406030204" pitchFamily="18" charset="0"/>
                      </a:rPr>
                      <m:t>– </m:t>
                    </m:r>
                    <m:r>
                      <a:rPr lang="en-US" sz="1800" i="1" dirty="0" smtClean="0">
                        <a:latin typeface="Cambria Math" panose="02040503050406030204" pitchFamily="18" charset="0"/>
                      </a:rPr>
                      <m:t>𝐻</m:t>
                    </m:r>
                    <m:r>
                      <a:rPr lang="en-US" sz="1800" i="1"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𝑋</m:t>
                        </m:r>
                      </m:e>
                      <m:sub>
                        <m:r>
                          <a:rPr lang="en-US" sz="1800" i="1" dirty="0" smtClean="0">
                            <a:latin typeface="Cambria Math" panose="02040503050406030204" pitchFamily="18" charset="0"/>
                          </a:rPr>
                          <m:t>𝐵</m:t>
                        </m:r>
                      </m:sub>
                    </m:sSub>
                    <m:r>
                      <a:rPr lang="en-US" sz="1800" i="1" dirty="0" smtClean="0">
                        <a:latin typeface="Cambria Math" panose="02040503050406030204" pitchFamily="18" charset="0"/>
                      </a:rPr>
                      <m:t>)</m:t>
                    </m:r>
                  </m:oMath>
                </a14:m>
                <a:endParaRPr lang="en-US" sz="1800" dirty="0"/>
              </a:p>
              <a:p>
                <a:pPr>
                  <a:lnSpc>
                    <a:spcPct val="100000"/>
                  </a:lnSpc>
                </a:pPr>
                <a:r>
                  <a:rPr lang="en-US" sz="1800" dirty="0"/>
                  <a:t>Discrete entropy is submodular</a:t>
                </a:r>
              </a:p>
            </p:txBody>
          </p:sp>
        </mc:Choice>
        <mc:Fallback>
          <p:sp>
            <p:nvSpPr>
              <p:cNvPr id="89" name="Content Placeholder 2">
                <a:extLst>
                  <a:ext uri="{FF2B5EF4-FFF2-40B4-BE49-F238E27FC236}">
                    <a16:creationId xmlns:a16="http://schemas.microsoft.com/office/drawing/2014/main" id="{C8E6D0E5-AEDE-4C09-B296-997A99335B28}"/>
                  </a:ext>
                </a:extLst>
              </p:cNvPr>
              <p:cNvSpPr txBox="1">
                <a:spLocks noRot="1" noChangeAspect="1" noMove="1" noResize="1" noEditPoints="1" noAdjustHandles="1" noChangeArrowheads="1" noChangeShapeType="1" noTextEdit="1"/>
              </p:cNvSpPr>
              <p:nvPr/>
            </p:nvSpPr>
            <p:spPr bwMode="gray">
              <a:xfrm>
                <a:off x="6121616" y="991302"/>
                <a:ext cx="6070383" cy="2451953"/>
              </a:xfrm>
              <a:prstGeom prst="rect">
                <a:avLst/>
              </a:prstGeom>
              <a:blipFill>
                <a:blip r:embed="rId4"/>
                <a:stretch>
                  <a:fillRect l="-2309" t="-3234" b="-49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8DFC90BF-C363-47C9-ADDB-CE6A91706E74}"/>
                  </a:ext>
                </a:extLst>
              </p:cNvPr>
              <p:cNvSpPr txBox="1"/>
              <p:nvPr/>
            </p:nvSpPr>
            <p:spPr bwMode="gray">
              <a:xfrm>
                <a:off x="6988557" y="4038274"/>
                <a:ext cx="5040007" cy="2143472"/>
              </a:xfrm>
              <a:prstGeom prst="rect">
                <a:avLst/>
              </a:prstGeom>
              <a:solidFill>
                <a:schemeClr val="accent5">
                  <a:lumMod val="20000"/>
                  <a:lumOff val="80000"/>
                </a:schemeClr>
              </a:solidFill>
            </p:spPr>
            <p:txBody>
              <a:bodyPr wrap="square">
                <a:spAutoFit/>
              </a:bodyPr>
              <a:lstStyle/>
              <a:p>
                <a:r>
                  <a:rPr lang="en-US" b="1" dirty="0">
                    <a:latin typeface="+mj-lt"/>
                  </a:rPr>
                  <a:t>Submodularity and Independence</a:t>
                </a:r>
              </a:p>
              <a:p>
                <a14:m>
                  <m:oMathPara xmlns:m="http://schemas.openxmlformats.org/officeDocument/2006/math">
                    <m:oMathParaPr>
                      <m:jc m:val="centerGroup"/>
                    </m:oMathParaPr>
                    <m:oMath xmlns:m="http://schemas.openxmlformats.org/officeDocument/2006/math">
                      <m:sSub>
                        <m:sSubPr>
                          <m:ctrlPr>
                            <a:rPr lang="en-US" sz="1800" b="0" i="0" dirty="0" smtClean="0">
                              <a:latin typeface="Cambria Math" panose="02040503050406030204" pitchFamily="18" charset="0"/>
                            </a:rPr>
                          </m:ctrlPr>
                        </m:sSubPr>
                        <m:e>
                          <m:r>
                            <m:rPr>
                              <m:sty m:val="p"/>
                            </m:rPr>
                            <a:rPr lang="en-US" sz="1800" b="0" i="0" dirty="0" smtClean="0">
                              <a:latin typeface="Cambria Math" panose="02040503050406030204" pitchFamily="18" charset="0"/>
                            </a:rPr>
                            <m:t>X</m:t>
                          </m:r>
                        </m:e>
                        <m:sub>
                          <m:r>
                            <m:rPr>
                              <m:sty m:val="p"/>
                            </m:rPr>
                            <a:rPr lang="en-US" sz="1800" b="0" i="0" dirty="0" smtClean="0">
                              <a:latin typeface="Cambria Math" panose="02040503050406030204" pitchFamily="18" charset="0"/>
                            </a:rPr>
                            <m:t>i</m:t>
                          </m:r>
                        </m:sub>
                      </m:sSub>
                      <m:r>
                        <a:rPr lang="en-US" sz="1800" b="0" i="1" dirty="0" smtClean="0">
                          <a:latin typeface="Cambria Math" panose="02040503050406030204" pitchFamily="18" charset="0"/>
                        </a:rPr>
                        <m:t>∈</m:t>
                      </m:r>
                      <m:r>
                        <a:rPr lang="en-US" sz="1800" i="1" dirty="0" smtClean="0">
                          <a:latin typeface="Cambria Math" panose="02040503050406030204" pitchFamily="18" charset="0"/>
                        </a:rPr>
                        <m:t>𝑆</m:t>
                      </m:r>
                      <m:r>
                        <a:rPr lang="en-US" sz="1800" i="1" dirty="0" smtClean="0">
                          <a:latin typeface="Cambria Math" panose="02040503050406030204" pitchFamily="18" charset="0"/>
                        </a:rPr>
                        <m:t> </m:t>
                      </m:r>
                      <m:r>
                        <a:rPr lang="en-US" sz="1800" b="0" i="1" dirty="0" smtClean="0">
                          <a:latin typeface="Cambria Math" panose="02040503050406030204" pitchFamily="18" charset="0"/>
                        </a:rPr>
                        <m:t>𝑠𝑡𝑎𝑡𝑖𝑠𝑡𝑖𝑐𝑎𝑙𝑙𝑦</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𝑖𝑛𝑑𝑒𝑝𝑒𝑛𝑑𝑒𝑛𝑡</m:t>
                      </m:r>
                      <m:r>
                        <a:rPr lang="en-US" sz="1800" b="0" i="1" dirty="0" smtClean="0">
                          <a:latin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𝐻</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𝑖𝑠</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𝑚𝑜𝑑𝑢𝑙𝑎𝑟</m:t>
                      </m:r>
                      <m:r>
                        <a:rPr lang="en-US" sz="1800" b="0" i="1" dirty="0" smtClean="0">
                          <a:latin typeface="Cambria Math" panose="02040503050406030204" pitchFamily="18" charset="0"/>
                          <a:ea typeface="Cambria Math" panose="02040503050406030204" pitchFamily="18" charset="0"/>
                        </a:rPr>
                        <m:t> </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𝑙𝑖𝑛𝑒𝑎𝑟</m:t>
                          </m:r>
                        </m:e>
                      </m:d>
                      <m:r>
                        <a:rPr lang="en-US" sz="1800" b="0" i="1" dirty="0" smtClean="0">
                          <a:latin typeface="Cambria Math" panose="02040503050406030204" pitchFamily="18" charset="0"/>
                          <a:ea typeface="Cambria Math" panose="02040503050406030204" pitchFamily="18" charset="0"/>
                        </a:rPr>
                        <m:t>𝑜𝑛</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𝑆</m:t>
                      </m:r>
                      <m:r>
                        <a:rPr lang="en-US" sz="1800" b="0" i="1" dirty="0" smtClean="0">
                          <a:latin typeface="Cambria Math" panose="02040503050406030204" pitchFamily="18" charset="0"/>
                          <a:ea typeface="Cambria Math" panose="02040503050406030204" pitchFamily="18" charset="0"/>
                        </a:rPr>
                        <m:t> </m:t>
                      </m:r>
                    </m:oMath>
                  </m:oMathPara>
                </a14:m>
                <a:endParaRPr lang="en-US" sz="1800"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𝐻</m:t>
                      </m:r>
                      <m:d>
                        <m:dPr>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𝑋</m:t>
                              </m:r>
                            </m:e>
                            <m:sub>
                              <m:r>
                                <a:rPr lang="en-US" sz="1800" b="0" i="1" dirty="0" smtClean="0">
                                  <a:latin typeface="Cambria Math" panose="02040503050406030204" pitchFamily="18" charset="0"/>
                                  <a:ea typeface="Cambria Math" panose="02040503050406030204" pitchFamily="18" charset="0"/>
                                </a:rPr>
                                <m:t>𝑆</m:t>
                              </m:r>
                            </m:sub>
                          </m:sSub>
                        </m:e>
                      </m:d>
                      <m:r>
                        <a:rPr lang="en-US" sz="1800" b="0" i="1" dirty="0" smtClean="0">
                          <a:latin typeface="Cambria Math" panose="02040503050406030204" pitchFamily="18" charset="0"/>
                          <a:ea typeface="Cambria Math" panose="02040503050406030204" pitchFamily="18" charset="0"/>
                        </a:rPr>
                        <m:t>=</m:t>
                      </m:r>
                      <m:nary>
                        <m:naryPr>
                          <m:chr m:val="∑"/>
                          <m:supHide m:val="on"/>
                          <m:ctrlPr>
                            <a:rPr lang="en-US" sz="1800" b="0" i="1" dirty="0" smtClean="0">
                              <a:latin typeface="Cambria Math" panose="02040503050406030204" pitchFamily="18" charset="0"/>
                              <a:ea typeface="Cambria Math" panose="02040503050406030204" pitchFamily="18" charset="0"/>
                            </a:rPr>
                          </m:ctrlPr>
                        </m:naryPr>
                        <m:sub>
                          <m:r>
                            <a:rPr lang="en-US" sz="1800" b="0" i="1" dirty="0" smtClean="0">
                              <a:latin typeface="Cambria Math" panose="02040503050406030204" pitchFamily="18" charset="0"/>
                              <a:ea typeface="Cambria Math" panose="02040503050406030204" pitchFamily="18" charset="0"/>
                            </a:rPr>
                            <m:t>𝑒</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𝑆</m:t>
                          </m:r>
                        </m:sub>
                        <m:sup/>
                        <m:e>
                          <m:r>
                            <a:rPr lang="en-US" sz="1800" b="0" i="1" dirty="0" smtClean="0">
                              <a:latin typeface="Cambria Math" panose="02040503050406030204" pitchFamily="18" charset="0"/>
                              <a:ea typeface="Cambria Math" panose="02040503050406030204" pitchFamily="18" charset="0"/>
                            </a:rPr>
                            <m:t>𝐻</m:t>
                          </m:r>
                          <m:r>
                            <a:rPr lang="en-US" sz="1800" b="0" i="1" dirty="0" smtClean="0">
                              <a:latin typeface="Cambria Math" panose="02040503050406030204" pitchFamily="18" charset="0"/>
                              <a:ea typeface="Cambria Math" panose="02040503050406030204" pitchFamily="18" charset="0"/>
                            </a:rPr>
                            <m:t>(</m:t>
                          </m:r>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𝑋</m:t>
                              </m:r>
                            </m:e>
                            <m:sub>
                              <m:r>
                                <a:rPr lang="en-US" sz="1800" b="0" i="1" dirty="0" smtClean="0">
                                  <a:latin typeface="Cambria Math" panose="02040503050406030204" pitchFamily="18" charset="0"/>
                                  <a:ea typeface="Cambria Math" panose="02040503050406030204" pitchFamily="18" charset="0"/>
                                </a:rPr>
                                <m:t>𝑒</m:t>
                              </m:r>
                            </m:sub>
                          </m:sSub>
                          <m:r>
                            <a:rPr lang="en-US" sz="1800" b="0" i="1" dirty="0" smtClean="0">
                              <a:latin typeface="Cambria Math" panose="02040503050406030204" pitchFamily="18" charset="0"/>
                              <a:ea typeface="Cambria Math" panose="02040503050406030204" pitchFamily="18" charset="0"/>
                            </a:rPr>
                            <m:t>)</m:t>
                          </m:r>
                        </m:e>
                      </m:nary>
                    </m:oMath>
                  </m:oMathPara>
                </a14:m>
                <a:endParaRPr lang="en-US" dirty="0"/>
              </a:p>
              <a:p>
                <a:r>
                  <a:rPr lang="en-US" dirty="0"/>
                  <a:t>Hence, if </a:t>
                </a:r>
                <a:r>
                  <a:rPr lang="en-US" i="1" dirty="0"/>
                  <a:t>F</a:t>
                </a:r>
                <a:r>
                  <a:rPr lang="en-US" dirty="0"/>
                  <a:t> is more submodular then the items in the </a:t>
                </a:r>
                <a:r>
                  <a:rPr lang="en-US" i="1" dirty="0"/>
                  <a:t>S</a:t>
                </a:r>
                <a:r>
                  <a:rPr lang="en-US" dirty="0"/>
                  <a:t> set are more dependent</a:t>
                </a:r>
              </a:p>
            </p:txBody>
          </p:sp>
        </mc:Choice>
        <mc:Fallback>
          <p:sp>
            <p:nvSpPr>
              <p:cNvPr id="91" name="TextBox 90">
                <a:extLst>
                  <a:ext uri="{FF2B5EF4-FFF2-40B4-BE49-F238E27FC236}">
                    <a16:creationId xmlns:a16="http://schemas.microsoft.com/office/drawing/2014/main" id="{8DFC90BF-C363-47C9-ADDB-CE6A91706E74}"/>
                  </a:ext>
                </a:extLst>
              </p:cNvPr>
              <p:cNvSpPr txBox="1">
                <a:spLocks noRot="1" noChangeAspect="1" noMove="1" noResize="1" noEditPoints="1" noAdjustHandles="1" noChangeArrowheads="1" noChangeShapeType="1" noTextEdit="1"/>
              </p:cNvSpPr>
              <p:nvPr/>
            </p:nvSpPr>
            <p:spPr bwMode="gray">
              <a:xfrm>
                <a:off x="6988557" y="4038274"/>
                <a:ext cx="5040007" cy="2143472"/>
              </a:xfrm>
              <a:prstGeom prst="rect">
                <a:avLst/>
              </a:prstGeom>
              <a:blipFill>
                <a:blip r:embed="rId5"/>
                <a:stretch>
                  <a:fillRect l="-967" t="-1420" b="-3409"/>
                </a:stretch>
              </a:blipFill>
            </p:spPr>
            <p:txBody>
              <a:bodyPr/>
              <a:lstStyle/>
              <a:p>
                <a:r>
                  <a:rPr lang="en-US">
                    <a:noFill/>
                  </a:rPr>
                  <a:t> </a:t>
                </a:r>
              </a:p>
            </p:txBody>
          </p:sp>
        </mc:Fallback>
      </mc:AlternateContent>
      <p:sp>
        <p:nvSpPr>
          <p:cNvPr id="95" name="TextBox 94">
            <a:extLst>
              <a:ext uri="{FF2B5EF4-FFF2-40B4-BE49-F238E27FC236}">
                <a16:creationId xmlns:a16="http://schemas.microsoft.com/office/drawing/2014/main" id="{16C568DC-F991-463F-A9A7-0581A573CEF2}"/>
              </a:ext>
            </a:extLst>
          </p:cNvPr>
          <p:cNvSpPr txBox="1"/>
          <p:nvPr/>
        </p:nvSpPr>
        <p:spPr bwMode="gray">
          <a:xfrm>
            <a:off x="0" y="6351048"/>
            <a:ext cx="10934700" cy="430887"/>
          </a:xfrm>
          <a:prstGeom prst="rect">
            <a:avLst/>
          </a:prstGeom>
          <a:noFill/>
        </p:spPr>
        <p:txBody>
          <a:bodyPr wrap="square">
            <a:spAutoFit/>
          </a:bodyPr>
          <a:lstStyle/>
          <a:p>
            <a:r>
              <a:rPr lang="en-US" sz="1100" dirty="0"/>
              <a:t>Liu et al.(2020) Submodular optimization problems and greedy strategies</a:t>
            </a:r>
          </a:p>
          <a:p>
            <a:r>
              <a:rPr lang="en-US" sz="1100" dirty="0" err="1"/>
              <a:t>Jegelka</a:t>
            </a:r>
            <a:r>
              <a:rPr lang="en-US" sz="1100" dirty="0"/>
              <a:t>, S., (2017), </a:t>
            </a:r>
            <a:r>
              <a:rPr lang="en-US" sz="1100" dirty="0" err="1"/>
              <a:t>Submodularity</a:t>
            </a:r>
            <a:r>
              <a:rPr lang="en-US" sz="1100" dirty="0"/>
              <a:t>: Theory and Applications I - </a:t>
            </a:r>
            <a:r>
              <a:rPr lang="en-US" sz="1100" dirty="0">
                <a:hlinkClick r:id="rId6"/>
              </a:rPr>
              <a:t>https://www.youtube.com/watch?v=Y3u_hvxayDY</a:t>
            </a:r>
            <a:r>
              <a:rPr lang="en-US" sz="1100" dirty="0"/>
              <a:t>  </a:t>
            </a:r>
          </a:p>
        </p:txBody>
      </p:sp>
      <p:sp>
        <p:nvSpPr>
          <p:cNvPr id="101" name="TextBox 100">
            <a:extLst>
              <a:ext uri="{FF2B5EF4-FFF2-40B4-BE49-F238E27FC236}">
                <a16:creationId xmlns:a16="http://schemas.microsoft.com/office/drawing/2014/main" id="{B11C659F-C77C-457C-8656-CBFEF82BF6DC}"/>
              </a:ext>
            </a:extLst>
          </p:cNvPr>
          <p:cNvSpPr txBox="1"/>
          <p:nvPr/>
        </p:nvSpPr>
        <p:spPr bwMode="gray">
          <a:xfrm>
            <a:off x="1649196" y="4814906"/>
            <a:ext cx="1386863" cy="65905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Uncertainty about temperature Y before sensor reading</a:t>
            </a:r>
          </a:p>
        </p:txBody>
      </p:sp>
      <p:cxnSp>
        <p:nvCxnSpPr>
          <p:cNvPr id="102" name="Straight Arrow Connector 101">
            <a:extLst>
              <a:ext uri="{FF2B5EF4-FFF2-40B4-BE49-F238E27FC236}">
                <a16:creationId xmlns:a16="http://schemas.microsoft.com/office/drawing/2014/main" id="{1C4DFC38-885C-4845-A10A-ED748EA084A5}"/>
              </a:ext>
            </a:extLst>
          </p:cNvPr>
          <p:cNvCxnSpPr>
            <a:cxnSpLocks/>
            <a:endCxn id="101" idx="0"/>
          </p:cNvCxnSpPr>
          <p:nvPr/>
        </p:nvCxnSpPr>
        <p:spPr bwMode="gray">
          <a:xfrm flipH="1">
            <a:off x="2342628" y="4459914"/>
            <a:ext cx="127750" cy="35499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94AFC8A4-F629-409C-9551-1AF54C50697C}"/>
              </a:ext>
            </a:extLst>
          </p:cNvPr>
          <p:cNvSpPr txBox="1"/>
          <p:nvPr/>
        </p:nvSpPr>
        <p:spPr bwMode="gray">
          <a:xfrm>
            <a:off x="102304" y="3095287"/>
            <a:ext cx="5655945" cy="656590"/>
          </a:xfrm>
          <a:prstGeom prst="rect">
            <a:avLst/>
          </a:prstGeom>
          <a:noFill/>
        </p:spPr>
        <p:txBody>
          <a:bodyPr wrap="square">
            <a:spAutoFit/>
          </a:bodyPr>
          <a:lstStyle/>
          <a:p>
            <a:pPr algn="ctr"/>
            <a:r>
              <a:rPr lang="en-US" b="1" u="sng" dirty="0"/>
              <a:t>Goal</a:t>
            </a:r>
            <a:r>
              <a:rPr lang="en-US" dirty="0"/>
              <a:t>: How to reduce the uncertainty about hidden variables Y</a:t>
            </a:r>
            <a:r>
              <a:rPr lang="en-US" sz="2800" baseline="-25000" dirty="0"/>
              <a:t>i</a:t>
            </a:r>
            <a:r>
              <a:rPr lang="en-US" dirty="0"/>
              <a:t> given the observed ones X</a:t>
            </a:r>
            <a:r>
              <a:rPr lang="en-US" sz="2400" baseline="-25000" dirty="0"/>
              <a:t>i</a:t>
            </a:r>
            <a:endParaRPr lang="en-US" baseline="-25000" dirty="0"/>
          </a:p>
        </p:txBody>
      </p:sp>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92D9FE03-9455-4285-9A08-F0ECF0D76F57}"/>
                  </a:ext>
                </a:extLst>
              </p:cNvPr>
              <p:cNvSpPr txBox="1"/>
              <p:nvPr/>
            </p:nvSpPr>
            <p:spPr bwMode="gray">
              <a:xfrm>
                <a:off x="163436" y="5638530"/>
                <a:ext cx="6676159" cy="738664"/>
              </a:xfrm>
              <a:prstGeom prst="rect">
                <a:avLst/>
              </a:prstGeom>
              <a:noFill/>
            </p:spPr>
            <p:txBody>
              <a:bodyPr wrap="square">
                <a:spAutoFit/>
              </a:bodyPr>
              <a:lstStyle/>
              <a:p>
                <a:r>
                  <a:rPr lang="en-US" i="1" dirty="0"/>
                  <a:t>F(A) </a:t>
                </a:r>
                <a:r>
                  <a:rPr lang="en-US" dirty="0"/>
                  <a:t>is a submodular function if the X’s are conditionally independent given the Y’s, i.e.,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𝑋</m:t>
                        </m:r>
                      </m:e>
                      <m:sub>
                        <m:r>
                          <a:rPr lang="en-US" sz="2400" i="1" dirty="0" smtClean="0">
                            <a:latin typeface="Cambria Math" panose="02040503050406030204" pitchFamily="18" charset="0"/>
                          </a:rPr>
                          <m:t>𝑖</m:t>
                        </m:r>
                      </m:sub>
                    </m:sSub>
                    <m:r>
                      <a:rPr lang="en-US" sz="2400" b="0" i="1" dirty="0" smtClean="0">
                        <a:latin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𝑋𝑗</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𝑗</m:t>
                    </m:r>
                    <m:r>
                      <a:rPr lang="en-US" sz="2400" b="0" i="1" dirty="0" smtClean="0">
                        <a:latin typeface="Cambria Math" panose="02040503050406030204" pitchFamily="18" charset="0"/>
                        <a:ea typeface="Cambria Math" panose="02040503050406030204" pitchFamily="18" charset="0"/>
                      </a:rPr>
                      <m:t> | </m:t>
                    </m:r>
                    <m:r>
                      <a:rPr lang="en-US" sz="2400" b="0" i="1" dirty="0" smtClean="0">
                        <a:latin typeface="Cambria Math" panose="02040503050406030204" pitchFamily="18" charset="0"/>
                        <a:ea typeface="Cambria Math" panose="02040503050406030204" pitchFamily="18" charset="0"/>
                      </a:rPr>
                      <m:t>𝑌</m:t>
                    </m:r>
                  </m:oMath>
                </a14:m>
                <a:endParaRPr lang="en-US" dirty="0"/>
              </a:p>
            </p:txBody>
          </p:sp>
        </mc:Choice>
        <mc:Fallback>
          <p:sp>
            <p:nvSpPr>
              <p:cNvPr id="132" name="TextBox 131">
                <a:extLst>
                  <a:ext uri="{FF2B5EF4-FFF2-40B4-BE49-F238E27FC236}">
                    <a16:creationId xmlns:a16="http://schemas.microsoft.com/office/drawing/2014/main" id="{92D9FE03-9455-4285-9A08-F0ECF0D76F57}"/>
                  </a:ext>
                </a:extLst>
              </p:cNvPr>
              <p:cNvSpPr txBox="1">
                <a:spLocks noRot="1" noChangeAspect="1" noMove="1" noResize="1" noEditPoints="1" noAdjustHandles="1" noChangeArrowheads="1" noChangeShapeType="1" noTextEdit="1"/>
              </p:cNvSpPr>
              <p:nvPr/>
            </p:nvSpPr>
            <p:spPr bwMode="gray">
              <a:xfrm>
                <a:off x="163436" y="5638530"/>
                <a:ext cx="6676159" cy="738664"/>
              </a:xfrm>
              <a:prstGeom prst="rect">
                <a:avLst/>
              </a:prstGeom>
              <a:blipFill>
                <a:blip r:embed="rId7"/>
                <a:stretch>
                  <a:fillRect l="-822" t="-4959" r="-1735" b="-12397"/>
                </a:stretch>
              </a:blipFill>
            </p:spPr>
            <p:txBody>
              <a:bodyPr/>
              <a:lstStyle/>
              <a:p>
                <a:r>
                  <a:rPr lang="en-US">
                    <a:noFill/>
                  </a:rPr>
                  <a:t> </a:t>
                </a:r>
              </a:p>
            </p:txBody>
          </p:sp>
        </mc:Fallback>
      </mc:AlternateContent>
      <p:sp>
        <p:nvSpPr>
          <p:cNvPr id="134" name="TextBox 133">
            <a:extLst>
              <a:ext uri="{FF2B5EF4-FFF2-40B4-BE49-F238E27FC236}">
                <a16:creationId xmlns:a16="http://schemas.microsoft.com/office/drawing/2014/main" id="{F2287A86-302C-4FB3-A88C-CFD425BC7836}"/>
              </a:ext>
            </a:extLst>
          </p:cNvPr>
          <p:cNvSpPr txBox="1"/>
          <p:nvPr/>
        </p:nvSpPr>
        <p:spPr bwMode="gray">
          <a:xfrm>
            <a:off x="9333571" y="2362460"/>
            <a:ext cx="2966226" cy="338554"/>
          </a:xfrm>
          <a:prstGeom prst="rect">
            <a:avLst/>
          </a:prstGeom>
          <a:noFill/>
        </p:spPr>
        <p:txBody>
          <a:bodyPr wrap="square">
            <a:spAutoFit/>
          </a:bodyPr>
          <a:lstStyle/>
          <a:p>
            <a:pPr/>
            <a:r>
              <a:rPr lang="en-US" sz="1600" b="0" i="0" dirty="0">
                <a:latin typeface="+mj-lt"/>
              </a:rPr>
              <a:t>information never hurts</a:t>
            </a:r>
            <a:endParaRPr lang="en-US" sz="1600" dirty="0"/>
          </a:p>
        </p:txBody>
      </p:sp>
    </p:spTree>
    <p:extLst>
      <p:ext uri="{BB962C8B-B14F-4D97-AF65-F5344CB8AC3E}">
        <p14:creationId xmlns:p14="http://schemas.microsoft.com/office/powerpoint/2010/main" val="2661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animBg="1"/>
      <p:bldP spid="16" grpId="0" animBg="1"/>
      <p:bldP spid="17" grpId="0" animBg="1"/>
      <p:bldP spid="18" grpId="0" animBg="1"/>
      <p:bldP spid="57" grpId="0"/>
      <p:bldP spid="78" grpId="0"/>
      <p:bldP spid="89" grpId="0"/>
      <p:bldP spid="101" grpId="0"/>
      <p:bldP spid="130" grpId="0"/>
      <p:bldP spid="1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E955B-A4CD-456E-8D9C-AABAFDACD721}"/>
              </a:ext>
            </a:extLst>
          </p:cNvPr>
          <p:cNvSpPr/>
          <p:nvPr/>
        </p:nvSpPr>
        <p:spPr bwMode="gray">
          <a:xfrm>
            <a:off x="0" y="5353648"/>
            <a:ext cx="12192000" cy="1504352"/>
          </a:xfrm>
          <a:prstGeom prst="rect">
            <a:avLst/>
          </a:prstGeom>
          <a:solidFill>
            <a:srgbClr val="B1063A">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D4FB387A-9B0D-46E0-8B44-4DB9E61D2743}"/>
              </a:ext>
            </a:extLst>
          </p:cNvPr>
          <p:cNvSpPr>
            <a:spLocks noGrp="1"/>
          </p:cNvSpPr>
          <p:nvPr>
            <p:ph type="title"/>
          </p:nvPr>
        </p:nvSpPr>
        <p:spPr>
          <a:xfrm>
            <a:off x="478369" y="144001"/>
            <a:ext cx="9169401" cy="555840"/>
          </a:xfrm>
        </p:spPr>
        <p:txBody>
          <a:bodyPr/>
          <a:lstStyle/>
          <a:p>
            <a:r>
              <a:rPr lang="en-US" dirty="0"/>
              <a:t>Quick recap – Where are we now?</a:t>
            </a:r>
          </a:p>
        </p:txBody>
      </p:sp>
      <p:sp>
        <p:nvSpPr>
          <p:cNvPr id="4" name="Slide Number Placeholder 3">
            <a:extLst>
              <a:ext uri="{FF2B5EF4-FFF2-40B4-BE49-F238E27FC236}">
                <a16:creationId xmlns:a16="http://schemas.microsoft.com/office/drawing/2014/main" id="{25FE8E0B-DE42-418B-8913-D8A19537F305}"/>
              </a:ext>
            </a:extLst>
          </p:cNvPr>
          <p:cNvSpPr>
            <a:spLocks noGrp="1"/>
          </p:cNvSpPr>
          <p:nvPr>
            <p:ph type="sldNum" sz="quarter" idx="12"/>
          </p:nvPr>
        </p:nvSpPr>
        <p:spPr/>
        <p:txBody>
          <a:bodyPr/>
          <a:lstStyle/>
          <a:p>
            <a:fld id="{81561042-0DC2-4A04-AA50-F6D44EB20EBA}" type="slidenum">
              <a:rPr lang="en-US" smtClean="0"/>
              <a:t>2</a:t>
            </a:fld>
            <a:endParaRPr lang="en-US"/>
          </a:p>
        </p:txBody>
      </p:sp>
      <p:sp>
        <p:nvSpPr>
          <p:cNvPr id="19" name="TextBox 18">
            <a:extLst>
              <a:ext uri="{FF2B5EF4-FFF2-40B4-BE49-F238E27FC236}">
                <a16:creationId xmlns:a16="http://schemas.microsoft.com/office/drawing/2014/main" id="{B532401A-49B6-4950-A4BC-A253D9A84CD8}"/>
              </a:ext>
            </a:extLst>
          </p:cNvPr>
          <p:cNvSpPr txBox="1"/>
          <p:nvPr/>
        </p:nvSpPr>
        <p:spPr bwMode="gray">
          <a:xfrm>
            <a:off x="87459" y="852481"/>
            <a:ext cx="6062497" cy="5951886"/>
          </a:xfrm>
          <a:prstGeom prst="rect">
            <a:avLst/>
          </a:prstGeom>
          <a:noFill/>
        </p:spPr>
        <p:txBody>
          <a:bodyPr wrap="square">
            <a:spAutoFit/>
          </a:bodyPr>
          <a:lstStyle/>
          <a:p>
            <a:pPr marL="342900" indent="-342900">
              <a:lnSpc>
                <a:spcPct val="150000"/>
              </a:lnSpc>
              <a:buFont typeface="+mj-lt"/>
              <a:buAutoNum type="arabicPeriod"/>
            </a:pPr>
            <a:r>
              <a:rPr lang="en-US" sz="1600" i="0" dirty="0">
                <a:solidFill>
                  <a:srgbClr val="222222"/>
                </a:solidFill>
                <a:effectLst/>
                <a:latin typeface="+mj-lt"/>
              </a:rPr>
              <a:t>Intro and Course Organization</a:t>
            </a:r>
          </a:p>
          <a:p>
            <a:pPr marL="342900" indent="-342900">
              <a:lnSpc>
                <a:spcPct val="150000"/>
              </a:lnSpc>
              <a:buFont typeface="+mj-lt"/>
              <a:buAutoNum type="arabicPeriod"/>
            </a:pPr>
            <a:r>
              <a:rPr lang="en-US" sz="1600" i="0" dirty="0">
                <a:solidFill>
                  <a:srgbClr val="222222"/>
                </a:solidFill>
                <a:effectLst/>
                <a:latin typeface="+mj-lt"/>
              </a:rPr>
              <a:t>Graph Metr</a:t>
            </a:r>
            <a:r>
              <a:rPr lang="en-US" sz="1600" dirty="0">
                <a:solidFill>
                  <a:srgbClr val="222222"/>
                </a:solidFill>
                <a:latin typeface="+mj-lt"/>
              </a:rPr>
              <a:t>ics and Random Models</a:t>
            </a:r>
          </a:p>
          <a:p>
            <a:pPr marL="342900" indent="-342900">
              <a:lnSpc>
                <a:spcPct val="150000"/>
              </a:lnSpc>
              <a:buFont typeface="+mj-lt"/>
              <a:buAutoNum type="arabicPeriod"/>
            </a:pPr>
            <a:r>
              <a:rPr lang="en-US" sz="1600" dirty="0">
                <a:solidFill>
                  <a:srgbClr val="222222"/>
                </a:solidFill>
                <a:latin typeface="+mj-lt"/>
              </a:rPr>
              <a:t>Graph Structural Features – Clustering</a:t>
            </a:r>
          </a:p>
          <a:p>
            <a:pPr marL="342900" indent="-342900">
              <a:lnSpc>
                <a:spcPct val="150000"/>
              </a:lnSpc>
              <a:buFont typeface="+mj-lt"/>
              <a:buAutoNum type="arabicPeriod"/>
            </a:pPr>
            <a:r>
              <a:rPr lang="en-US" sz="1600" dirty="0">
                <a:solidFill>
                  <a:srgbClr val="222222"/>
                </a:solidFill>
                <a:latin typeface="+mj-lt"/>
              </a:rPr>
              <a:t>Message Passing &amp; Belief Propagation</a:t>
            </a:r>
            <a:endParaRPr lang="en-US" sz="1600" i="0" dirty="0">
              <a:solidFill>
                <a:srgbClr val="222222"/>
              </a:solidFill>
              <a:effectLst/>
              <a:latin typeface="+mj-lt"/>
            </a:endParaRPr>
          </a:p>
          <a:p>
            <a:pPr marL="342900" indent="-342900">
              <a:lnSpc>
                <a:spcPct val="150000"/>
              </a:lnSpc>
              <a:buFont typeface="+mj-lt"/>
              <a:buAutoNum type="arabicPeriod"/>
            </a:pPr>
            <a:r>
              <a:rPr lang="en-US" sz="1600" dirty="0">
                <a:solidFill>
                  <a:srgbClr val="222222"/>
                </a:solidFill>
                <a:latin typeface="+mj-lt"/>
              </a:rPr>
              <a:t>Graph Embeddings - Message Passing</a:t>
            </a:r>
          </a:p>
          <a:p>
            <a:pPr marL="342900" indent="-342900">
              <a:lnSpc>
                <a:spcPct val="150000"/>
              </a:lnSpc>
              <a:buFont typeface="+mj-lt"/>
              <a:buAutoNum type="arabicPeriod"/>
            </a:pPr>
            <a:r>
              <a:rPr lang="en-US" sz="1600" dirty="0">
                <a:solidFill>
                  <a:srgbClr val="222222"/>
                </a:solidFill>
                <a:latin typeface="+mj-lt"/>
              </a:rPr>
              <a:t>PageRank &amp; Markov Chains </a:t>
            </a:r>
          </a:p>
          <a:p>
            <a:pPr marL="342900" indent="-342900">
              <a:lnSpc>
                <a:spcPct val="150000"/>
              </a:lnSpc>
              <a:buFont typeface="+mj-lt"/>
              <a:buAutoNum type="arabicPeriod"/>
            </a:pPr>
            <a:r>
              <a:rPr lang="en-US" sz="1600" dirty="0">
                <a:solidFill>
                  <a:srgbClr val="222222"/>
                </a:solidFill>
                <a:latin typeface="+mj-lt"/>
              </a:rPr>
              <a:t>Graph Convolutional Networks</a:t>
            </a:r>
          </a:p>
          <a:p>
            <a:pPr marL="342900" indent="-342900">
              <a:lnSpc>
                <a:spcPct val="150000"/>
              </a:lnSpc>
              <a:buFont typeface="+mj-lt"/>
              <a:buAutoNum type="arabicPeriod"/>
            </a:pPr>
            <a:r>
              <a:rPr lang="en-US" sz="1600" dirty="0">
                <a:solidFill>
                  <a:srgbClr val="222222"/>
                </a:solidFill>
                <a:latin typeface="+mj-lt"/>
              </a:rPr>
              <a:t>Graph Attention Networks</a:t>
            </a:r>
          </a:p>
          <a:p>
            <a:pPr marL="342900" indent="-342900">
              <a:lnSpc>
                <a:spcPct val="150000"/>
              </a:lnSpc>
              <a:buFont typeface="+mj-lt"/>
              <a:buAutoNum type="arabicPeriod"/>
            </a:pPr>
            <a:r>
              <a:rPr lang="en-US" sz="1600" dirty="0">
                <a:solidFill>
                  <a:srgbClr val="222222"/>
                </a:solidFill>
                <a:latin typeface="+mj-lt"/>
              </a:rPr>
              <a:t>Graph Evolution Networks</a:t>
            </a:r>
          </a:p>
          <a:p>
            <a:pPr marL="342900" indent="-342900">
              <a:lnSpc>
                <a:spcPct val="150000"/>
              </a:lnSpc>
              <a:buFont typeface="+mj-lt"/>
              <a:buAutoNum type="arabicPeriod"/>
            </a:pPr>
            <a:r>
              <a:rPr lang="en-US" sz="1600" dirty="0">
                <a:solidFill>
                  <a:srgbClr val="222222"/>
                </a:solidFill>
                <a:latin typeface="+mj-lt"/>
              </a:rPr>
              <a:t> Temporal Graph Networks </a:t>
            </a:r>
          </a:p>
          <a:p>
            <a:pPr marL="342900" indent="-342900">
              <a:lnSpc>
                <a:spcPct val="150000"/>
              </a:lnSpc>
              <a:buFont typeface="+mj-lt"/>
              <a:buAutoNum type="arabicPeriod"/>
            </a:pPr>
            <a:r>
              <a:rPr lang="en-US" sz="1600" dirty="0">
                <a:solidFill>
                  <a:srgbClr val="222222"/>
                </a:solidFill>
                <a:latin typeface="+mj-lt"/>
              </a:rPr>
              <a:t> Graph Neural Differential Equations</a:t>
            </a:r>
          </a:p>
          <a:p>
            <a:pPr marL="342900" indent="-342900">
              <a:lnSpc>
                <a:spcPct val="150000"/>
              </a:lnSpc>
              <a:buFont typeface="+mj-lt"/>
              <a:buAutoNum type="arabicPeriod"/>
            </a:pPr>
            <a:r>
              <a:rPr lang="en-US" sz="1600" dirty="0">
                <a:solidFill>
                  <a:srgbClr val="222222"/>
                </a:solidFill>
                <a:latin typeface="+mj-lt"/>
              </a:rPr>
              <a:t> Deep Graph Generative Models</a:t>
            </a:r>
          </a:p>
          <a:p>
            <a:pPr marL="342900" indent="-342900">
              <a:lnSpc>
                <a:spcPct val="150000"/>
              </a:lnSpc>
              <a:buFont typeface="+mj-lt"/>
              <a:buAutoNum type="arabicPeriod"/>
            </a:pPr>
            <a:r>
              <a:rPr lang="en-US" sz="1600" dirty="0"/>
              <a:t> Causal Graph Neural Networks</a:t>
            </a:r>
          </a:p>
          <a:p>
            <a:pPr marL="342900" indent="-342900">
              <a:lnSpc>
                <a:spcPct val="150000"/>
              </a:lnSpc>
              <a:buFont typeface="+mj-lt"/>
              <a:buAutoNum type="arabicPeriod"/>
            </a:pPr>
            <a:r>
              <a:rPr lang="en-US" sz="1600" b="1" dirty="0"/>
              <a:t> Propagation Graph Neural Networks </a:t>
            </a:r>
          </a:p>
          <a:p>
            <a:pPr marL="800100" lvl="1" indent="-342900">
              <a:lnSpc>
                <a:spcPct val="150000"/>
              </a:lnSpc>
              <a:buFont typeface="Arial" panose="020B0604020202020204" pitchFamily="34" charset="0"/>
              <a:buChar char="•"/>
            </a:pPr>
            <a:r>
              <a:rPr lang="en-US" sz="1600" dirty="0"/>
              <a:t>Network Effects, Cascading and Contagion</a:t>
            </a:r>
          </a:p>
          <a:p>
            <a:pPr marL="800100" lvl="1" indent="-342900">
              <a:lnSpc>
                <a:spcPct val="150000"/>
              </a:lnSpc>
              <a:buFont typeface="Arial" panose="020B0604020202020204" pitchFamily="34" charset="0"/>
              <a:buChar char="•"/>
            </a:pPr>
            <a:r>
              <a:rPr lang="en-US" sz="1600" dirty="0"/>
              <a:t>Outbreak Detection and Influence Maximization</a:t>
            </a:r>
            <a:endParaRPr lang="en-US" dirty="0">
              <a:solidFill>
                <a:srgbClr val="222222"/>
              </a:solidFill>
              <a:latin typeface="+mj-lt"/>
            </a:endParaRPr>
          </a:p>
        </p:txBody>
      </p:sp>
      <p:sp>
        <p:nvSpPr>
          <p:cNvPr id="3" name="Right Brace 2">
            <a:extLst>
              <a:ext uri="{FF2B5EF4-FFF2-40B4-BE49-F238E27FC236}">
                <a16:creationId xmlns:a16="http://schemas.microsoft.com/office/drawing/2014/main" id="{84AFEFE2-C6EC-4D70-B6A9-EA6049991254}"/>
              </a:ext>
            </a:extLst>
          </p:cNvPr>
          <p:cNvSpPr/>
          <p:nvPr/>
        </p:nvSpPr>
        <p:spPr bwMode="gray">
          <a:xfrm>
            <a:off x="5520531" y="1114697"/>
            <a:ext cx="391886" cy="14978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2A4B4BE-8E12-4FB8-A865-9329AB6639E8}"/>
              </a:ext>
            </a:extLst>
          </p:cNvPr>
          <p:cNvSpPr/>
          <p:nvPr/>
        </p:nvSpPr>
        <p:spPr bwMode="gray">
          <a:xfrm>
            <a:off x="5556774" y="2922377"/>
            <a:ext cx="383177" cy="2212593"/>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D3D2C95-6798-4E3A-A190-0D6228A1A053}"/>
              </a:ext>
            </a:extLst>
          </p:cNvPr>
          <p:cNvSpPr txBox="1"/>
          <p:nvPr/>
        </p:nvSpPr>
        <p:spPr bwMode="gray">
          <a:xfrm>
            <a:off x="6040865" y="1694082"/>
            <a:ext cx="2505321" cy="4206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Description models</a:t>
            </a:r>
          </a:p>
        </p:txBody>
      </p:sp>
      <p:sp>
        <p:nvSpPr>
          <p:cNvPr id="10" name="TextBox 9">
            <a:extLst>
              <a:ext uri="{FF2B5EF4-FFF2-40B4-BE49-F238E27FC236}">
                <a16:creationId xmlns:a16="http://schemas.microsoft.com/office/drawing/2014/main" id="{0EA1C55D-B08A-427E-83A5-373028255984}"/>
              </a:ext>
            </a:extLst>
          </p:cNvPr>
          <p:cNvSpPr txBox="1"/>
          <p:nvPr/>
        </p:nvSpPr>
        <p:spPr bwMode="gray">
          <a:xfrm>
            <a:off x="6096000" y="3875669"/>
            <a:ext cx="2272937"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Prediction models</a:t>
            </a:r>
          </a:p>
        </p:txBody>
      </p:sp>
      <p:sp>
        <p:nvSpPr>
          <p:cNvPr id="12" name="TextBox 11">
            <a:extLst>
              <a:ext uri="{FF2B5EF4-FFF2-40B4-BE49-F238E27FC236}">
                <a16:creationId xmlns:a16="http://schemas.microsoft.com/office/drawing/2014/main" id="{54D9302E-E209-43A5-9FA6-79140C433C07}"/>
              </a:ext>
            </a:extLst>
          </p:cNvPr>
          <p:cNvSpPr txBox="1"/>
          <p:nvPr/>
        </p:nvSpPr>
        <p:spPr bwMode="gray">
          <a:xfrm>
            <a:off x="8694470" y="1358752"/>
            <a:ext cx="3144050" cy="14268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Understand a phenomenon</a:t>
            </a:r>
          </a:p>
          <a:p>
            <a:pPr>
              <a:spcBef>
                <a:spcPts val="300"/>
              </a:spcBef>
              <a:spcAft>
                <a:spcPts val="300"/>
              </a:spcAft>
              <a:buClr>
                <a:schemeClr val="accent1"/>
              </a:buClr>
              <a:buSzPct val="90000"/>
            </a:pPr>
            <a:r>
              <a:rPr lang="en-US" dirty="0"/>
              <a:t>Extract features</a:t>
            </a:r>
          </a:p>
          <a:p>
            <a:pPr>
              <a:spcBef>
                <a:spcPts val="300"/>
              </a:spcBef>
              <a:spcAft>
                <a:spcPts val="300"/>
              </a:spcAft>
              <a:buClr>
                <a:schemeClr val="accent1"/>
              </a:buClr>
              <a:buSzPct val="90000"/>
            </a:pPr>
            <a:r>
              <a:rPr lang="en-US" dirty="0"/>
              <a:t>Stablish baselines</a:t>
            </a:r>
          </a:p>
          <a:p>
            <a:pPr>
              <a:spcBef>
                <a:spcPts val="300"/>
              </a:spcBef>
              <a:spcAft>
                <a:spcPts val="300"/>
              </a:spcAft>
              <a:buClr>
                <a:schemeClr val="accent1"/>
              </a:buClr>
              <a:buSzPct val="90000"/>
            </a:pPr>
            <a:r>
              <a:rPr lang="en-US" dirty="0"/>
              <a:t>Preprocessing data</a:t>
            </a:r>
          </a:p>
        </p:txBody>
      </p:sp>
      <p:sp>
        <p:nvSpPr>
          <p:cNvPr id="15" name="TextBox 14">
            <a:extLst>
              <a:ext uri="{FF2B5EF4-FFF2-40B4-BE49-F238E27FC236}">
                <a16:creationId xmlns:a16="http://schemas.microsoft.com/office/drawing/2014/main" id="{8CF06FA7-B0AC-4082-9584-8B9A849C7A2B}"/>
              </a:ext>
            </a:extLst>
          </p:cNvPr>
          <p:cNvSpPr txBox="1"/>
          <p:nvPr/>
        </p:nvSpPr>
        <p:spPr bwMode="gray">
          <a:xfrm>
            <a:off x="8546186" y="973043"/>
            <a:ext cx="2727960" cy="369332"/>
          </a:xfrm>
          <a:prstGeom prst="rect">
            <a:avLst/>
          </a:prstGeom>
          <a:noFill/>
        </p:spPr>
        <p:txBody>
          <a:bodyPr wrap="square">
            <a:spAutoFit/>
          </a:bodyPr>
          <a:lstStyle/>
          <a:p>
            <a:pPr>
              <a:spcBef>
                <a:spcPts val="300"/>
              </a:spcBef>
              <a:spcAft>
                <a:spcPts val="300"/>
              </a:spcAft>
              <a:buClr>
                <a:schemeClr val="accent1"/>
              </a:buClr>
              <a:buSzPct val="90000"/>
            </a:pPr>
            <a:r>
              <a:rPr lang="en-US" b="1" dirty="0"/>
              <a:t>Design concerns</a:t>
            </a:r>
          </a:p>
        </p:txBody>
      </p:sp>
      <p:sp>
        <p:nvSpPr>
          <p:cNvPr id="16" name="TextBox 15">
            <a:extLst>
              <a:ext uri="{FF2B5EF4-FFF2-40B4-BE49-F238E27FC236}">
                <a16:creationId xmlns:a16="http://schemas.microsoft.com/office/drawing/2014/main" id="{F1C5DA3B-6DB3-4A2D-A4BB-E8DC068A07AA}"/>
              </a:ext>
            </a:extLst>
          </p:cNvPr>
          <p:cNvSpPr txBox="1"/>
          <p:nvPr/>
        </p:nvSpPr>
        <p:spPr bwMode="gray">
          <a:xfrm>
            <a:off x="8637958" y="3276912"/>
            <a:ext cx="3395485" cy="1357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Predict an outcome</a:t>
            </a:r>
          </a:p>
          <a:p>
            <a:pPr>
              <a:spcBef>
                <a:spcPts val="300"/>
              </a:spcBef>
              <a:spcAft>
                <a:spcPts val="300"/>
              </a:spcAft>
              <a:buClr>
                <a:schemeClr val="accent1"/>
              </a:buClr>
              <a:buSzPct val="90000"/>
            </a:pPr>
            <a:r>
              <a:rPr lang="en-US" dirty="0"/>
              <a:t>ML architecture and pipeline</a:t>
            </a:r>
          </a:p>
          <a:p>
            <a:pPr>
              <a:spcBef>
                <a:spcPts val="300"/>
              </a:spcBef>
              <a:spcAft>
                <a:spcPts val="300"/>
              </a:spcAft>
              <a:buClr>
                <a:schemeClr val="accent1"/>
              </a:buClr>
              <a:buSzPct val="90000"/>
            </a:pPr>
            <a:r>
              <a:rPr lang="en-US" dirty="0"/>
              <a:t>Training models</a:t>
            </a:r>
          </a:p>
          <a:p>
            <a:pPr>
              <a:spcBef>
                <a:spcPts val="300"/>
              </a:spcBef>
              <a:spcAft>
                <a:spcPts val="300"/>
              </a:spcAft>
              <a:buClr>
                <a:schemeClr val="accent1"/>
              </a:buClr>
              <a:buSzPct val="90000"/>
            </a:pPr>
            <a:r>
              <a:rPr lang="en-US" dirty="0"/>
              <a:t>Evaluation models</a:t>
            </a:r>
          </a:p>
        </p:txBody>
      </p:sp>
      <p:sp>
        <p:nvSpPr>
          <p:cNvPr id="20" name="TextBox 19">
            <a:extLst>
              <a:ext uri="{FF2B5EF4-FFF2-40B4-BE49-F238E27FC236}">
                <a16:creationId xmlns:a16="http://schemas.microsoft.com/office/drawing/2014/main" id="{C1AFA719-9994-4AC1-A848-FAC8760F553C}"/>
              </a:ext>
            </a:extLst>
          </p:cNvPr>
          <p:cNvSpPr txBox="1"/>
          <p:nvPr/>
        </p:nvSpPr>
        <p:spPr bwMode="gray">
          <a:xfrm>
            <a:off x="9083566" y="5463323"/>
            <a:ext cx="2818500" cy="113014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Effects of interventions</a:t>
            </a:r>
          </a:p>
          <a:p>
            <a:pPr>
              <a:spcBef>
                <a:spcPts val="300"/>
              </a:spcBef>
              <a:spcAft>
                <a:spcPts val="300"/>
              </a:spcAft>
              <a:buClr>
                <a:schemeClr val="accent1"/>
              </a:buClr>
              <a:buSzPct val="90000"/>
            </a:pPr>
            <a:r>
              <a:rPr lang="en-US" dirty="0"/>
              <a:t>Risks of confounding</a:t>
            </a:r>
          </a:p>
          <a:p>
            <a:pPr>
              <a:spcBef>
                <a:spcPts val="300"/>
              </a:spcBef>
              <a:spcAft>
                <a:spcPts val="300"/>
              </a:spcAft>
              <a:buClr>
                <a:schemeClr val="accent1"/>
              </a:buClr>
              <a:buSzPct val="90000"/>
            </a:pPr>
            <a:r>
              <a:rPr lang="en-US" dirty="0"/>
              <a:t>Causal structure</a:t>
            </a:r>
          </a:p>
        </p:txBody>
      </p:sp>
      <p:sp>
        <p:nvSpPr>
          <p:cNvPr id="22" name="Right Brace 21">
            <a:extLst>
              <a:ext uri="{FF2B5EF4-FFF2-40B4-BE49-F238E27FC236}">
                <a16:creationId xmlns:a16="http://schemas.microsoft.com/office/drawing/2014/main" id="{8B3916D4-BD64-4630-9A40-FF2A370826CF}"/>
              </a:ext>
            </a:extLst>
          </p:cNvPr>
          <p:cNvSpPr/>
          <p:nvPr/>
        </p:nvSpPr>
        <p:spPr bwMode="gray">
          <a:xfrm>
            <a:off x="5839569" y="5349419"/>
            <a:ext cx="397846" cy="1365974"/>
          </a:xfrm>
          <a:prstGeom prst="rightBrace">
            <a:avLst/>
          </a:prstGeom>
          <a:ln>
            <a:solidFill>
              <a:schemeClr val="accent6">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F4519DA-6535-4465-8725-A5FDE9C3DD3A}"/>
              </a:ext>
            </a:extLst>
          </p:cNvPr>
          <p:cNvSpPr txBox="1"/>
          <p:nvPr/>
        </p:nvSpPr>
        <p:spPr bwMode="gray">
          <a:xfrm>
            <a:off x="6366895" y="5866993"/>
            <a:ext cx="2412273" cy="32280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Intervention models</a:t>
            </a:r>
          </a:p>
        </p:txBody>
      </p:sp>
    </p:spTree>
    <p:extLst>
      <p:ext uri="{BB962C8B-B14F-4D97-AF65-F5344CB8AC3E}">
        <p14:creationId xmlns:p14="http://schemas.microsoft.com/office/powerpoint/2010/main" val="262492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248A-6731-4811-B6B4-D4B84A2CCACE}"/>
              </a:ext>
            </a:extLst>
          </p:cNvPr>
          <p:cNvSpPr>
            <a:spLocks noGrp="1"/>
          </p:cNvSpPr>
          <p:nvPr>
            <p:ph type="title"/>
          </p:nvPr>
        </p:nvSpPr>
        <p:spPr/>
        <p:txBody>
          <a:bodyPr/>
          <a:lstStyle/>
          <a:p>
            <a:r>
              <a:rPr lang="en-US" dirty="0"/>
              <a:t>Adaptive Sensing – Adaptive </a:t>
            </a:r>
            <a:r>
              <a:rPr lang="en-US" dirty="0" err="1"/>
              <a:t>Submodularity</a:t>
            </a:r>
            <a:endParaRPr lang="en-US" dirty="0"/>
          </a:p>
        </p:txBody>
      </p:sp>
      <p:sp>
        <p:nvSpPr>
          <p:cNvPr id="3" name="Content Placeholder 2">
            <a:extLst>
              <a:ext uri="{FF2B5EF4-FFF2-40B4-BE49-F238E27FC236}">
                <a16:creationId xmlns:a16="http://schemas.microsoft.com/office/drawing/2014/main" id="{95548423-9545-4CDE-A11B-EBF7F25045C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7EDD1F8-72DE-4636-B820-F8EAAF53C3A7}"/>
              </a:ext>
            </a:extLst>
          </p:cNvPr>
          <p:cNvSpPr>
            <a:spLocks noGrp="1"/>
          </p:cNvSpPr>
          <p:nvPr>
            <p:ph type="sldNum" sz="quarter" idx="12"/>
          </p:nvPr>
        </p:nvSpPr>
        <p:spPr/>
        <p:txBody>
          <a:bodyPr/>
          <a:lstStyle/>
          <a:p>
            <a:fld id="{81561042-0DC2-4A04-AA50-F6D44EB20EBA}" type="slidenum">
              <a:rPr lang="en-US" smtClean="0"/>
              <a:t>20</a:t>
            </a:fld>
            <a:endParaRPr lang="en-US"/>
          </a:p>
        </p:txBody>
      </p:sp>
      <p:sp>
        <p:nvSpPr>
          <p:cNvPr id="7" name="TextBox 6">
            <a:extLst>
              <a:ext uri="{FF2B5EF4-FFF2-40B4-BE49-F238E27FC236}">
                <a16:creationId xmlns:a16="http://schemas.microsoft.com/office/drawing/2014/main" id="{A09279CF-D80C-4755-BA95-B2A67FB90BC1}"/>
              </a:ext>
            </a:extLst>
          </p:cNvPr>
          <p:cNvSpPr txBox="1"/>
          <p:nvPr/>
        </p:nvSpPr>
        <p:spPr bwMode="gray">
          <a:xfrm>
            <a:off x="0" y="6401757"/>
            <a:ext cx="10934700" cy="430887"/>
          </a:xfrm>
          <a:prstGeom prst="rect">
            <a:avLst/>
          </a:prstGeom>
          <a:noFill/>
        </p:spPr>
        <p:txBody>
          <a:bodyPr wrap="square">
            <a:spAutoFit/>
          </a:bodyPr>
          <a:lstStyle/>
          <a:p>
            <a:r>
              <a:rPr lang="en-US" sz="1100" dirty="0"/>
              <a:t>Zhang, Y. et al., (2016), String submodular functions with curvature constraints</a:t>
            </a:r>
          </a:p>
          <a:p>
            <a:r>
              <a:rPr lang="en-US" sz="1100" dirty="0"/>
              <a:t>Liu, Y. et al.(2018), Performance bounds with curvature for batched greedy optimization.</a:t>
            </a:r>
          </a:p>
        </p:txBody>
      </p:sp>
      <p:sp>
        <p:nvSpPr>
          <p:cNvPr id="9" name="TextBox 8">
            <a:extLst>
              <a:ext uri="{FF2B5EF4-FFF2-40B4-BE49-F238E27FC236}">
                <a16:creationId xmlns:a16="http://schemas.microsoft.com/office/drawing/2014/main" id="{D6421C66-F52D-4A51-A2F5-E414BCC0CAA6}"/>
              </a:ext>
            </a:extLst>
          </p:cNvPr>
          <p:cNvSpPr txBox="1"/>
          <p:nvPr/>
        </p:nvSpPr>
        <p:spPr bwMode="gray">
          <a:xfrm>
            <a:off x="5707261" y="3724176"/>
            <a:ext cx="6244492" cy="2031325"/>
          </a:xfrm>
          <a:prstGeom prst="rect">
            <a:avLst/>
          </a:prstGeom>
          <a:noFill/>
        </p:spPr>
        <p:txBody>
          <a:bodyPr wrap="square">
            <a:spAutoFit/>
          </a:bodyPr>
          <a:lstStyle/>
          <a:p>
            <a:pPr algn="l"/>
            <a:r>
              <a:rPr lang="en-US" dirty="0">
                <a:latin typeface="NimbusRomNo9L-Medi"/>
              </a:rPr>
              <a:t>W</a:t>
            </a:r>
            <a:r>
              <a:rPr lang="en-US" sz="1800" b="0" i="0" u="none" strike="noStrike" baseline="0" dirty="0">
                <a:latin typeface="NimbusRomNo9L-Medi"/>
              </a:rPr>
              <a:t>e note a commonly used</a:t>
            </a:r>
          </a:p>
          <a:p>
            <a:pPr algn="l"/>
            <a:r>
              <a:rPr lang="en-US" sz="1800" b="0" i="0" u="none" strike="noStrike" baseline="0" dirty="0">
                <a:latin typeface="NimbusRomNo9L-Medi"/>
              </a:rPr>
              <a:t>metric, reduction of Shannon entropy, is submodular under</a:t>
            </a:r>
          </a:p>
          <a:p>
            <a:pPr algn="l"/>
            <a:r>
              <a:rPr lang="en-US" sz="1800" b="0" i="0" u="none" strike="noStrike" baseline="0" dirty="0">
                <a:latin typeface="NimbusRomNo9L-Medi"/>
              </a:rPr>
              <a:t>certain assumptions, rendering the greedy solution comparable</a:t>
            </a:r>
          </a:p>
          <a:p>
            <a:pPr algn="l"/>
            <a:r>
              <a:rPr lang="en-US" sz="1800" b="0" i="0" u="none" strike="noStrike" baseline="0" dirty="0">
                <a:latin typeface="NimbusRomNo9L-Medi"/>
              </a:rPr>
              <a:t>to the optimal plan in the </a:t>
            </a:r>
            <a:r>
              <a:rPr lang="en-US" sz="1800" b="0" i="0" u="none" strike="noStrike" baseline="0" dirty="0">
                <a:latin typeface="NimbusRomNo9L-MediItal"/>
              </a:rPr>
              <a:t>offline </a:t>
            </a:r>
            <a:r>
              <a:rPr lang="en-US" sz="1800" b="0" i="0" u="none" strike="noStrike" baseline="0" dirty="0">
                <a:latin typeface="NimbusRomNo9L-Medi"/>
              </a:rPr>
              <a:t>setting. However, reacting</a:t>
            </a:r>
          </a:p>
          <a:p>
            <a:pPr algn="l"/>
            <a:r>
              <a:rPr lang="en-US" sz="1800" b="0" i="0" u="none" strike="noStrike" baseline="0" dirty="0">
                <a:latin typeface="NimbusRomNo9L-MediItal"/>
              </a:rPr>
              <a:t>online </a:t>
            </a:r>
            <a:r>
              <a:rPr lang="en-US" sz="1800" b="0" i="0" u="none" strike="noStrike" baseline="0" dirty="0">
                <a:latin typeface="NimbusRomNo9L-Medi"/>
              </a:rPr>
              <a:t>to observations can increase performance. Recently</a:t>
            </a:r>
          </a:p>
          <a:p>
            <a:pPr algn="l"/>
            <a:r>
              <a:rPr lang="en-US" sz="1800" b="0" i="0" u="none" strike="noStrike" baseline="0" dirty="0">
                <a:latin typeface="NimbusRomNo9L-Medi"/>
              </a:rPr>
              <a:t>developed notions of </a:t>
            </a:r>
            <a:r>
              <a:rPr lang="en-US" sz="1800" b="0" i="0" u="none" strike="noStrike" baseline="0" dirty="0">
                <a:latin typeface="NimbusRomNo9L-MediItal"/>
              </a:rPr>
              <a:t>adaptive </a:t>
            </a:r>
            <a:r>
              <a:rPr lang="en-US" sz="1800" b="0" i="0" u="none" strike="noStrike" baseline="0" dirty="0" err="1">
                <a:latin typeface="NimbusRomNo9L-MediItal"/>
              </a:rPr>
              <a:t>submodularity</a:t>
            </a:r>
            <a:r>
              <a:rPr lang="en-US" sz="1800" b="0" i="0" u="none" strike="noStrike" baseline="0" dirty="0">
                <a:latin typeface="NimbusRomNo9L-MediItal"/>
              </a:rPr>
              <a:t> </a:t>
            </a:r>
            <a:r>
              <a:rPr lang="en-US" sz="1800" b="0" i="0" u="none" strike="noStrike" baseline="0" dirty="0">
                <a:latin typeface="NimbusRomNo9L-Medi"/>
              </a:rPr>
              <a:t>provide guarantees for a greedy algorithm in this </a:t>
            </a:r>
            <a:r>
              <a:rPr lang="en-US" sz="1800" b="0" i="0" u="none" strike="noStrike" baseline="0" dirty="0">
                <a:latin typeface="NimbusRomNo9L-MediItal"/>
              </a:rPr>
              <a:t>online </a:t>
            </a:r>
            <a:r>
              <a:rPr lang="en-US" sz="1800" b="0" i="0" u="none" strike="noStrike" baseline="0" dirty="0">
                <a:latin typeface="NimbusRomNo9L-Medi"/>
              </a:rPr>
              <a:t>setting.</a:t>
            </a:r>
            <a:endParaRPr lang="en-US" dirty="0"/>
          </a:p>
        </p:txBody>
      </p:sp>
    </p:spTree>
    <p:extLst>
      <p:ext uri="{BB962C8B-B14F-4D97-AF65-F5344CB8AC3E}">
        <p14:creationId xmlns:p14="http://schemas.microsoft.com/office/powerpoint/2010/main" val="779849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5E4C-B68D-4AA9-9702-AE4FD70CC275}"/>
              </a:ext>
            </a:extLst>
          </p:cNvPr>
          <p:cNvSpPr>
            <a:spLocks noGrp="1"/>
          </p:cNvSpPr>
          <p:nvPr>
            <p:ph type="title"/>
          </p:nvPr>
        </p:nvSpPr>
        <p:spPr/>
        <p:txBody>
          <a:bodyPr/>
          <a:lstStyle/>
          <a:p>
            <a:r>
              <a:rPr lang="en-US" dirty="0"/>
              <a:t>Maximizing Influence – Viral Marketing</a:t>
            </a:r>
          </a:p>
        </p:txBody>
      </p:sp>
      <p:sp>
        <p:nvSpPr>
          <p:cNvPr id="3" name="Content Placeholder 2">
            <a:extLst>
              <a:ext uri="{FF2B5EF4-FFF2-40B4-BE49-F238E27FC236}">
                <a16:creationId xmlns:a16="http://schemas.microsoft.com/office/drawing/2014/main" id="{1FF92FE3-1923-4356-BECF-DAED846B3F9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5D21CAF-5272-4A26-A2A5-1F6C962E18DE}"/>
              </a:ext>
            </a:extLst>
          </p:cNvPr>
          <p:cNvSpPr>
            <a:spLocks noGrp="1"/>
          </p:cNvSpPr>
          <p:nvPr>
            <p:ph type="sldNum" sz="quarter" idx="12"/>
          </p:nvPr>
        </p:nvSpPr>
        <p:spPr/>
        <p:txBody>
          <a:bodyPr/>
          <a:lstStyle/>
          <a:p>
            <a:fld id="{81561042-0DC2-4A04-AA50-F6D44EB20EBA}" type="slidenum">
              <a:rPr lang="en-US" smtClean="0"/>
              <a:t>21</a:t>
            </a:fld>
            <a:endParaRPr lang="en-US"/>
          </a:p>
        </p:txBody>
      </p:sp>
    </p:spTree>
    <p:extLst>
      <p:ext uri="{BB962C8B-B14F-4D97-AF65-F5344CB8AC3E}">
        <p14:creationId xmlns:p14="http://schemas.microsoft.com/office/powerpoint/2010/main" val="3869585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3CA4-D085-42EF-93CF-9C141F6AB8C8}"/>
              </a:ext>
            </a:extLst>
          </p:cNvPr>
          <p:cNvSpPr>
            <a:spLocks noGrp="1"/>
          </p:cNvSpPr>
          <p:nvPr>
            <p:ph type="title"/>
          </p:nvPr>
        </p:nvSpPr>
        <p:spPr/>
        <p:txBody>
          <a:bodyPr/>
          <a:lstStyle/>
          <a:p>
            <a:r>
              <a:rPr lang="en-US" dirty="0"/>
              <a:t>Clustering - Graph Cuts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DB9CE0-F8FD-4F45-AACB-A1FE81606E19}"/>
                  </a:ext>
                </a:extLst>
              </p:cNvPr>
              <p:cNvSpPr>
                <a:spLocks noGrp="1"/>
              </p:cNvSpPr>
              <p:nvPr>
                <p:ph idx="1"/>
              </p:nvPr>
            </p:nvSpPr>
            <p:spPr>
              <a:xfrm>
                <a:off x="5301500" y="2817941"/>
                <a:ext cx="6226267" cy="397545"/>
              </a:xfrm>
            </p:spPr>
            <p:txBody>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𝑢</m:t>
                              </m:r>
                            </m:e>
                          </m:d>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𝑣</m:t>
                              </m:r>
                            </m:e>
                          </m:d>
                        </m:e>
                      </m:d>
                      <m:r>
                        <a:rPr lang="en-US" b="0" i="1" dirty="0" smtClean="0">
                          <a:latin typeface="Cambria Math" panose="02040503050406030204" pitchFamily="18" charset="0"/>
                        </a:rPr>
                        <m:t>               </m:t>
                      </m:r>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𝐹</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i="1" dirty="0" err="1" smtClean="0">
                              <a:latin typeface="Cambria Math" panose="02040503050406030204" pitchFamily="18" charset="0"/>
                            </a:rPr>
                            <m:t>𝑢</m:t>
                          </m:r>
                          <m:r>
                            <a:rPr lang="en-US" i="1" dirty="0" err="1" smtClean="0">
                              <a:latin typeface="Cambria Math" panose="02040503050406030204" pitchFamily="18" charset="0"/>
                            </a:rPr>
                            <m:t>,</m:t>
                          </m:r>
                          <m:r>
                            <a:rPr lang="en-US" i="1" dirty="0" err="1" smtClean="0">
                              <a:latin typeface="Cambria Math" panose="02040503050406030204" pitchFamily="18" charset="0"/>
                            </a:rPr>
                            <m:t>𝑣</m:t>
                          </m:r>
                        </m:e>
                      </m:d>
                      <m:r>
                        <a:rPr lang="en-US" b="0" i="1" dirty="0" smtClean="0">
                          <a:latin typeface="Cambria Math" panose="02040503050406030204" pitchFamily="18" charset="0"/>
                        </a:rPr>
                        <m:t>)</m:t>
                      </m:r>
                      <m:r>
                        <a:rPr lang="en-US"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m:t>
                      </m:r>
                    </m:oMath>
                  </m:oMathPara>
                </a14:m>
                <a:endParaRPr lang="en-US" dirty="0"/>
              </a:p>
            </p:txBody>
          </p:sp>
        </mc:Choice>
        <mc:Fallback>
          <p:sp>
            <p:nvSpPr>
              <p:cNvPr id="3" name="Content Placeholder 2">
                <a:extLst>
                  <a:ext uri="{FF2B5EF4-FFF2-40B4-BE49-F238E27FC236}">
                    <a16:creationId xmlns:a16="http://schemas.microsoft.com/office/drawing/2014/main" id="{8ADB9CE0-F8FD-4F45-AACB-A1FE81606E19}"/>
                  </a:ext>
                </a:extLst>
              </p:cNvPr>
              <p:cNvSpPr>
                <a:spLocks noGrp="1" noRot="1" noChangeAspect="1" noMove="1" noResize="1" noEditPoints="1" noAdjustHandles="1" noChangeArrowheads="1" noChangeShapeType="1" noTextEdit="1"/>
              </p:cNvSpPr>
              <p:nvPr>
                <p:ph idx="1"/>
              </p:nvPr>
            </p:nvSpPr>
            <p:spPr>
              <a:xfrm>
                <a:off x="5301500" y="2817941"/>
                <a:ext cx="6226267" cy="397545"/>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4C4A10-6F08-40F1-944D-C60D93734563}"/>
              </a:ext>
            </a:extLst>
          </p:cNvPr>
          <p:cNvSpPr>
            <a:spLocks noGrp="1"/>
          </p:cNvSpPr>
          <p:nvPr>
            <p:ph type="sldNum" sz="quarter" idx="12"/>
          </p:nvPr>
        </p:nvSpPr>
        <p:spPr/>
        <p:txBody>
          <a:bodyPr/>
          <a:lstStyle/>
          <a:p>
            <a:fld id="{81561042-0DC2-4A04-AA50-F6D44EB20EBA}" type="slidenum">
              <a:rPr lang="en-US" smtClean="0"/>
              <a:t>22</a:t>
            </a:fld>
            <a:endParaRPr lang="en-US"/>
          </a:p>
        </p:txBody>
      </p:sp>
      <p:sp>
        <p:nvSpPr>
          <p:cNvPr id="6" name="Oval 5">
            <a:extLst>
              <a:ext uri="{FF2B5EF4-FFF2-40B4-BE49-F238E27FC236}">
                <a16:creationId xmlns:a16="http://schemas.microsoft.com/office/drawing/2014/main" id="{7666F7BB-DDAF-4C57-926B-1056DF99CCEC}"/>
              </a:ext>
            </a:extLst>
          </p:cNvPr>
          <p:cNvSpPr/>
          <p:nvPr/>
        </p:nvSpPr>
        <p:spPr bwMode="gray">
          <a:xfrm>
            <a:off x="1042757" y="1287477"/>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B</a:t>
            </a:r>
          </a:p>
        </p:txBody>
      </p:sp>
      <p:sp>
        <p:nvSpPr>
          <p:cNvPr id="7" name="Oval 6">
            <a:extLst>
              <a:ext uri="{FF2B5EF4-FFF2-40B4-BE49-F238E27FC236}">
                <a16:creationId xmlns:a16="http://schemas.microsoft.com/office/drawing/2014/main" id="{32DD87FC-BB6C-4DA5-AEE1-458FE49991B3}"/>
              </a:ext>
            </a:extLst>
          </p:cNvPr>
          <p:cNvSpPr/>
          <p:nvPr/>
        </p:nvSpPr>
        <p:spPr bwMode="gray">
          <a:xfrm>
            <a:off x="380358" y="2016425"/>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A</a:t>
            </a:r>
          </a:p>
        </p:txBody>
      </p:sp>
      <p:sp>
        <p:nvSpPr>
          <p:cNvPr id="9" name="Oval 8">
            <a:extLst>
              <a:ext uri="{FF2B5EF4-FFF2-40B4-BE49-F238E27FC236}">
                <a16:creationId xmlns:a16="http://schemas.microsoft.com/office/drawing/2014/main" id="{85741FEF-A54B-4479-979D-8B947C1CDDEE}"/>
              </a:ext>
            </a:extLst>
          </p:cNvPr>
          <p:cNvSpPr/>
          <p:nvPr/>
        </p:nvSpPr>
        <p:spPr bwMode="gray">
          <a:xfrm>
            <a:off x="1011326" y="2444990"/>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10" name="Oval 9">
            <a:extLst>
              <a:ext uri="{FF2B5EF4-FFF2-40B4-BE49-F238E27FC236}">
                <a16:creationId xmlns:a16="http://schemas.microsoft.com/office/drawing/2014/main" id="{D86FFFDF-8B1C-4BD7-9E7E-A312869B3F89}"/>
              </a:ext>
            </a:extLst>
          </p:cNvPr>
          <p:cNvSpPr/>
          <p:nvPr/>
        </p:nvSpPr>
        <p:spPr bwMode="gray">
          <a:xfrm>
            <a:off x="1947551" y="1381906"/>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C</a:t>
            </a:r>
          </a:p>
        </p:txBody>
      </p:sp>
      <p:sp>
        <p:nvSpPr>
          <p:cNvPr id="11" name="Oval 10">
            <a:extLst>
              <a:ext uri="{FF2B5EF4-FFF2-40B4-BE49-F238E27FC236}">
                <a16:creationId xmlns:a16="http://schemas.microsoft.com/office/drawing/2014/main" id="{5F764C9D-30CA-4931-A114-6301A06E0625}"/>
              </a:ext>
            </a:extLst>
          </p:cNvPr>
          <p:cNvSpPr/>
          <p:nvPr/>
        </p:nvSpPr>
        <p:spPr bwMode="gray">
          <a:xfrm>
            <a:off x="1924714" y="2599371"/>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E</a:t>
            </a:r>
          </a:p>
        </p:txBody>
      </p:sp>
      <p:sp>
        <p:nvSpPr>
          <p:cNvPr id="12" name="Oval 11">
            <a:extLst>
              <a:ext uri="{FF2B5EF4-FFF2-40B4-BE49-F238E27FC236}">
                <a16:creationId xmlns:a16="http://schemas.microsoft.com/office/drawing/2014/main" id="{7F34C370-2857-475A-B4A2-C7785B14DB0F}"/>
              </a:ext>
            </a:extLst>
          </p:cNvPr>
          <p:cNvSpPr/>
          <p:nvPr/>
        </p:nvSpPr>
        <p:spPr bwMode="gray">
          <a:xfrm>
            <a:off x="2575335" y="2016424"/>
            <a:ext cx="480448" cy="464949"/>
          </a:xfrm>
          <a:prstGeom prst="ellipse">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b="1" dirty="0">
                <a:solidFill>
                  <a:sysClr val="windowText" lastClr="000000"/>
                </a:solidFill>
              </a:rPr>
              <a:t>F</a:t>
            </a:r>
          </a:p>
        </p:txBody>
      </p:sp>
      <p:cxnSp>
        <p:nvCxnSpPr>
          <p:cNvPr id="13" name="Straight Connector 12">
            <a:extLst>
              <a:ext uri="{FF2B5EF4-FFF2-40B4-BE49-F238E27FC236}">
                <a16:creationId xmlns:a16="http://schemas.microsoft.com/office/drawing/2014/main" id="{19212F8B-0A35-4A4D-B437-7D67CA73F6CC}"/>
              </a:ext>
            </a:extLst>
          </p:cNvPr>
          <p:cNvCxnSpPr>
            <a:cxnSpLocks/>
            <a:stCxn id="6" idx="6"/>
            <a:endCxn id="10" idx="2"/>
          </p:cNvCxnSpPr>
          <p:nvPr/>
        </p:nvCxnSpPr>
        <p:spPr bwMode="gray">
          <a:xfrm>
            <a:off x="1523205" y="1519952"/>
            <a:ext cx="424346" cy="94429"/>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1B5A742-3E92-4874-973E-2D61CBCC608A}"/>
              </a:ext>
            </a:extLst>
          </p:cNvPr>
          <p:cNvCxnSpPr>
            <a:cxnSpLocks/>
            <a:stCxn id="6" idx="3"/>
            <a:endCxn id="7" idx="7"/>
          </p:cNvCxnSpPr>
          <p:nvPr/>
        </p:nvCxnSpPr>
        <p:spPr bwMode="gray">
          <a:xfrm flipH="1">
            <a:off x="790446" y="1684336"/>
            <a:ext cx="322671" cy="400179"/>
          </a:xfrm>
          <a:prstGeom prst="line">
            <a:avLst/>
          </a:prstGeom>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E11D314-5996-4F3B-8EA0-B65291E18B2B}"/>
              </a:ext>
            </a:extLst>
          </p:cNvPr>
          <p:cNvCxnSpPr>
            <a:cxnSpLocks/>
            <a:stCxn id="7" idx="5"/>
            <a:endCxn id="9" idx="1"/>
          </p:cNvCxnSpPr>
          <p:nvPr/>
        </p:nvCxnSpPr>
        <p:spPr bwMode="gray">
          <a:xfrm>
            <a:off x="790446" y="2413284"/>
            <a:ext cx="291240" cy="99796"/>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5053524-703E-4567-8466-6511CEFDB46E}"/>
              </a:ext>
            </a:extLst>
          </p:cNvPr>
          <p:cNvCxnSpPr>
            <a:cxnSpLocks/>
            <a:stCxn id="11" idx="2"/>
            <a:endCxn id="9" idx="6"/>
          </p:cNvCxnSpPr>
          <p:nvPr/>
        </p:nvCxnSpPr>
        <p:spPr bwMode="gray">
          <a:xfrm flipH="1" flipV="1">
            <a:off x="1491774" y="2677465"/>
            <a:ext cx="432940" cy="154381"/>
          </a:xfrm>
          <a:prstGeom prst="line">
            <a:avLst/>
          </a:prstGeom>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88E64CA-45A2-4188-AB22-F0CC7C911DF0}"/>
              </a:ext>
            </a:extLst>
          </p:cNvPr>
          <p:cNvCxnSpPr>
            <a:cxnSpLocks/>
            <a:stCxn id="11" idx="7"/>
            <a:endCxn id="12" idx="4"/>
          </p:cNvCxnSpPr>
          <p:nvPr/>
        </p:nvCxnSpPr>
        <p:spPr bwMode="gray">
          <a:xfrm flipV="1">
            <a:off x="2334802" y="2481373"/>
            <a:ext cx="480757" cy="186088"/>
          </a:xfrm>
          <a:prstGeom prst="line">
            <a:avLst/>
          </a:prstGeom>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6FE5D6A-89CD-4E78-82E8-E534681B3670}"/>
              </a:ext>
            </a:extLst>
          </p:cNvPr>
          <p:cNvCxnSpPr>
            <a:cxnSpLocks/>
            <a:stCxn id="12" idx="0"/>
            <a:endCxn id="10" idx="5"/>
          </p:cNvCxnSpPr>
          <p:nvPr/>
        </p:nvCxnSpPr>
        <p:spPr bwMode="gray">
          <a:xfrm flipH="1" flipV="1">
            <a:off x="2357639" y="1778765"/>
            <a:ext cx="457920" cy="237659"/>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1F4D48B-B69E-4424-9A79-8FD3CC2A9B24}"/>
              </a:ext>
            </a:extLst>
          </p:cNvPr>
          <p:cNvCxnSpPr>
            <a:cxnSpLocks/>
            <a:stCxn id="11" idx="1"/>
            <a:endCxn id="6" idx="5"/>
          </p:cNvCxnSpPr>
          <p:nvPr/>
        </p:nvCxnSpPr>
        <p:spPr bwMode="gray">
          <a:xfrm flipH="1" flipV="1">
            <a:off x="1452845" y="1684336"/>
            <a:ext cx="542229" cy="983125"/>
          </a:xfrm>
          <a:prstGeom prst="line">
            <a:avLst/>
          </a:prstGeom>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C602D07-C4E7-41CE-A85E-99241998B5F6}"/>
              </a:ext>
            </a:extLst>
          </p:cNvPr>
          <p:cNvCxnSpPr>
            <a:cxnSpLocks/>
            <a:stCxn id="9" idx="7"/>
            <a:endCxn id="10" idx="4"/>
          </p:cNvCxnSpPr>
          <p:nvPr/>
        </p:nvCxnSpPr>
        <p:spPr bwMode="gray">
          <a:xfrm flipV="1">
            <a:off x="1421414" y="1846855"/>
            <a:ext cx="766361" cy="666225"/>
          </a:xfrm>
          <a:prstGeom prst="line">
            <a:avLst/>
          </a:prstGeom>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D8C9D169-F624-448D-B9A2-535AC0476EF1}"/>
              </a:ext>
            </a:extLst>
          </p:cNvPr>
          <p:cNvSpPr txBox="1"/>
          <p:nvPr/>
        </p:nvSpPr>
        <p:spPr bwMode="gray">
          <a:xfrm>
            <a:off x="738681" y="1625654"/>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2" name="TextBox 21">
            <a:extLst>
              <a:ext uri="{FF2B5EF4-FFF2-40B4-BE49-F238E27FC236}">
                <a16:creationId xmlns:a16="http://schemas.microsoft.com/office/drawing/2014/main" id="{6D25CFC2-F294-4FB8-92AB-8E64230DF212}"/>
              </a:ext>
            </a:extLst>
          </p:cNvPr>
          <p:cNvSpPr txBox="1"/>
          <p:nvPr/>
        </p:nvSpPr>
        <p:spPr bwMode="gray">
          <a:xfrm>
            <a:off x="1676434" y="119572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3" name="TextBox 22">
            <a:extLst>
              <a:ext uri="{FF2B5EF4-FFF2-40B4-BE49-F238E27FC236}">
                <a16:creationId xmlns:a16="http://schemas.microsoft.com/office/drawing/2014/main" id="{7E6278A5-65A3-4025-A456-D21E54255DAA}"/>
              </a:ext>
            </a:extLst>
          </p:cNvPr>
          <p:cNvSpPr txBox="1"/>
          <p:nvPr/>
        </p:nvSpPr>
        <p:spPr bwMode="gray">
          <a:xfrm>
            <a:off x="515998" y="2661836"/>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10</a:t>
            </a:r>
          </a:p>
        </p:txBody>
      </p:sp>
      <p:sp>
        <p:nvSpPr>
          <p:cNvPr id="24" name="TextBox 23">
            <a:extLst>
              <a:ext uri="{FF2B5EF4-FFF2-40B4-BE49-F238E27FC236}">
                <a16:creationId xmlns:a16="http://schemas.microsoft.com/office/drawing/2014/main" id="{4D25978A-945D-4965-8337-08DBD5F85182}"/>
              </a:ext>
            </a:extLst>
          </p:cNvPr>
          <p:cNvSpPr txBox="1"/>
          <p:nvPr/>
        </p:nvSpPr>
        <p:spPr bwMode="gray">
          <a:xfrm>
            <a:off x="1659520" y="295966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5" name="TextBox 24">
            <a:extLst>
              <a:ext uri="{FF2B5EF4-FFF2-40B4-BE49-F238E27FC236}">
                <a16:creationId xmlns:a16="http://schemas.microsoft.com/office/drawing/2014/main" id="{90F3795D-D183-46B2-A766-A57AD8A43241}"/>
              </a:ext>
            </a:extLst>
          </p:cNvPr>
          <p:cNvSpPr txBox="1"/>
          <p:nvPr/>
        </p:nvSpPr>
        <p:spPr bwMode="gray">
          <a:xfrm>
            <a:off x="2610325" y="2580362"/>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6" name="TextBox 25">
            <a:extLst>
              <a:ext uri="{FF2B5EF4-FFF2-40B4-BE49-F238E27FC236}">
                <a16:creationId xmlns:a16="http://schemas.microsoft.com/office/drawing/2014/main" id="{44291B01-8A46-490F-B4D4-AAE9922B16C8}"/>
              </a:ext>
            </a:extLst>
          </p:cNvPr>
          <p:cNvSpPr txBox="1"/>
          <p:nvPr/>
        </p:nvSpPr>
        <p:spPr bwMode="gray">
          <a:xfrm>
            <a:off x="2663159" y="1543145"/>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endParaRPr lang="en-US" sz="1200" dirty="0"/>
          </a:p>
        </p:txBody>
      </p:sp>
      <p:sp>
        <p:nvSpPr>
          <p:cNvPr id="27" name="TextBox 26">
            <a:extLst>
              <a:ext uri="{FF2B5EF4-FFF2-40B4-BE49-F238E27FC236}">
                <a16:creationId xmlns:a16="http://schemas.microsoft.com/office/drawing/2014/main" id="{08EB606A-1DAC-4FB4-AD63-EB4F983BC2C0}"/>
              </a:ext>
            </a:extLst>
          </p:cNvPr>
          <p:cNvSpPr txBox="1"/>
          <p:nvPr/>
        </p:nvSpPr>
        <p:spPr bwMode="gray">
          <a:xfrm>
            <a:off x="2080007" y="190658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8" name="TextBox 27">
            <a:extLst>
              <a:ext uri="{FF2B5EF4-FFF2-40B4-BE49-F238E27FC236}">
                <a16:creationId xmlns:a16="http://schemas.microsoft.com/office/drawing/2014/main" id="{C33929CD-2D84-436B-9B3D-4CACC25B3DFB}"/>
              </a:ext>
            </a:extLst>
          </p:cNvPr>
          <p:cNvSpPr txBox="1"/>
          <p:nvPr/>
        </p:nvSpPr>
        <p:spPr bwMode="gray">
          <a:xfrm>
            <a:off x="1478051" y="1906583"/>
            <a:ext cx="325464" cy="22472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5</a:t>
            </a:r>
          </a:p>
        </p:txBody>
      </p:sp>
      <p:sp>
        <p:nvSpPr>
          <p:cNvPr id="29" name="Freeform: Shape 28">
            <a:extLst>
              <a:ext uri="{FF2B5EF4-FFF2-40B4-BE49-F238E27FC236}">
                <a16:creationId xmlns:a16="http://schemas.microsoft.com/office/drawing/2014/main" id="{EACB6049-09C3-4F7B-BED8-027A3C9164B2}"/>
              </a:ext>
            </a:extLst>
          </p:cNvPr>
          <p:cNvSpPr/>
          <p:nvPr/>
        </p:nvSpPr>
        <p:spPr bwMode="gray">
          <a:xfrm>
            <a:off x="240247" y="1232113"/>
            <a:ext cx="2305332" cy="1960745"/>
          </a:xfrm>
          <a:custGeom>
            <a:avLst/>
            <a:gdLst>
              <a:gd name="connsiteX0" fmla="*/ 12405 w 2305332"/>
              <a:gd name="connsiteY0" fmla="*/ 1226127 h 2251363"/>
              <a:gd name="connsiteX1" fmla="*/ 12405 w 2305332"/>
              <a:gd name="connsiteY1" fmla="*/ 1226127 h 2251363"/>
              <a:gd name="connsiteX2" fmla="*/ 19332 w 2305332"/>
              <a:gd name="connsiteY2" fmla="*/ 1108363 h 2251363"/>
              <a:gd name="connsiteX3" fmla="*/ 26259 w 2305332"/>
              <a:gd name="connsiteY3" fmla="*/ 1087582 h 2251363"/>
              <a:gd name="connsiteX4" fmla="*/ 33186 w 2305332"/>
              <a:gd name="connsiteY4" fmla="*/ 983672 h 2251363"/>
              <a:gd name="connsiteX5" fmla="*/ 47041 w 2305332"/>
              <a:gd name="connsiteY5" fmla="*/ 942109 h 2251363"/>
              <a:gd name="connsiteX6" fmla="*/ 67823 w 2305332"/>
              <a:gd name="connsiteY6" fmla="*/ 879763 h 2251363"/>
              <a:gd name="connsiteX7" fmla="*/ 88605 w 2305332"/>
              <a:gd name="connsiteY7" fmla="*/ 831272 h 2251363"/>
              <a:gd name="connsiteX8" fmla="*/ 95532 w 2305332"/>
              <a:gd name="connsiteY8" fmla="*/ 810491 h 2251363"/>
              <a:gd name="connsiteX9" fmla="*/ 102459 w 2305332"/>
              <a:gd name="connsiteY9" fmla="*/ 782782 h 2251363"/>
              <a:gd name="connsiteX10" fmla="*/ 123241 w 2305332"/>
              <a:gd name="connsiteY10" fmla="*/ 768927 h 2251363"/>
              <a:gd name="connsiteX11" fmla="*/ 130168 w 2305332"/>
              <a:gd name="connsiteY11" fmla="*/ 706582 h 2251363"/>
              <a:gd name="connsiteX12" fmla="*/ 137095 w 2305332"/>
              <a:gd name="connsiteY12" fmla="*/ 685800 h 2251363"/>
              <a:gd name="connsiteX13" fmla="*/ 144023 w 2305332"/>
              <a:gd name="connsiteY13" fmla="*/ 602672 h 2251363"/>
              <a:gd name="connsiteX14" fmla="*/ 150950 w 2305332"/>
              <a:gd name="connsiteY14" fmla="*/ 554182 h 2251363"/>
              <a:gd name="connsiteX15" fmla="*/ 185586 w 2305332"/>
              <a:gd name="connsiteY15" fmla="*/ 498763 h 2251363"/>
              <a:gd name="connsiteX16" fmla="*/ 220223 w 2305332"/>
              <a:gd name="connsiteY16" fmla="*/ 450272 h 2251363"/>
              <a:gd name="connsiteX17" fmla="*/ 234077 w 2305332"/>
              <a:gd name="connsiteY17" fmla="*/ 429491 h 2251363"/>
              <a:gd name="connsiteX18" fmla="*/ 254859 w 2305332"/>
              <a:gd name="connsiteY18" fmla="*/ 415636 h 2251363"/>
              <a:gd name="connsiteX19" fmla="*/ 310277 w 2305332"/>
              <a:gd name="connsiteY19" fmla="*/ 394854 h 2251363"/>
              <a:gd name="connsiteX20" fmla="*/ 372623 w 2305332"/>
              <a:gd name="connsiteY20" fmla="*/ 387927 h 2251363"/>
              <a:gd name="connsiteX21" fmla="*/ 455750 w 2305332"/>
              <a:gd name="connsiteY21" fmla="*/ 374072 h 2251363"/>
              <a:gd name="connsiteX22" fmla="*/ 497314 w 2305332"/>
              <a:gd name="connsiteY22" fmla="*/ 360218 h 2251363"/>
              <a:gd name="connsiteX23" fmla="*/ 566586 w 2305332"/>
              <a:gd name="connsiteY23" fmla="*/ 318654 h 2251363"/>
              <a:gd name="connsiteX24" fmla="*/ 580441 w 2305332"/>
              <a:gd name="connsiteY24" fmla="*/ 270163 h 2251363"/>
              <a:gd name="connsiteX25" fmla="*/ 601223 w 2305332"/>
              <a:gd name="connsiteY25" fmla="*/ 256309 h 2251363"/>
              <a:gd name="connsiteX26" fmla="*/ 628932 w 2305332"/>
              <a:gd name="connsiteY26" fmla="*/ 214745 h 2251363"/>
              <a:gd name="connsiteX27" fmla="*/ 642786 w 2305332"/>
              <a:gd name="connsiteY27" fmla="*/ 166254 h 2251363"/>
              <a:gd name="connsiteX28" fmla="*/ 670495 w 2305332"/>
              <a:gd name="connsiteY28" fmla="*/ 124691 h 2251363"/>
              <a:gd name="connsiteX29" fmla="*/ 691277 w 2305332"/>
              <a:gd name="connsiteY29" fmla="*/ 110836 h 2251363"/>
              <a:gd name="connsiteX30" fmla="*/ 732841 w 2305332"/>
              <a:gd name="connsiteY30" fmla="*/ 69272 h 2251363"/>
              <a:gd name="connsiteX31" fmla="*/ 753623 w 2305332"/>
              <a:gd name="connsiteY31" fmla="*/ 62345 h 2251363"/>
              <a:gd name="connsiteX32" fmla="*/ 774405 w 2305332"/>
              <a:gd name="connsiteY32" fmla="*/ 48491 h 2251363"/>
              <a:gd name="connsiteX33" fmla="*/ 815968 w 2305332"/>
              <a:gd name="connsiteY33" fmla="*/ 41563 h 2251363"/>
              <a:gd name="connsiteX34" fmla="*/ 843677 w 2305332"/>
              <a:gd name="connsiteY34" fmla="*/ 13854 h 2251363"/>
              <a:gd name="connsiteX35" fmla="*/ 871386 w 2305332"/>
              <a:gd name="connsiteY35" fmla="*/ 6927 h 2251363"/>
              <a:gd name="connsiteX36" fmla="*/ 933732 w 2305332"/>
              <a:gd name="connsiteY36" fmla="*/ 0 h 2251363"/>
              <a:gd name="connsiteX37" fmla="*/ 1203895 w 2305332"/>
              <a:gd name="connsiteY37" fmla="*/ 6927 h 2251363"/>
              <a:gd name="connsiteX38" fmla="*/ 1245459 w 2305332"/>
              <a:gd name="connsiteY38" fmla="*/ 20782 h 2251363"/>
              <a:gd name="connsiteX39" fmla="*/ 1259314 w 2305332"/>
              <a:gd name="connsiteY39" fmla="*/ 41563 h 2251363"/>
              <a:gd name="connsiteX40" fmla="*/ 1280095 w 2305332"/>
              <a:gd name="connsiteY40" fmla="*/ 55418 h 2251363"/>
              <a:gd name="connsiteX41" fmla="*/ 1307805 w 2305332"/>
              <a:gd name="connsiteY41" fmla="*/ 96982 h 2251363"/>
              <a:gd name="connsiteX42" fmla="*/ 1321659 w 2305332"/>
              <a:gd name="connsiteY42" fmla="*/ 117763 h 2251363"/>
              <a:gd name="connsiteX43" fmla="*/ 1328586 w 2305332"/>
              <a:gd name="connsiteY43" fmla="*/ 138545 h 2251363"/>
              <a:gd name="connsiteX44" fmla="*/ 1356295 w 2305332"/>
              <a:gd name="connsiteY44" fmla="*/ 187036 h 2251363"/>
              <a:gd name="connsiteX45" fmla="*/ 1390932 w 2305332"/>
              <a:gd name="connsiteY45" fmla="*/ 235527 h 2251363"/>
              <a:gd name="connsiteX46" fmla="*/ 1397859 w 2305332"/>
              <a:gd name="connsiteY46" fmla="*/ 256309 h 2251363"/>
              <a:gd name="connsiteX47" fmla="*/ 1439423 w 2305332"/>
              <a:gd name="connsiteY47" fmla="*/ 290945 h 2251363"/>
              <a:gd name="connsiteX48" fmla="*/ 1467132 w 2305332"/>
              <a:gd name="connsiteY48" fmla="*/ 367145 h 2251363"/>
              <a:gd name="connsiteX49" fmla="*/ 1480986 w 2305332"/>
              <a:gd name="connsiteY49" fmla="*/ 429491 h 2251363"/>
              <a:gd name="connsiteX50" fmla="*/ 1501768 w 2305332"/>
              <a:gd name="connsiteY50" fmla="*/ 498763 h 2251363"/>
              <a:gd name="connsiteX51" fmla="*/ 1508695 w 2305332"/>
              <a:gd name="connsiteY51" fmla="*/ 554182 h 2251363"/>
              <a:gd name="connsiteX52" fmla="*/ 1515623 w 2305332"/>
              <a:gd name="connsiteY52" fmla="*/ 574963 h 2251363"/>
              <a:gd name="connsiteX53" fmla="*/ 1536405 w 2305332"/>
              <a:gd name="connsiteY53" fmla="*/ 630382 h 2251363"/>
              <a:gd name="connsiteX54" fmla="*/ 1543332 w 2305332"/>
              <a:gd name="connsiteY54" fmla="*/ 727363 h 2251363"/>
              <a:gd name="connsiteX55" fmla="*/ 1550259 w 2305332"/>
              <a:gd name="connsiteY55" fmla="*/ 748145 h 2251363"/>
              <a:gd name="connsiteX56" fmla="*/ 1564114 w 2305332"/>
              <a:gd name="connsiteY56" fmla="*/ 831272 h 2251363"/>
              <a:gd name="connsiteX57" fmla="*/ 1571041 w 2305332"/>
              <a:gd name="connsiteY57" fmla="*/ 852054 h 2251363"/>
              <a:gd name="connsiteX58" fmla="*/ 1598750 w 2305332"/>
              <a:gd name="connsiteY58" fmla="*/ 921327 h 2251363"/>
              <a:gd name="connsiteX59" fmla="*/ 1619532 w 2305332"/>
              <a:gd name="connsiteY59" fmla="*/ 935182 h 2251363"/>
              <a:gd name="connsiteX60" fmla="*/ 1640314 w 2305332"/>
              <a:gd name="connsiteY60" fmla="*/ 1018309 h 2251363"/>
              <a:gd name="connsiteX61" fmla="*/ 1654168 w 2305332"/>
              <a:gd name="connsiteY61" fmla="*/ 1039091 h 2251363"/>
              <a:gd name="connsiteX62" fmla="*/ 1661095 w 2305332"/>
              <a:gd name="connsiteY62" fmla="*/ 1059872 h 2251363"/>
              <a:gd name="connsiteX63" fmla="*/ 1681877 w 2305332"/>
              <a:gd name="connsiteY63" fmla="*/ 1080654 h 2251363"/>
              <a:gd name="connsiteX64" fmla="*/ 1695732 w 2305332"/>
              <a:gd name="connsiteY64" fmla="*/ 1101436 h 2251363"/>
              <a:gd name="connsiteX65" fmla="*/ 1737295 w 2305332"/>
              <a:gd name="connsiteY65" fmla="*/ 1129145 h 2251363"/>
              <a:gd name="connsiteX66" fmla="*/ 1758077 w 2305332"/>
              <a:gd name="connsiteY66" fmla="*/ 1163782 h 2251363"/>
              <a:gd name="connsiteX67" fmla="*/ 1785786 w 2305332"/>
              <a:gd name="connsiteY67" fmla="*/ 1177636 h 2251363"/>
              <a:gd name="connsiteX68" fmla="*/ 1806568 w 2305332"/>
              <a:gd name="connsiteY68" fmla="*/ 1191491 h 2251363"/>
              <a:gd name="connsiteX69" fmla="*/ 1813495 w 2305332"/>
              <a:gd name="connsiteY69" fmla="*/ 1212272 h 2251363"/>
              <a:gd name="connsiteX70" fmla="*/ 1855059 w 2305332"/>
              <a:gd name="connsiteY70" fmla="*/ 1239982 h 2251363"/>
              <a:gd name="connsiteX71" fmla="*/ 1889695 w 2305332"/>
              <a:gd name="connsiteY71" fmla="*/ 1288472 h 2251363"/>
              <a:gd name="connsiteX72" fmla="*/ 1931259 w 2305332"/>
              <a:gd name="connsiteY72" fmla="*/ 1316182 h 2251363"/>
              <a:gd name="connsiteX73" fmla="*/ 1945114 w 2305332"/>
              <a:gd name="connsiteY73" fmla="*/ 1336963 h 2251363"/>
              <a:gd name="connsiteX74" fmla="*/ 1986677 w 2305332"/>
              <a:gd name="connsiteY74" fmla="*/ 1364672 h 2251363"/>
              <a:gd name="connsiteX75" fmla="*/ 2000532 w 2305332"/>
              <a:gd name="connsiteY75" fmla="*/ 1385454 h 2251363"/>
              <a:gd name="connsiteX76" fmla="*/ 2028241 w 2305332"/>
              <a:gd name="connsiteY76" fmla="*/ 1392382 h 2251363"/>
              <a:gd name="connsiteX77" fmla="*/ 2049023 w 2305332"/>
              <a:gd name="connsiteY77" fmla="*/ 1399309 h 2251363"/>
              <a:gd name="connsiteX78" fmla="*/ 2076732 w 2305332"/>
              <a:gd name="connsiteY78" fmla="*/ 1413163 h 2251363"/>
              <a:gd name="connsiteX79" fmla="*/ 2132150 w 2305332"/>
              <a:gd name="connsiteY79" fmla="*/ 1427018 h 2251363"/>
              <a:gd name="connsiteX80" fmla="*/ 2152932 w 2305332"/>
              <a:gd name="connsiteY80" fmla="*/ 1440872 h 2251363"/>
              <a:gd name="connsiteX81" fmla="*/ 2166786 w 2305332"/>
              <a:gd name="connsiteY81" fmla="*/ 1461654 h 2251363"/>
              <a:gd name="connsiteX82" fmla="*/ 2187568 w 2305332"/>
              <a:gd name="connsiteY82" fmla="*/ 1468582 h 2251363"/>
              <a:gd name="connsiteX83" fmla="*/ 2215277 w 2305332"/>
              <a:gd name="connsiteY83" fmla="*/ 1524000 h 2251363"/>
              <a:gd name="connsiteX84" fmla="*/ 2222205 w 2305332"/>
              <a:gd name="connsiteY84" fmla="*/ 1544782 h 2251363"/>
              <a:gd name="connsiteX85" fmla="*/ 2263768 w 2305332"/>
              <a:gd name="connsiteY85" fmla="*/ 1586345 h 2251363"/>
              <a:gd name="connsiteX86" fmla="*/ 2270695 w 2305332"/>
              <a:gd name="connsiteY86" fmla="*/ 1620982 h 2251363"/>
              <a:gd name="connsiteX87" fmla="*/ 2305332 w 2305332"/>
              <a:gd name="connsiteY87" fmla="*/ 1669472 h 2251363"/>
              <a:gd name="connsiteX88" fmla="*/ 2291477 w 2305332"/>
              <a:gd name="connsiteY88" fmla="*/ 1828800 h 2251363"/>
              <a:gd name="connsiteX89" fmla="*/ 2277623 w 2305332"/>
              <a:gd name="connsiteY89" fmla="*/ 1849582 h 2251363"/>
              <a:gd name="connsiteX90" fmla="*/ 2270695 w 2305332"/>
              <a:gd name="connsiteY90" fmla="*/ 1870363 h 2251363"/>
              <a:gd name="connsiteX91" fmla="*/ 2256841 w 2305332"/>
              <a:gd name="connsiteY91" fmla="*/ 1918854 h 2251363"/>
              <a:gd name="connsiteX92" fmla="*/ 2242986 w 2305332"/>
              <a:gd name="connsiteY92" fmla="*/ 1946563 h 2251363"/>
              <a:gd name="connsiteX93" fmla="*/ 2222205 w 2305332"/>
              <a:gd name="connsiteY93" fmla="*/ 1953491 h 2251363"/>
              <a:gd name="connsiteX94" fmla="*/ 2187568 w 2305332"/>
              <a:gd name="connsiteY94" fmla="*/ 2001982 h 2251363"/>
              <a:gd name="connsiteX95" fmla="*/ 2159859 w 2305332"/>
              <a:gd name="connsiteY95" fmla="*/ 2043545 h 2251363"/>
              <a:gd name="connsiteX96" fmla="*/ 2146005 w 2305332"/>
              <a:gd name="connsiteY96" fmla="*/ 2064327 h 2251363"/>
              <a:gd name="connsiteX97" fmla="*/ 2118295 w 2305332"/>
              <a:gd name="connsiteY97" fmla="*/ 2085109 h 2251363"/>
              <a:gd name="connsiteX98" fmla="*/ 2111368 w 2305332"/>
              <a:gd name="connsiteY98" fmla="*/ 2105891 h 2251363"/>
              <a:gd name="connsiteX99" fmla="*/ 2083659 w 2305332"/>
              <a:gd name="connsiteY99" fmla="*/ 2182091 h 2251363"/>
              <a:gd name="connsiteX100" fmla="*/ 2062877 w 2305332"/>
              <a:gd name="connsiteY100" fmla="*/ 2195945 h 2251363"/>
              <a:gd name="connsiteX101" fmla="*/ 2042095 w 2305332"/>
              <a:gd name="connsiteY101" fmla="*/ 2202872 h 2251363"/>
              <a:gd name="connsiteX102" fmla="*/ 1993605 w 2305332"/>
              <a:gd name="connsiteY102" fmla="*/ 2230582 h 2251363"/>
              <a:gd name="connsiteX103" fmla="*/ 1972823 w 2305332"/>
              <a:gd name="connsiteY103" fmla="*/ 2237509 h 2251363"/>
              <a:gd name="connsiteX104" fmla="*/ 1889695 w 2305332"/>
              <a:gd name="connsiteY104" fmla="*/ 2251363 h 2251363"/>
              <a:gd name="connsiteX105" fmla="*/ 1141550 w 2305332"/>
              <a:gd name="connsiteY105" fmla="*/ 2244436 h 2251363"/>
              <a:gd name="connsiteX106" fmla="*/ 1058423 w 2305332"/>
              <a:gd name="connsiteY106" fmla="*/ 2223654 h 2251363"/>
              <a:gd name="connsiteX107" fmla="*/ 635859 w 2305332"/>
              <a:gd name="connsiteY107" fmla="*/ 2216727 h 2251363"/>
              <a:gd name="connsiteX108" fmla="*/ 615077 w 2305332"/>
              <a:gd name="connsiteY108" fmla="*/ 2195945 h 2251363"/>
              <a:gd name="connsiteX109" fmla="*/ 594295 w 2305332"/>
              <a:gd name="connsiteY109" fmla="*/ 2182091 h 2251363"/>
              <a:gd name="connsiteX110" fmla="*/ 580441 w 2305332"/>
              <a:gd name="connsiteY110" fmla="*/ 2161309 h 2251363"/>
              <a:gd name="connsiteX111" fmla="*/ 545805 w 2305332"/>
              <a:gd name="connsiteY111" fmla="*/ 2112818 h 2251363"/>
              <a:gd name="connsiteX112" fmla="*/ 518095 w 2305332"/>
              <a:gd name="connsiteY112" fmla="*/ 2036618 h 2251363"/>
              <a:gd name="connsiteX113" fmla="*/ 497314 w 2305332"/>
              <a:gd name="connsiteY113" fmla="*/ 2015836 h 2251363"/>
              <a:gd name="connsiteX114" fmla="*/ 448823 w 2305332"/>
              <a:gd name="connsiteY114" fmla="*/ 1967345 h 2251363"/>
              <a:gd name="connsiteX115" fmla="*/ 386477 w 2305332"/>
              <a:gd name="connsiteY115" fmla="*/ 1905000 h 2251363"/>
              <a:gd name="connsiteX116" fmla="*/ 365695 w 2305332"/>
              <a:gd name="connsiteY116" fmla="*/ 1898072 h 2251363"/>
              <a:gd name="connsiteX117" fmla="*/ 351841 w 2305332"/>
              <a:gd name="connsiteY117" fmla="*/ 1877291 h 2251363"/>
              <a:gd name="connsiteX118" fmla="*/ 310277 w 2305332"/>
              <a:gd name="connsiteY118" fmla="*/ 1856509 h 2251363"/>
              <a:gd name="connsiteX119" fmla="*/ 275641 w 2305332"/>
              <a:gd name="connsiteY119" fmla="*/ 1835727 h 2251363"/>
              <a:gd name="connsiteX120" fmla="*/ 247932 w 2305332"/>
              <a:gd name="connsiteY120" fmla="*/ 1780309 h 2251363"/>
              <a:gd name="connsiteX121" fmla="*/ 220223 w 2305332"/>
              <a:gd name="connsiteY121" fmla="*/ 1731818 h 2251363"/>
              <a:gd name="connsiteX122" fmla="*/ 213295 w 2305332"/>
              <a:gd name="connsiteY122" fmla="*/ 1704109 h 2251363"/>
              <a:gd name="connsiteX123" fmla="*/ 206368 w 2305332"/>
              <a:gd name="connsiteY123" fmla="*/ 1648691 h 2251363"/>
              <a:gd name="connsiteX124" fmla="*/ 199441 w 2305332"/>
              <a:gd name="connsiteY124" fmla="*/ 1627909 h 2251363"/>
              <a:gd name="connsiteX125" fmla="*/ 192514 w 2305332"/>
              <a:gd name="connsiteY125" fmla="*/ 1579418 h 2251363"/>
              <a:gd name="connsiteX126" fmla="*/ 185586 w 2305332"/>
              <a:gd name="connsiteY126" fmla="*/ 1517072 h 2251363"/>
              <a:gd name="connsiteX127" fmla="*/ 164805 w 2305332"/>
              <a:gd name="connsiteY127" fmla="*/ 1461654 h 2251363"/>
              <a:gd name="connsiteX128" fmla="*/ 137095 w 2305332"/>
              <a:gd name="connsiteY128" fmla="*/ 1420091 h 2251363"/>
              <a:gd name="connsiteX129" fmla="*/ 109386 w 2305332"/>
              <a:gd name="connsiteY129" fmla="*/ 1406236 h 2251363"/>
              <a:gd name="connsiteX130" fmla="*/ 53968 w 2305332"/>
              <a:gd name="connsiteY130" fmla="*/ 1350818 h 2251363"/>
              <a:gd name="connsiteX131" fmla="*/ 40114 w 2305332"/>
              <a:gd name="connsiteY131" fmla="*/ 1323109 h 2251363"/>
              <a:gd name="connsiteX132" fmla="*/ 33186 w 2305332"/>
              <a:gd name="connsiteY132" fmla="*/ 1288472 h 2251363"/>
              <a:gd name="connsiteX133" fmla="*/ 12405 w 2305332"/>
              <a:gd name="connsiteY133" fmla="*/ 1267691 h 2251363"/>
              <a:gd name="connsiteX134" fmla="*/ 5477 w 2305332"/>
              <a:gd name="connsiteY134" fmla="*/ 1239982 h 2251363"/>
              <a:gd name="connsiteX135" fmla="*/ 12405 w 2305332"/>
              <a:gd name="connsiteY135" fmla="*/ 1226127 h 225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05332" h="2251363">
                <a:moveTo>
                  <a:pt x="12405" y="1226127"/>
                </a:moveTo>
                <a:lnTo>
                  <a:pt x="12405" y="1226127"/>
                </a:lnTo>
                <a:cubicBezTo>
                  <a:pt x="14714" y="1186872"/>
                  <a:pt x="15419" y="1147490"/>
                  <a:pt x="19332" y="1108363"/>
                </a:cubicBezTo>
                <a:cubicBezTo>
                  <a:pt x="20059" y="1101098"/>
                  <a:pt x="25453" y="1094839"/>
                  <a:pt x="26259" y="1087582"/>
                </a:cubicBezTo>
                <a:cubicBezTo>
                  <a:pt x="30092" y="1053081"/>
                  <a:pt x="28277" y="1018037"/>
                  <a:pt x="33186" y="983672"/>
                </a:cubicBezTo>
                <a:cubicBezTo>
                  <a:pt x="35251" y="969215"/>
                  <a:pt x="44177" y="956429"/>
                  <a:pt x="47041" y="942109"/>
                </a:cubicBezTo>
                <a:cubicBezTo>
                  <a:pt x="55993" y="897346"/>
                  <a:pt x="48702" y="918003"/>
                  <a:pt x="67823" y="879763"/>
                </a:cubicBezTo>
                <a:cubicBezTo>
                  <a:pt x="82239" y="822096"/>
                  <a:pt x="64685" y="879110"/>
                  <a:pt x="88605" y="831272"/>
                </a:cubicBezTo>
                <a:cubicBezTo>
                  <a:pt x="91870" y="824741"/>
                  <a:pt x="93526" y="817512"/>
                  <a:pt x="95532" y="810491"/>
                </a:cubicBezTo>
                <a:cubicBezTo>
                  <a:pt x="98147" y="801337"/>
                  <a:pt x="97178" y="790704"/>
                  <a:pt x="102459" y="782782"/>
                </a:cubicBezTo>
                <a:cubicBezTo>
                  <a:pt x="107077" y="775855"/>
                  <a:pt x="116314" y="773545"/>
                  <a:pt x="123241" y="768927"/>
                </a:cubicBezTo>
                <a:cubicBezTo>
                  <a:pt x="125550" y="748145"/>
                  <a:pt x="126731" y="727207"/>
                  <a:pt x="130168" y="706582"/>
                </a:cubicBezTo>
                <a:cubicBezTo>
                  <a:pt x="131368" y="699379"/>
                  <a:pt x="136130" y="693038"/>
                  <a:pt x="137095" y="685800"/>
                </a:cubicBezTo>
                <a:cubicBezTo>
                  <a:pt x="140770" y="658239"/>
                  <a:pt x="141112" y="630325"/>
                  <a:pt x="144023" y="602672"/>
                </a:cubicBezTo>
                <a:cubicBezTo>
                  <a:pt x="145732" y="586434"/>
                  <a:pt x="144886" y="569342"/>
                  <a:pt x="150950" y="554182"/>
                </a:cubicBezTo>
                <a:cubicBezTo>
                  <a:pt x="159040" y="533956"/>
                  <a:pt x="178697" y="519429"/>
                  <a:pt x="185586" y="498763"/>
                </a:cubicBezTo>
                <a:cubicBezTo>
                  <a:pt x="201750" y="450273"/>
                  <a:pt x="185587" y="461819"/>
                  <a:pt x="220223" y="450272"/>
                </a:cubicBezTo>
                <a:cubicBezTo>
                  <a:pt x="224841" y="443345"/>
                  <a:pt x="228190" y="435378"/>
                  <a:pt x="234077" y="429491"/>
                </a:cubicBezTo>
                <a:cubicBezTo>
                  <a:pt x="239964" y="423604"/>
                  <a:pt x="247412" y="419359"/>
                  <a:pt x="254859" y="415636"/>
                </a:cubicBezTo>
                <a:cubicBezTo>
                  <a:pt x="256105" y="415013"/>
                  <a:pt x="301288" y="396352"/>
                  <a:pt x="310277" y="394854"/>
                </a:cubicBezTo>
                <a:cubicBezTo>
                  <a:pt x="330902" y="391416"/>
                  <a:pt x="351841" y="390236"/>
                  <a:pt x="372623" y="387927"/>
                </a:cubicBezTo>
                <a:cubicBezTo>
                  <a:pt x="429446" y="368987"/>
                  <a:pt x="339745" y="397273"/>
                  <a:pt x="455750" y="374072"/>
                </a:cubicBezTo>
                <a:cubicBezTo>
                  <a:pt x="470070" y="371208"/>
                  <a:pt x="497314" y="360218"/>
                  <a:pt x="497314" y="360218"/>
                </a:cubicBezTo>
                <a:cubicBezTo>
                  <a:pt x="547469" y="326781"/>
                  <a:pt x="523984" y="339956"/>
                  <a:pt x="566586" y="318654"/>
                </a:cubicBezTo>
                <a:cubicBezTo>
                  <a:pt x="567038" y="316847"/>
                  <a:pt x="576829" y="274678"/>
                  <a:pt x="580441" y="270163"/>
                </a:cubicBezTo>
                <a:cubicBezTo>
                  <a:pt x="585642" y="263662"/>
                  <a:pt x="594296" y="260927"/>
                  <a:pt x="601223" y="256309"/>
                </a:cubicBezTo>
                <a:cubicBezTo>
                  <a:pt x="610459" y="242454"/>
                  <a:pt x="624894" y="230899"/>
                  <a:pt x="628932" y="214745"/>
                </a:cubicBezTo>
                <a:cubicBezTo>
                  <a:pt x="630562" y="208224"/>
                  <a:pt x="638269" y="174384"/>
                  <a:pt x="642786" y="166254"/>
                </a:cubicBezTo>
                <a:cubicBezTo>
                  <a:pt x="650872" y="151698"/>
                  <a:pt x="656641" y="133927"/>
                  <a:pt x="670495" y="124691"/>
                </a:cubicBezTo>
                <a:lnTo>
                  <a:pt x="691277" y="110836"/>
                </a:lnTo>
                <a:cubicBezTo>
                  <a:pt x="706770" y="87598"/>
                  <a:pt x="705082" y="85134"/>
                  <a:pt x="732841" y="69272"/>
                </a:cubicBezTo>
                <a:cubicBezTo>
                  <a:pt x="739181" y="65649"/>
                  <a:pt x="747092" y="65610"/>
                  <a:pt x="753623" y="62345"/>
                </a:cubicBezTo>
                <a:cubicBezTo>
                  <a:pt x="761070" y="58622"/>
                  <a:pt x="766507" y="51124"/>
                  <a:pt x="774405" y="48491"/>
                </a:cubicBezTo>
                <a:cubicBezTo>
                  <a:pt x="787730" y="44049"/>
                  <a:pt x="802114" y="43872"/>
                  <a:pt x="815968" y="41563"/>
                </a:cubicBezTo>
                <a:cubicBezTo>
                  <a:pt x="825204" y="32327"/>
                  <a:pt x="832600" y="20777"/>
                  <a:pt x="843677" y="13854"/>
                </a:cubicBezTo>
                <a:cubicBezTo>
                  <a:pt x="851750" y="8808"/>
                  <a:pt x="861976" y="8375"/>
                  <a:pt x="871386" y="6927"/>
                </a:cubicBezTo>
                <a:cubicBezTo>
                  <a:pt x="892053" y="3748"/>
                  <a:pt x="912950" y="2309"/>
                  <a:pt x="933732" y="0"/>
                </a:cubicBezTo>
                <a:cubicBezTo>
                  <a:pt x="1023786" y="2309"/>
                  <a:pt x="1114011" y="935"/>
                  <a:pt x="1203895" y="6927"/>
                </a:cubicBezTo>
                <a:cubicBezTo>
                  <a:pt x="1218467" y="7898"/>
                  <a:pt x="1233075" y="13042"/>
                  <a:pt x="1245459" y="20782"/>
                </a:cubicBezTo>
                <a:cubicBezTo>
                  <a:pt x="1252519" y="25194"/>
                  <a:pt x="1253427" y="35676"/>
                  <a:pt x="1259314" y="41563"/>
                </a:cubicBezTo>
                <a:cubicBezTo>
                  <a:pt x="1265201" y="47450"/>
                  <a:pt x="1273168" y="50800"/>
                  <a:pt x="1280095" y="55418"/>
                </a:cubicBezTo>
                <a:lnTo>
                  <a:pt x="1307805" y="96982"/>
                </a:lnTo>
                <a:lnTo>
                  <a:pt x="1321659" y="117763"/>
                </a:lnTo>
                <a:cubicBezTo>
                  <a:pt x="1323968" y="124690"/>
                  <a:pt x="1325320" y="132014"/>
                  <a:pt x="1328586" y="138545"/>
                </a:cubicBezTo>
                <a:cubicBezTo>
                  <a:pt x="1353584" y="188540"/>
                  <a:pt x="1332002" y="126304"/>
                  <a:pt x="1356295" y="187036"/>
                </a:cubicBezTo>
                <a:cubicBezTo>
                  <a:pt x="1376189" y="236770"/>
                  <a:pt x="1354431" y="223360"/>
                  <a:pt x="1390932" y="235527"/>
                </a:cubicBezTo>
                <a:cubicBezTo>
                  <a:pt x="1393241" y="242454"/>
                  <a:pt x="1393809" y="250233"/>
                  <a:pt x="1397859" y="256309"/>
                </a:cubicBezTo>
                <a:cubicBezTo>
                  <a:pt x="1408527" y="272311"/>
                  <a:pt x="1424088" y="280722"/>
                  <a:pt x="1439423" y="290945"/>
                </a:cubicBezTo>
                <a:cubicBezTo>
                  <a:pt x="1468464" y="334509"/>
                  <a:pt x="1440678" y="287780"/>
                  <a:pt x="1467132" y="367145"/>
                </a:cubicBezTo>
                <a:cubicBezTo>
                  <a:pt x="1483784" y="417102"/>
                  <a:pt x="1462696" y="350236"/>
                  <a:pt x="1480986" y="429491"/>
                </a:cubicBezTo>
                <a:cubicBezTo>
                  <a:pt x="1486933" y="455260"/>
                  <a:pt x="1493831" y="474953"/>
                  <a:pt x="1501768" y="498763"/>
                </a:cubicBezTo>
                <a:cubicBezTo>
                  <a:pt x="1504077" y="517236"/>
                  <a:pt x="1505365" y="535866"/>
                  <a:pt x="1508695" y="554182"/>
                </a:cubicBezTo>
                <a:cubicBezTo>
                  <a:pt x="1510001" y="561366"/>
                  <a:pt x="1513059" y="568126"/>
                  <a:pt x="1515623" y="574963"/>
                </a:cubicBezTo>
                <a:cubicBezTo>
                  <a:pt x="1540469" y="641219"/>
                  <a:pt x="1520682" y="583217"/>
                  <a:pt x="1536405" y="630382"/>
                </a:cubicBezTo>
                <a:cubicBezTo>
                  <a:pt x="1538714" y="662709"/>
                  <a:pt x="1539545" y="695176"/>
                  <a:pt x="1543332" y="727363"/>
                </a:cubicBezTo>
                <a:cubicBezTo>
                  <a:pt x="1544185" y="734615"/>
                  <a:pt x="1548827" y="740985"/>
                  <a:pt x="1550259" y="748145"/>
                </a:cubicBezTo>
                <a:cubicBezTo>
                  <a:pt x="1555768" y="775691"/>
                  <a:pt x="1558605" y="803726"/>
                  <a:pt x="1564114" y="831272"/>
                </a:cubicBezTo>
                <a:cubicBezTo>
                  <a:pt x="1565546" y="838432"/>
                  <a:pt x="1569035" y="845033"/>
                  <a:pt x="1571041" y="852054"/>
                </a:cubicBezTo>
                <a:cubicBezTo>
                  <a:pt x="1577814" y="875762"/>
                  <a:pt x="1580201" y="902778"/>
                  <a:pt x="1598750" y="921327"/>
                </a:cubicBezTo>
                <a:cubicBezTo>
                  <a:pt x="1604637" y="927214"/>
                  <a:pt x="1612605" y="930564"/>
                  <a:pt x="1619532" y="935182"/>
                </a:cubicBezTo>
                <a:cubicBezTo>
                  <a:pt x="1651233" y="982733"/>
                  <a:pt x="1616774" y="924150"/>
                  <a:pt x="1640314" y="1018309"/>
                </a:cubicBezTo>
                <a:cubicBezTo>
                  <a:pt x="1642333" y="1026386"/>
                  <a:pt x="1650445" y="1031644"/>
                  <a:pt x="1654168" y="1039091"/>
                </a:cubicBezTo>
                <a:cubicBezTo>
                  <a:pt x="1657433" y="1045622"/>
                  <a:pt x="1657045" y="1053797"/>
                  <a:pt x="1661095" y="1059872"/>
                </a:cubicBezTo>
                <a:cubicBezTo>
                  <a:pt x="1666529" y="1068023"/>
                  <a:pt x="1675605" y="1073128"/>
                  <a:pt x="1681877" y="1080654"/>
                </a:cubicBezTo>
                <a:cubicBezTo>
                  <a:pt x="1687207" y="1087050"/>
                  <a:pt x="1689466" y="1095953"/>
                  <a:pt x="1695732" y="1101436"/>
                </a:cubicBezTo>
                <a:cubicBezTo>
                  <a:pt x="1708263" y="1112401"/>
                  <a:pt x="1737295" y="1129145"/>
                  <a:pt x="1737295" y="1129145"/>
                </a:cubicBezTo>
                <a:cubicBezTo>
                  <a:pt x="1744222" y="1140691"/>
                  <a:pt x="1748556" y="1154261"/>
                  <a:pt x="1758077" y="1163782"/>
                </a:cubicBezTo>
                <a:cubicBezTo>
                  <a:pt x="1765379" y="1171084"/>
                  <a:pt x="1776820" y="1172513"/>
                  <a:pt x="1785786" y="1177636"/>
                </a:cubicBezTo>
                <a:cubicBezTo>
                  <a:pt x="1793015" y="1181767"/>
                  <a:pt x="1799641" y="1186873"/>
                  <a:pt x="1806568" y="1191491"/>
                </a:cubicBezTo>
                <a:cubicBezTo>
                  <a:pt x="1808877" y="1198418"/>
                  <a:pt x="1808332" y="1207109"/>
                  <a:pt x="1813495" y="1212272"/>
                </a:cubicBezTo>
                <a:cubicBezTo>
                  <a:pt x="1825269" y="1224046"/>
                  <a:pt x="1855059" y="1239982"/>
                  <a:pt x="1855059" y="1239982"/>
                </a:cubicBezTo>
                <a:cubicBezTo>
                  <a:pt x="1867913" y="1265688"/>
                  <a:pt x="1866718" y="1270601"/>
                  <a:pt x="1889695" y="1288472"/>
                </a:cubicBezTo>
                <a:cubicBezTo>
                  <a:pt x="1902839" y="1298695"/>
                  <a:pt x="1931259" y="1316182"/>
                  <a:pt x="1931259" y="1316182"/>
                </a:cubicBezTo>
                <a:cubicBezTo>
                  <a:pt x="1935877" y="1323109"/>
                  <a:pt x="1938848" y="1331481"/>
                  <a:pt x="1945114" y="1336963"/>
                </a:cubicBezTo>
                <a:cubicBezTo>
                  <a:pt x="1957645" y="1347928"/>
                  <a:pt x="1986677" y="1364672"/>
                  <a:pt x="1986677" y="1364672"/>
                </a:cubicBezTo>
                <a:cubicBezTo>
                  <a:pt x="1991295" y="1371599"/>
                  <a:pt x="1993605" y="1380836"/>
                  <a:pt x="2000532" y="1385454"/>
                </a:cubicBezTo>
                <a:cubicBezTo>
                  <a:pt x="2008454" y="1390735"/>
                  <a:pt x="2019087" y="1389766"/>
                  <a:pt x="2028241" y="1392382"/>
                </a:cubicBezTo>
                <a:cubicBezTo>
                  <a:pt x="2035262" y="1394388"/>
                  <a:pt x="2042311" y="1396433"/>
                  <a:pt x="2049023" y="1399309"/>
                </a:cubicBezTo>
                <a:cubicBezTo>
                  <a:pt x="2058515" y="1403377"/>
                  <a:pt x="2067240" y="1409095"/>
                  <a:pt x="2076732" y="1413163"/>
                </a:cubicBezTo>
                <a:cubicBezTo>
                  <a:pt x="2095375" y="1421153"/>
                  <a:pt x="2111813" y="1422951"/>
                  <a:pt x="2132150" y="1427018"/>
                </a:cubicBezTo>
                <a:cubicBezTo>
                  <a:pt x="2139077" y="1431636"/>
                  <a:pt x="2147045" y="1434985"/>
                  <a:pt x="2152932" y="1440872"/>
                </a:cubicBezTo>
                <a:cubicBezTo>
                  <a:pt x="2158819" y="1446759"/>
                  <a:pt x="2160285" y="1456453"/>
                  <a:pt x="2166786" y="1461654"/>
                </a:cubicBezTo>
                <a:cubicBezTo>
                  <a:pt x="2172488" y="1466216"/>
                  <a:pt x="2180641" y="1466273"/>
                  <a:pt x="2187568" y="1468582"/>
                </a:cubicBezTo>
                <a:cubicBezTo>
                  <a:pt x="2196804" y="1487055"/>
                  <a:pt x="2208745" y="1504407"/>
                  <a:pt x="2215277" y="1524000"/>
                </a:cubicBezTo>
                <a:cubicBezTo>
                  <a:pt x="2217586" y="1530927"/>
                  <a:pt x="2217722" y="1539018"/>
                  <a:pt x="2222205" y="1544782"/>
                </a:cubicBezTo>
                <a:cubicBezTo>
                  <a:pt x="2234234" y="1560248"/>
                  <a:pt x="2263768" y="1586345"/>
                  <a:pt x="2263768" y="1586345"/>
                </a:cubicBezTo>
                <a:cubicBezTo>
                  <a:pt x="2266077" y="1597891"/>
                  <a:pt x="2263851" y="1611401"/>
                  <a:pt x="2270695" y="1620982"/>
                </a:cubicBezTo>
                <a:cubicBezTo>
                  <a:pt x="2318496" y="1687902"/>
                  <a:pt x="2285480" y="1570210"/>
                  <a:pt x="2305332" y="1669472"/>
                </a:cubicBezTo>
                <a:cubicBezTo>
                  <a:pt x="2300714" y="1722581"/>
                  <a:pt x="2299583" y="1776110"/>
                  <a:pt x="2291477" y="1828800"/>
                </a:cubicBezTo>
                <a:cubicBezTo>
                  <a:pt x="2290211" y="1837029"/>
                  <a:pt x="2281346" y="1842135"/>
                  <a:pt x="2277623" y="1849582"/>
                </a:cubicBezTo>
                <a:cubicBezTo>
                  <a:pt x="2274357" y="1856113"/>
                  <a:pt x="2272701" y="1863342"/>
                  <a:pt x="2270695" y="1870363"/>
                </a:cubicBezTo>
                <a:cubicBezTo>
                  <a:pt x="2265673" y="1887939"/>
                  <a:pt x="2263959" y="1902245"/>
                  <a:pt x="2256841" y="1918854"/>
                </a:cubicBezTo>
                <a:cubicBezTo>
                  <a:pt x="2252773" y="1928346"/>
                  <a:pt x="2250288" y="1939261"/>
                  <a:pt x="2242986" y="1946563"/>
                </a:cubicBezTo>
                <a:cubicBezTo>
                  <a:pt x="2237823" y="1951726"/>
                  <a:pt x="2229132" y="1951182"/>
                  <a:pt x="2222205" y="1953491"/>
                </a:cubicBezTo>
                <a:cubicBezTo>
                  <a:pt x="2177131" y="2021097"/>
                  <a:pt x="2247758" y="1915996"/>
                  <a:pt x="2187568" y="2001982"/>
                </a:cubicBezTo>
                <a:cubicBezTo>
                  <a:pt x="2178019" y="2015623"/>
                  <a:pt x="2169095" y="2029691"/>
                  <a:pt x="2159859" y="2043545"/>
                </a:cubicBezTo>
                <a:cubicBezTo>
                  <a:pt x="2155241" y="2050472"/>
                  <a:pt x="2152665" y="2059332"/>
                  <a:pt x="2146005" y="2064327"/>
                </a:cubicBezTo>
                <a:lnTo>
                  <a:pt x="2118295" y="2085109"/>
                </a:lnTo>
                <a:cubicBezTo>
                  <a:pt x="2115986" y="2092036"/>
                  <a:pt x="2113289" y="2098846"/>
                  <a:pt x="2111368" y="2105891"/>
                </a:cubicBezTo>
                <a:cubicBezTo>
                  <a:pt x="2103981" y="2132979"/>
                  <a:pt x="2104366" y="2161385"/>
                  <a:pt x="2083659" y="2182091"/>
                </a:cubicBezTo>
                <a:cubicBezTo>
                  <a:pt x="2077772" y="2187978"/>
                  <a:pt x="2070324" y="2192222"/>
                  <a:pt x="2062877" y="2195945"/>
                </a:cubicBezTo>
                <a:cubicBezTo>
                  <a:pt x="2056346" y="2199210"/>
                  <a:pt x="2049022" y="2200563"/>
                  <a:pt x="2042095" y="2202872"/>
                </a:cubicBezTo>
                <a:cubicBezTo>
                  <a:pt x="2021225" y="2216786"/>
                  <a:pt x="2018214" y="2220035"/>
                  <a:pt x="1993605" y="2230582"/>
                </a:cubicBezTo>
                <a:cubicBezTo>
                  <a:pt x="1986893" y="2233458"/>
                  <a:pt x="1979844" y="2235503"/>
                  <a:pt x="1972823" y="2237509"/>
                </a:cubicBezTo>
                <a:cubicBezTo>
                  <a:pt x="1937224" y="2247680"/>
                  <a:pt x="1934673" y="2245741"/>
                  <a:pt x="1889695" y="2251363"/>
                </a:cubicBezTo>
                <a:lnTo>
                  <a:pt x="1141550" y="2244436"/>
                </a:lnTo>
                <a:cubicBezTo>
                  <a:pt x="1113004" y="2243484"/>
                  <a:pt x="1086981" y="2224122"/>
                  <a:pt x="1058423" y="2223654"/>
                </a:cubicBezTo>
                <a:lnTo>
                  <a:pt x="635859" y="2216727"/>
                </a:lnTo>
                <a:cubicBezTo>
                  <a:pt x="628932" y="2209800"/>
                  <a:pt x="622603" y="2202217"/>
                  <a:pt x="615077" y="2195945"/>
                </a:cubicBezTo>
                <a:cubicBezTo>
                  <a:pt x="608681" y="2190615"/>
                  <a:pt x="600182" y="2187978"/>
                  <a:pt x="594295" y="2182091"/>
                </a:cubicBezTo>
                <a:cubicBezTo>
                  <a:pt x="588408" y="2176204"/>
                  <a:pt x="585280" y="2168084"/>
                  <a:pt x="580441" y="2161309"/>
                </a:cubicBezTo>
                <a:cubicBezTo>
                  <a:pt x="577427" y="2157090"/>
                  <a:pt x="549648" y="2121465"/>
                  <a:pt x="545805" y="2112818"/>
                </a:cubicBezTo>
                <a:cubicBezTo>
                  <a:pt x="538843" y="2097154"/>
                  <a:pt x="528157" y="2052717"/>
                  <a:pt x="518095" y="2036618"/>
                </a:cubicBezTo>
                <a:cubicBezTo>
                  <a:pt x="512903" y="2028311"/>
                  <a:pt x="503765" y="2023209"/>
                  <a:pt x="497314" y="2015836"/>
                </a:cubicBezTo>
                <a:cubicBezTo>
                  <a:pt x="457001" y="1969763"/>
                  <a:pt x="486076" y="1992181"/>
                  <a:pt x="448823" y="1967345"/>
                </a:cubicBezTo>
                <a:cubicBezTo>
                  <a:pt x="419694" y="1923651"/>
                  <a:pt x="430501" y="1927012"/>
                  <a:pt x="386477" y="1905000"/>
                </a:cubicBezTo>
                <a:cubicBezTo>
                  <a:pt x="379946" y="1901734"/>
                  <a:pt x="372622" y="1900381"/>
                  <a:pt x="365695" y="1898072"/>
                </a:cubicBezTo>
                <a:cubicBezTo>
                  <a:pt x="361077" y="1891145"/>
                  <a:pt x="357728" y="1883178"/>
                  <a:pt x="351841" y="1877291"/>
                </a:cubicBezTo>
                <a:cubicBezTo>
                  <a:pt x="331986" y="1857436"/>
                  <a:pt x="332816" y="1867778"/>
                  <a:pt x="310277" y="1856509"/>
                </a:cubicBezTo>
                <a:cubicBezTo>
                  <a:pt x="298234" y="1850488"/>
                  <a:pt x="287186" y="1842654"/>
                  <a:pt x="275641" y="1835727"/>
                </a:cubicBezTo>
                <a:cubicBezTo>
                  <a:pt x="266405" y="1817254"/>
                  <a:pt x="259388" y="1797493"/>
                  <a:pt x="247932" y="1780309"/>
                </a:cubicBezTo>
                <a:cubicBezTo>
                  <a:pt x="236446" y="1763080"/>
                  <a:pt x="227758" y="1751910"/>
                  <a:pt x="220223" y="1731818"/>
                </a:cubicBezTo>
                <a:cubicBezTo>
                  <a:pt x="216880" y="1722904"/>
                  <a:pt x="215604" y="1713345"/>
                  <a:pt x="213295" y="1704109"/>
                </a:cubicBezTo>
                <a:cubicBezTo>
                  <a:pt x="210986" y="1685636"/>
                  <a:pt x="209698" y="1667007"/>
                  <a:pt x="206368" y="1648691"/>
                </a:cubicBezTo>
                <a:cubicBezTo>
                  <a:pt x="205062" y="1641507"/>
                  <a:pt x="200873" y="1635069"/>
                  <a:pt x="199441" y="1627909"/>
                </a:cubicBezTo>
                <a:cubicBezTo>
                  <a:pt x="196239" y="1611898"/>
                  <a:pt x="194539" y="1595620"/>
                  <a:pt x="192514" y="1579418"/>
                </a:cubicBezTo>
                <a:cubicBezTo>
                  <a:pt x="189920" y="1558670"/>
                  <a:pt x="189024" y="1537697"/>
                  <a:pt x="185586" y="1517072"/>
                </a:cubicBezTo>
                <a:cubicBezTo>
                  <a:pt x="184102" y="1508168"/>
                  <a:pt x="165404" y="1462753"/>
                  <a:pt x="164805" y="1461654"/>
                </a:cubicBezTo>
                <a:cubicBezTo>
                  <a:pt x="156832" y="1447036"/>
                  <a:pt x="151988" y="1427538"/>
                  <a:pt x="137095" y="1420091"/>
                </a:cubicBezTo>
                <a:lnTo>
                  <a:pt x="109386" y="1406236"/>
                </a:lnTo>
                <a:cubicBezTo>
                  <a:pt x="75949" y="1356080"/>
                  <a:pt x="96570" y="1372118"/>
                  <a:pt x="53968" y="1350818"/>
                </a:cubicBezTo>
                <a:cubicBezTo>
                  <a:pt x="49350" y="1341582"/>
                  <a:pt x="43380" y="1332906"/>
                  <a:pt x="40114" y="1323109"/>
                </a:cubicBezTo>
                <a:cubicBezTo>
                  <a:pt x="36391" y="1311939"/>
                  <a:pt x="38452" y="1299003"/>
                  <a:pt x="33186" y="1288472"/>
                </a:cubicBezTo>
                <a:cubicBezTo>
                  <a:pt x="28805" y="1279710"/>
                  <a:pt x="19332" y="1274618"/>
                  <a:pt x="12405" y="1267691"/>
                </a:cubicBezTo>
                <a:cubicBezTo>
                  <a:pt x="10096" y="1258455"/>
                  <a:pt x="9227" y="1248733"/>
                  <a:pt x="5477" y="1239982"/>
                </a:cubicBezTo>
                <a:cubicBezTo>
                  <a:pt x="-9658" y="1204667"/>
                  <a:pt x="11250" y="1228436"/>
                  <a:pt x="12405" y="1226127"/>
                </a:cubicBezTo>
                <a:close/>
              </a:path>
            </a:pathLst>
          </a:cu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07AB9250-AB22-4290-A498-D1328964CF25}"/>
                  </a:ext>
                </a:extLst>
              </p:cNvPr>
              <p:cNvSpPr/>
              <p:nvPr/>
            </p:nvSpPr>
            <p:spPr bwMode="gray">
              <a:xfrm>
                <a:off x="8841031" y="1559838"/>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2800" b="1" i="1" dirty="0" smtClean="0">
                          <a:solidFill>
                            <a:sysClr val="windowText" lastClr="000000"/>
                          </a:solidFill>
                          <a:latin typeface="Cambria Math" panose="02040503050406030204" pitchFamily="18" charset="0"/>
                        </a:rPr>
                        <m:t>𝒖</m:t>
                      </m:r>
                    </m:oMath>
                  </m:oMathPara>
                </a14:m>
                <a:endParaRPr lang="en-US" sz="2000" b="1" dirty="0">
                  <a:solidFill>
                    <a:sysClr val="windowText" lastClr="000000"/>
                  </a:solidFill>
                </a:endParaRPr>
              </a:p>
            </p:txBody>
          </p:sp>
        </mc:Choice>
        <mc:Fallback>
          <p:sp>
            <p:nvSpPr>
              <p:cNvPr id="32" name="Oval 31">
                <a:extLst>
                  <a:ext uri="{FF2B5EF4-FFF2-40B4-BE49-F238E27FC236}">
                    <a16:creationId xmlns:a16="http://schemas.microsoft.com/office/drawing/2014/main" id="{07AB9250-AB22-4290-A498-D1328964CF25}"/>
                  </a:ext>
                </a:extLst>
              </p:cNvPr>
              <p:cNvSpPr>
                <a:spLocks noRot="1" noChangeAspect="1" noMove="1" noResize="1" noEditPoints="1" noAdjustHandles="1" noChangeArrowheads="1" noChangeShapeType="1" noTextEdit="1"/>
              </p:cNvSpPr>
              <p:nvPr/>
            </p:nvSpPr>
            <p:spPr bwMode="gray">
              <a:xfrm>
                <a:off x="8841031" y="1559838"/>
                <a:ext cx="480448" cy="464949"/>
              </a:xfrm>
              <a:prstGeom prst="ellipse">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DA5DCC3A-BE6C-45A9-A66B-CB178783E6D9}"/>
                  </a:ext>
                </a:extLst>
              </p:cNvPr>
              <p:cNvSpPr/>
              <p:nvPr/>
            </p:nvSpPr>
            <p:spPr bwMode="gray">
              <a:xfrm>
                <a:off x="10118253" y="1570775"/>
                <a:ext cx="480448" cy="464949"/>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800" b="1" i="1" dirty="0" smtClean="0">
                          <a:solidFill>
                            <a:sysClr val="windowText" lastClr="000000"/>
                          </a:solidFill>
                          <a:latin typeface="Cambria Math" panose="02040503050406030204" pitchFamily="18" charset="0"/>
                        </a:rPr>
                        <m:t>𝒗</m:t>
                      </m:r>
                    </m:oMath>
                  </m:oMathPara>
                </a14:m>
                <a:endParaRPr lang="en-US" sz="2800" b="1" i="1" dirty="0">
                  <a:solidFill>
                    <a:sysClr val="windowText" lastClr="000000"/>
                  </a:solidFill>
                </a:endParaRPr>
              </a:p>
            </p:txBody>
          </p:sp>
        </mc:Choice>
        <mc:Fallback>
          <p:sp>
            <p:nvSpPr>
              <p:cNvPr id="34" name="Oval 33">
                <a:extLst>
                  <a:ext uri="{FF2B5EF4-FFF2-40B4-BE49-F238E27FC236}">
                    <a16:creationId xmlns:a16="http://schemas.microsoft.com/office/drawing/2014/main" id="{DA5DCC3A-BE6C-45A9-A66B-CB178783E6D9}"/>
                  </a:ext>
                </a:extLst>
              </p:cNvPr>
              <p:cNvSpPr>
                <a:spLocks noRot="1" noChangeAspect="1" noMove="1" noResize="1" noEditPoints="1" noAdjustHandles="1" noChangeArrowheads="1" noChangeShapeType="1" noTextEdit="1"/>
              </p:cNvSpPr>
              <p:nvPr/>
            </p:nvSpPr>
            <p:spPr bwMode="gray">
              <a:xfrm>
                <a:off x="10118253" y="1570775"/>
                <a:ext cx="480448" cy="464949"/>
              </a:xfrm>
              <a:prstGeom prst="ellipse">
                <a:avLst/>
              </a:prstGeom>
              <a:blipFill>
                <a:blip r:embed="rId4"/>
                <a:stretch>
                  <a:fillRect/>
                </a:stretch>
              </a:blip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4AE1B0C8-B82A-4821-8D0D-DAD8F6D323B5}"/>
              </a:ext>
            </a:extLst>
          </p:cNvPr>
          <p:cNvCxnSpPr>
            <a:stCxn id="32" idx="6"/>
            <a:endCxn id="34" idx="2"/>
          </p:cNvCxnSpPr>
          <p:nvPr/>
        </p:nvCxnSpPr>
        <p:spPr bwMode="gray">
          <a:xfrm>
            <a:off x="9321479" y="1792313"/>
            <a:ext cx="796774" cy="10937"/>
          </a:xfrm>
          <a:prstGeom prst="line">
            <a:avLst/>
          </a:prstGeom>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C97387A2-06E2-4B65-AD48-89E782D2B913}"/>
              </a:ext>
            </a:extLst>
          </p:cNvPr>
          <p:cNvSpPr txBox="1"/>
          <p:nvPr/>
        </p:nvSpPr>
        <p:spPr bwMode="gray">
          <a:xfrm>
            <a:off x="6012821" y="1583205"/>
            <a:ext cx="2693552" cy="369332"/>
          </a:xfrm>
          <a:prstGeom prst="rect">
            <a:avLst/>
          </a:prstGeom>
          <a:noFill/>
        </p:spPr>
        <p:txBody>
          <a:bodyPr wrap="square">
            <a:spAutoFit/>
          </a:bodyPr>
          <a:lstStyle/>
          <a:p>
            <a:r>
              <a:rPr lang="en-US" sz="1800" dirty="0"/>
              <a:t>Cut for one edge</a:t>
            </a:r>
            <a:endParaRPr lang="en-US" dirty="0"/>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888D3581-65AB-4CDE-B2DF-D8C6D85D2580}"/>
                  </a:ext>
                </a:extLst>
              </p:cNvPr>
              <p:cNvSpPr txBox="1"/>
              <p:nvPr/>
            </p:nvSpPr>
            <p:spPr bwMode="gray">
              <a:xfrm>
                <a:off x="8414634" y="2221509"/>
                <a:ext cx="2610463" cy="3835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𝑇</m:t>
                      </m:r>
                      <m:r>
                        <a:rPr lang="en-US"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m:t>
                      </m:r>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i="1" dirty="0">
                          <a:latin typeface="Cambria Math" panose="02040503050406030204" pitchFamily="18" charset="0"/>
                        </a:rPr>
                        <m:t>𝑇</m:t>
                      </m:r>
                      <m:r>
                        <a:rPr lang="en-US" i="1" dirty="0" smtClean="0">
                          <a:latin typeface="Cambria Math" panose="02040503050406030204" pitchFamily="18" charset="0"/>
                        </a:rPr>
                        <m:t>)</m:t>
                      </m:r>
                    </m:oMath>
                  </m:oMathPara>
                </a14:m>
                <a:endParaRPr lang="en-US" dirty="0"/>
              </a:p>
            </p:txBody>
          </p:sp>
        </mc:Choice>
        <mc:Fallback>
          <p:sp>
            <p:nvSpPr>
              <p:cNvPr id="40" name="TextBox 39">
                <a:extLst>
                  <a:ext uri="{FF2B5EF4-FFF2-40B4-BE49-F238E27FC236}">
                    <a16:creationId xmlns:a16="http://schemas.microsoft.com/office/drawing/2014/main" id="{888D3581-65AB-4CDE-B2DF-D8C6D85D2580}"/>
                  </a:ext>
                </a:extLst>
              </p:cNvPr>
              <p:cNvSpPr txBox="1">
                <a:spLocks noRot="1" noChangeAspect="1" noMove="1" noResize="1" noEditPoints="1" noAdjustHandles="1" noChangeArrowheads="1" noChangeShapeType="1" noTextEdit="1"/>
              </p:cNvSpPr>
              <p:nvPr/>
            </p:nvSpPr>
            <p:spPr bwMode="gray">
              <a:xfrm>
                <a:off x="8414634" y="2221509"/>
                <a:ext cx="2610463" cy="383549"/>
              </a:xfrm>
              <a:prstGeom prst="rect">
                <a:avLst/>
              </a:prstGeom>
              <a:blipFill>
                <a:blip r:embed="rId5"/>
                <a:stretch>
                  <a:fillRect b="-1269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30413465-D135-4A2D-9D6B-84BF03F80539}"/>
                  </a:ext>
                </a:extLst>
              </p:cNvPr>
              <p:cNvSpPr txBox="1"/>
              <p:nvPr/>
            </p:nvSpPr>
            <p:spPr bwMode="gray">
              <a:xfrm>
                <a:off x="6411512" y="2202035"/>
                <a:ext cx="1762898" cy="3735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𝑇</m:t>
                      </m:r>
                      <m:r>
                        <a:rPr lang="en-US" i="1" dirty="0" smtClean="0">
                          <a:latin typeface="Cambria Math" panose="02040503050406030204" pitchFamily="18" charset="0"/>
                        </a:rPr>
                        <m:t>)</m:t>
                      </m:r>
                    </m:oMath>
                  </m:oMathPara>
                </a14:m>
                <a:endParaRPr lang="en-US" dirty="0"/>
              </a:p>
            </p:txBody>
          </p:sp>
        </mc:Choice>
        <mc:Fallback>
          <p:sp>
            <p:nvSpPr>
              <p:cNvPr id="42" name="TextBox 41">
                <a:extLst>
                  <a:ext uri="{FF2B5EF4-FFF2-40B4-BE49-F238E27FC236}">
                    <a16:creationId xmlns:a16="http://schemas.microsoft.com/office/drawing/2014/main" id="{30413465-D135-4A2D-9D6B-84BF03F80539}"/>
                  </a:ext>
                </a:extLst>
              </p:cNvPr>
              <p:cNvSpPr txBox="1">
                <a:spLocks noRot="1" noChangeAspect="1" noMove="1" noResize="1" noEditPoints="1" noAdjustHandles="1" noChangeArrowheads="1" noChangeShapeType="1" noTextEdit="1"/>
              </p:cNvSpPr>
              <p:nvPr/>
            </p:nvSpPr>
            <p:spPr bwMode="gray">
              <a:xfrm>
                <a:off x="6411512" y="2202035"/>
                <a:ext cx="1762898" cy="373519"/>
              </a:xfrm>
              <a:prstGeom prst="rect">
                <a:avLst/>
              </a:prstGeom>
              <a:blipFill>
                <a:blip r:embed="rId6"/>
                <a:stretch>
                  <a:fillRect b="-163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0E28CF5-538F-426D-BD65-E3C1B52B930E}"/>
                  </a:ext>
                </a:extLst>
              </p:cNvPr>
              <p:cNvSpPr txBox="1"/>
              <p:nvPr/>
            </p:nvSpPr>
            <p:spPr bwMode="gray">
              <a:xfrm>
                <a:off x="92022" y="3447892"/>
                <a:ext cx="3422985" cy="7857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𝑆</m:t>
                          </m:r>
                        </m:e>
                      </m:d>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m:rPr>
                              <m:brk m:alnAt="7"/>
                            </m:rP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𝑆</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m:t>
                          </m:r>
                          <m:r>
                            <a:rPr lang="en-US" b="0" i="1" dirty="0" smtClean="0">
                              <a:latin typeface="Cambria Math" panose="02040503050406030204" pitchFamily="18" charset="0"/>
                            </a:rPr>
                            <m:t>𝑆</m:t>
                          </m:r>
                        </m:sub>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r>
                                <a:rPr lang="en-US" b="0" i="1" dirty="0" smtClean="0">
                                  <a:latin typeface="Cambria Math" panose="02040503050406030204" pitchFamily="18" charset="0"/>
                                </a:rPr>
                                <m:t> </m:t>
                              </m:r>
                            </m:sub>
                          </m:sSub>
                        </m:e>
                      </m:nary>
                    </m:oMath>
                  </m:oMathPara>
                </a14:m>
                <a:endParaRPr lang="en-US" dirty="0"/>
              </a:p>
            </p:txBody>
          </p:sp>
        </mc:Choice>
        <mc:Fallback>
          <p:sp>
            <p:nvSpPr>
              <p:cNvPr id="44" name="TextBox 43">
                <a:extLst>
                  <a:ext uri="{FF2B5EF4-FFF2-40B4-BE49-F238E27FC236}">
                    <a16:creationId xmlns:a16="http://schemas.microsoft.com/office/drawing/2014/main" id="{F0E28CF5-538F-426D-BD65-E3C1B52B930E}"/>
                  </a:ext>
                </a:extLst>
              </p:cNvPr>
              <p:cNvSpPr txBox="1">
                <a:spLocks noRot="1" noChangeAspect="1" noMove="1" noResize="1" noEditPoints="1" noAdjustHandles="1" noChangeArrowheads="1" noChangeShapeType="1" noTextEdit="1"/>
              </p:cNvSpPr>
              <p:nvPr/>
            </p:nvSpPr>
            <p:spPr bwMode="gray">
              <a:xfrm>
                <a:off x="92022" y="3447892"/>
                <a:ext cx="3422985" cy="78572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Oval 44">
                <a:extLst>
                  <a:ext uri="{FF2B5EF4-FFF2-40B4-BE49-F238E27FC236}">
                    <a16:creationId xmlns:a16="http://schemas.microsoft.com/office/drawing/2014/main" id="{7919A99C-0087-4C9E-BD90-027CF843995A}"/>
                  </a:ext>
                </a:extLst>
              </p:cNvPr>
              <p:cNvSpPr/>
              <p:nvPr/>
            </p:nvSpPr>
            <p:spPr bwMode="gray">
              <a:xfrm>
                <a:off x="5469291" y="3631577"/>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2800" b="1" i="1" dirty="0" smtClean="0">
                          <a:solidFill>
                            <a:sysClr val="windowText" lastClr="000000"/>
                          </a:solidFill>
                          <a:latin typeface="Cambria Math" panose="02040503050406030204" pitchFamily="18" charset="0"/>
                        </a:rPr>
                        <m:t>𝒖</m:t>
                      </m:r>
                    </m:oMath>
                  </m:oMathPara>
                </a14:m>
                <a:endParaRPr lang="en-US" sz="2000" b="1" dirty="0">
                  <a:solidFill>
                    <a:sysClr val="windowText" lastClr="000000"/>
                  </a:solidFill>
                </a:endParaRPr>
              </a:p>
            </p:txBody>
          </p:sp>
        </mc:Choice>
        <mc:Fallback>
          <p:sp>
            <p:nvSpPr>
              <p:cNvPr id="45" name="Oval 44">
                <a:extLst>
                  <a:ext uri="{FF2B5EF4-FFF2-40B4-BE49-F238E27FC236}">
                    <a16:creationId xmlns:a16="http://schemas.microsoft.com/office/drawing/2014/main" id="{7919A99C-0087-4C9E-BD90-027CF843995A}"/>
                  </a:ext>
                </a:extLst>
              </p:cNvPr>
              <p:cNvSpPr>
                <a:spLocks noRot="1" noChangeAspect="1" noMove="1" noResize="1" noEditPoints="1" noAdjustHandles="1" noChangeArrowheads="1" noChangeShapeType="1" noTextEdit="1"/>
              </p:cNvSpPr>
              <p:nvPr/>
            </p:nvSpPr>
            <p:spPr bwMode="gray">
              <a:xfrm>
                <a:off x="5469291" y="3631577"/>
                <a:ext cx="409091" cy="397546"/>
              </a:xfrm>
              <a:prstGeom prst="ellipse">
                <a:avLst/>
              </a:prstGeom>
              <a:blipFill>
                <a:blip r:embed="rId8"/>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Oval 45">
                <a:extLst>
                  <a:ext uri="{FF2B5EF4-FFF2-40B4-BE49-F238E27FC236}">
                    <a16:creationId xmlns:a16="http://schemas.microsoft.com/office/drawing/2014/main" id="{1434851B-EF2D-42F4-A22B-2C62DA820DEA}"/>
                  </a:ext>
                </a:extLst>
              </p:cNvPr>
              <p:cNvSpPr/>
              <p:nvPr/>
            </p:nvSpPr>
            <p:spPr bwMode="gray">
              <a:xfrm>
                <a:off x="6283022" y="3642514"/>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800" b="1" i="1" dirty="0" smtClean="0">
                          <a:solidFill>
                            <a:sysClr val="windowText" lastClr="000000"/>
                          </a:solidFill>
                          <a:latin typeface="Cambria Math" panose="02040503050406030204" pitchFamily="18" charset="0"/>
                        </a:rPr>
                        <m:t>𝒗</m:t>
                      </m:r>
                    </m:oMath>
                  </m:oMathPara>
                </a14:m>
                <a:endParaRPr lang="en-US" sz="2800" b="1" i="1" dirty="0">
                  <a:solidFill>
                    <a:sysClr val="windowText" lastClr="000000"/>
                  </a:solidFill>
                </a:endParaRPr>
              </a:p>
            </p:txBody>
          </p:sp>
        </mc:Choice>
        <mc:Fallback>
          <p:sp>
            <p:nvSpPr>
              <p:cNvPr id="46" name="Oval 45">
                <a:extLst>
                  <a:ext uri="{FF2B5EF4-FFF2-40B4-BE49-F238E27FC236}">
                    <a16:creationId xmlns:a16="http://schemas.microsoft.com/office/drawing/2014/main" id="{1434851B-EF2D-42F4-A22B-2C62DA820DEA}"/>
                  </a:ext>
                </a:extLst>
              </p:cNvPr>
              <p:cNvSpPr>
                <a:spLocks noRot="1" noChangeAspect="1" noMove="1" noResize="1" noEditPoints="1" noAdjustHandles="1" noChangeArrowheads="1" noChangeShapeType="1" noTextEdit="1"/>
              </p:cNvSpPr>
              <p:nvPr/>
            </p:nvSpPr>
            <p:spPr bwMode="gray">
              <a:xfrm>
                <a:off x="6283022" y="3642514"/>
                <a:ext cx="409091" cy="397546"/>
              </a:xfrm>
              <a:prstGeom prst="ellipse">
                <a:avLst/>
              </a:prstGeom>
              <a:blipFill>
                <a:blip r:embed="rId9"/>
                <a:stretch>
                  <a:fillRect/>
                </a:stretch>
              </a:blipFill>
              <a:ln/>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54E9ECC8-4B85-44B9-9504-36BCFC60DC54}"/>
              </a:ext>
            </a:extLst>
          </p:cNvPr>
          <p:cNvCxnSpPr>
            <a:stCxn id="45" idx="6"/>
            <a:endCxn id="46" idx="2"/>
          </p:cNvCxnSpPr>
          <p:nvPr/>
        </p:nvCxnSpPr>
        <p:spPr bwMode="gray">
          <a:xfrm>
            <a:off x="5878382" y="3830350"/>
            <a:ext cx="404640" cy="10937"/>
          </a:xfrm>
          <a:prstGeom prst="line">
            <a:avLst/>
          </a:prstGeom>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9F6BF630-5D39-46B9-B0CA-086E18D84119}"/>
              </a:ext>
            </a:extLst>
          </p:cNvPr>
          <p:cNvSpPr/>
          <p:nvPr/>
        </p:nvSpPr>
        <p:spPr bwMode="gray">
          <a:xfrm>
            <a:off x="5308807" y="3593015"/>
            <a:ext cx="675505" cy="439869"/>
          </a:xfrm>
          <a:prstGeom prst="ellipse">
            <a:avLst/>
          </a:prstGeom>
          <a:solidFill>
            <a:schemeClr val="accent1">
              <a:lumMod val="20000"/>
              <a:lumOff val="80000"/>
              <a:alpha val="30196"/>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ysClr val="windowText" lastClr="000000"/>
              </a:solidFill>
            </a:endParaRPr>
          </a:p>
        </p:txBody>
      </p:sp>
      <mc:AlternateContent xmlns:mc="http://schemas.openxmlformats.org/markup-compatibility/2006">
        <mc:Choice xmlns:a14="http://schemas.microsoft.com/office/drawing/2010/main" Requires="a14">
          <p:sp>
            <p:nvSpPr>
              <p:cNvPr id="51" name="Oval 50">
                <a:extLst>
                  <a:ext uri="{FF2B5EF4-FFF2-40B4-BE49-F238E27FC236}">
                    <a16:creationId xmlns:a16="http://schemas.microsoft.com/office/drawing/2014/main" id="{77C48E3A-4A0A-4F29-813E-5B97E32EC464}"/>
                  </a:ext>
                </a:extLst>
              </p:cNvPr>
              <p:cNvSpPr/>
              <p:nvPr/>
            </p:nvSpPr>
            <p:spPr bwMode="gray">
              <a:xfrm>
                <a:off x="6927613" y="3662156"/>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2800" b="1" i="1" dirty="0" smtClean="0">
                          <a:solidFill>
                            <a:sysClr val="windowText" lastClr="000000"/>
                          </a:solidFill>
                          <a:latin typeface="Cambria Math" panose="02040503050406030204" pitchFamily="18" charset="0"/>
                        </a:rPr>
                        <m:t>𝒖</m:t>
                      </m:r>
                    </m:oMath>
                  </m:oMathPara>
                </a14:m>
                <a:endParaRPr lang="en-US" sz="2000" b="1" dirty="0">
                  <a:solidFill>
                    <a:sysClr val="windowText" lastClr="000000"/>
                  </a:solidFill>
                </a:endParaRPr>
              </a:p>
            </p:txBody>
          </p:sp>
        </mc:Choice>
        <mc:Fallback>
          <p:sp>
            <p:nvSpPr>
              <p:cNvPr id="51" name="Oval 50">
                <a:extLst>
                  <a:ext uri="{FF2B5EF4-FFF2-40B4-BE49-F238E27FC236}">
                    <a16:creationId xmlns:a16="http://schemas.microsoft.com/office/drawing/2014/main" id="{77C48E3A-4A0A-4F29-813E-5B97E32EC464}"/>
                  </a:ext>
                </a:extLst>
              </p:cNvPr>
              <p:cNvSpPr>
                <a:spLocks noRot="1" noChangeAspect="1" noMove="1" noResize="1" noEditPoints="1" noAdjustHandles="1" noChangeArrowheads="1" noChangeShapeType="1" noTextEdit="1"/>
              </p:cNvSpPr>
              <p:nvPr/>
            </p:nvSpPr>
            <p:spPr bwMode="gray">
              <a:xfrm>
                <a:off x="6927613" y="3662156"/>
                <a:ext cx="409091" cy="397546"/>
              </a:xfrm>
              <a:prstGeom prst="ellipse">
                <a:avLst/>
              </a:prstGeom>
              <a:blipFill>
                <a:blip r:embed="rId10"/>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Oval 51">
                <a:extLst>
                  <a:ext uri="{FF2B5EF4-FFF2-40B4-BE49-F238E27FC236}">
                    <a16:creationId xmlns:a16="http://schemas.microsoft.com/office/drawing/2014/main" id="{9E7F253A-5B56-410B-A167-30404F404C58}"/>
                  </a:ext>
                </a:extLst>
              </p:cNvPr>
              <p:cNvSpPr/>
              <p:nvPr/>
            </p:nvSpPr>
            <p:spPr bwMode="gray">
              <a:xfrm>
                <a:off x="7741344" y="3673093"/>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800" b="1" i="1" dirty="0" smtClean="0">
                          <a:solidFill>
                            <a:sysClr val="windowText" lastClr="000000"/>
                          </a:solidFill>
                          <a:latin typeface="Cambria Math" panose="02040503050406030204" pitchFamily="18" charset="0"/>
                        </a:rPr>
                        <m:t>𝒗</m:t>
                      </m:r>
                    </m:oMath>
                  </m:oMathPara>
                </a14:m>
                <a:endParaRPr lang="en-US" sz="2800" b="1" i="1" dirty="0">
                  <a:solidFill>
                    <a:sysClr val="windowText" lastClr="000000"/>
                  </a:solidFill>
                </a:endParaRPr>
              </a:p>
            </p:txBody>
          </p:sp>
        </mc:Choice>
        <mc:Fallback>
          <p:sp>
            <p:nvSpPr>
              <p:cNvPr id="52" name="Oval 51">
                <a:extLst>
                  <a:ext uri="{FF2B5EF4-FFF2-40B4-BE49-F238E27FC236}">
                    <a16:creationId xmlns:a16="http://schemas.microsoft.com/office/drawing/2014/main" id="{9E7F253A-5B56-410B-A167-30404F404C58}"/>
                  </a:ext>
                </a:extLst>
              </p:cNvPr>
              <p:cNvSpPr>
                <a:spLocks noRot="1" noChangeAspect="1" noMove="1" noResize="1" noEditPoints="1" noAdjustHandles="1" noChangeArrowheads="1" noChangeShapeType="1" noTextEdit="1"/>
              </p:cNvSpPr>
              <p:nvPr/>
            </p:nvSpPr>
            <p:spPr bwMode="gray">
              <a:xfrm>
                <a:off x="7741344" y="3673093"/>
                <a:ext cx="409091" cy="397546"/>
              </a:xfrm>
              <a:prstGeom prst="ellipse">
                <a:avLst/>
              </a:prstGeom>
              <a:blipFill>
                <a:blip r:embed="rId11"/>
                <a:stretch>
                  <a:fillRect/>
                </a:stretch>
              </a:blipFill>
              <a:ln/>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A708CB59-AA3B-42AB-B010-F0B654131067}"/>
              </a:ext>
            </a:extLst>
          </p:cNvPr>
          <p:cNvCxnSpPr>
            <a:stCxn id="51" idx="6"/>
            <a:endCxn id="52" idx="2"/>
          </p:cNvCxnSpPr>
          <p:nvPr/>
        </p:nvCxnSpPr>
        <p:spPr bwMode="gray">
          <a:xfrm>
            <a:off x="7336704" y="3860929"/>
            <a:ext cx="404640" cy="10937"/>
          </a:xfrm>
          <a:prstGeom prst="line">
            <a:avLst/>
          </a:prstGeom>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B7F72D7-678C-472F-ADF7-89D10A21402D}"/>
              </a:ext>
            </a:extLst>
          </p:cNvPr>
          <p:cNvSpPr/>
          <p:nvPr/>
        </p:nvSpPr>
        <p:spPr bwMode="gray">
          <a:xfrm>
            <a:off x="7680131" y="3651931"/>
            <a:ext cx="675505" cy="439869"/>
          </a:xfrm>
          <a:prstGeom prst="ellipse">
            <a:avLst/>
          </a:prstGeom>
          <a:solidFill>
            <a:schemeClr val="accent1">
              <a:lumMod val="20000"/>
              <a:lumOff val="80000"/>
              <a:alpha val="30196"/>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ysClr val="windowText" lastClr="000000"/>
              </a:solidFill>
            </a:endParaRPr>
          </a:p>
        </p:txBody>
      </p:sp>
      <mc:AlternateContent xmlns:mc="http://schemas.openxmlformats.org/markup-compatibility/2006">
        <mc:Choice xmlns:a14="http://schemas.microsoft.com/office/drawing/2010/main" Requires="a14">
          <p:sp>
            <p:nvSpPr>
              <p:cNvPr id="55" name="Oval 54">
                <a:extLst>
                  <a:ext uri="{FF2B5EF4-FFF2-40B4-BE49-F238E27FC236}">
                    <a16:creationId xmlns:a16="http://schemas.microsoft.com/office/drawing/2014/main" id="{F2AD82C1-5326-46FF-ACD8-E3517CF24460}"/>
                  </a:ext>
                </a:extLst>
              </p:cNvPr>
              <p:cNvSpPr/>
              <p:nvPr/>
            </p:nvSpPr>
            <p:spPr bwMode="gray">
              <a:xfrm>
                <a:off x="8629493" y="3672411"/>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2800" b="1" i="1" dirty="0" smtClean="0">
                          <a:solidFill>
                            <a:sysClr val="windowText" lastClr="000000"/>
                          </a:solidFill>
                          <a:latin typeface="Cambria Math" panose="02040503050406030204" pitchFamily="18" charset="0"/>
                        </a:rPr>
                        <m:t>𝒖</m:t>
                      </m:r>
                    </m:oMath>
                  </m:oMathPara>
                </a14:m>
                <a:endParaRPr lang="en-US" sz="2000" b="1" dirty="0">
                  <a:solidFill>
                    <a:sysClr val="windowText" lastClr="000000"/>
                  </a:solidFill>
                </a:endParaRPr>
              </a:p>
            </p:txBody>
          </p:sp>
        </mc:Choice>
        <mc:Fallback>
          <p:sp>
            <p:nvSpPr>
              <p:cNvPr id="55" name="Oval 54">
                <a:extLst>
                  <a:ext uri="{FF2B5EF4-FFF2-40B4-BE49-F238E27FC236}">
                    <a16:creationId xmlns:a16="http://schemas.microsoft.com/office/drawing/2014/main" id="{F2AD82C1-5326-46FF-ACD8-E3517CF24460}"/>
                  </a:ext>
                </a:extLst>
              </p:cNvPr>
              <p:cNvSpPr>
                <a:spLocks noRot="1" noChangeAspect="1" noMove="1" noResize="1" noEditPoints="1" noAdjustHandles="1" noChangeArrowheads="1" noChangeShapeType="1" noTextEdit="1"/>
              </p:cNvSpPr>
              <p:nvPr/>
            </p:nvSpPr>
            <p:spPr bwMode="gray">
              <a:xfrm>
                <a:off x="8629493" y="3672411"/>
                <a:ext cx="409091" cy="397546"/>
              </a:xfrm>
              <a:prstGeom prst="ellipse">
                <a:avLst/>
              </a:prstGeom>
              <a:blipFill>
                <a:blip r:embed="rId12"/>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Oval 55">
                <a:extLst>
                  <a:ext uri="{FF2B5EF4-FFF2-40B4-BE49-F238E27FC236}">
                    <a16:creationId xmlns:a16="http://schemas.microsoft.com/office/drawing/2014/main" id="{3981235D-2BA7-4566-BDD5-DFDACAE40833}"/>
                  </a:ext>
                </a:extLst>
              </p:cNvPr>
              <p:cNvSpPr/>
              <p:nvPr/>
            </p:nvSpPr>
            <p:spPr bwMode="gray">
              <a:xfrm>
                <a:off x="9443224" y="3683348"/>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800" b="1" i="1" dirty="0" smtClean="0">
                          <a:solidFill>
                            <a:sysClr val="windowText" lastClr="000000"/>
                          </a:solidFill>
                          <a:latin typeface="Cambria Math" panose="02040503050406030204" pitchFamily="18" charset="0"/>
                        </a:rPr>
                        <m:t>𝒗</m:t>
                      </m:r>
                    </m:oMath>
                  </m:oMathPara>
                </a14:m>
                <a:endParaRPr lang="en-US" sz="2800" b="1" i="1" dirty="0">
                  <a:solidFill>
                    <a:sysClr val="windowText" lastClr="000000"/>
                  </a:solidFill>
                </a:endParaRPr>
              </a:p>
            </p:txBody>
          </p:sp>
        </mc:Choice>
        <mc:Fallback>
          <p:sp>
            <p:nvSpPr>
              <p:cNvPr id="56" name="Oval 55">
                <a:extLst>
                  <a:ext uri="{FF2B5EF4-FFF2-40B4-BE49-F238E27FC236}">
                    <a16:creationId xmlns:a16="http://schemas.microsoft.com/office/drawing/2014/main" id="{3981235D-2BA7-4566-BDD5-DFDACAE40833}"/>
                  </a:ext>
                </a:extLst>
              </p:cNvPr>
              <p:cNvSpPr>
                <a:spLocks noRot="1" noChangeAspect="1" noMove="1" noResize="1" noEditPoints="1" noAdjustHandles="1" noChangeArrowheads="1" noChangeShapeType="1" noTextEdit="1"/>
              </p:cNvSpPr>
              <p:nvPr/>
            </p:nvSpPr>
            <p:spPr bwMode="gray">
              <a:xfrm>
                <a:off x="9443224" y="3683348"/>
                <a:ext cx="409091" cy="397546"/>
              </a:xfrm>
              <a:prstGeom prst="ellipse">
                <a:avLst/>
              </a:prstGeom>
              <a:blipFill>
                <a:blip r:embed="rId13"/>
                <a:stretch>
                  <a:fillRect/>
                </a:stretch>
              </a:blipFill>
              <a:ln/>
            </p:spPr>
            <p:txBody>
              <a:bodyPr/>
              <a:lstStyle/>
              <a:p>
                <a:r>
                  <a:rPr lang="en-US">
                    <a:noFill/>
                  </a:rPr>
                  <a:t> </a:t>
                </a:r>
              </a:p>
            </p:txBody>
          </p:sp>
        </mc:Fallback>
      </mc:AlternateContent>
      <p:cxnSp>
        <p:nvCxnSpPr>
          <p:cNvPr id="57" name="Straight Connector 56">
            <a:extLst>
              <a:ext uri="{FF2B5EF4-FFF2-40B4-BE49-F238E27FC236}">
                <a16:creationId xmlns:a16="http://schemas.microsoft.com/office/drawing/2014/main" id="{46EA3B86-7597-4011-8E17-521606D29E98}"/>
              </a:ext>
            </a:extLst>
          </p:cNvPr>
          <p:cNvCxnSpPr>
            <a:stCxn id="55" idx="6"/>
            <a:endCxn id="56" idx="2"/>
          </p:cNvCxnSpPr>
          <p:nvPr/>
        </p:nvCxnSpPr>
        <p:spPr bwMode="gray">
          <a:xfrm>
            <a:off x="9038584" y="3871184"/>
            <a:ext cx="404640" cy="10937"/>
          </a:xfrm>
          <a:prstGeom prst="line">
            <a:avLst/>
          </a:prstGeom>
          <a:ln/>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6416F08F-6B4D-42CE-B2F8-5EF60AD2D5C1}"/>
              </a:ext>
            </a:extLst>
          </p:cNvPr>
          <p:cNvSpPr/>
          <p:nvPr/>
        </p:nvSpPr>
        <p:spPr bwMode="gray">
          <a:xfrm>
            <a:off x="8470732" y="3662186"/>
            <a:ext cx="1536603" cy="439869"/>
          </a:xfrm>
          <a:prstGeom prst="ellipse">
            <a:avLst/>
          </a:prstGeom>
          <a:solidFill>
            <a:schemeClr val="accent1">
              <a:lumMod val="20000"/>
              <a:lumOff val="80000"/>
              <a:alpha val="30196"/>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ysClr val="windowText" lastClr="000000"/>
              </a:solidFill>
            </a:endParaRPr>
          </a:p>
        </p:txBody>
      </p:sp>
      <mc:AlternateContent xmlns:mc="http://schemas.openxmlformats.org/markup-compatibility/2006">
        <mc:Choice xmlns:a14="http://schemas.microsoft.com/office/drawing/2010/main" Requires="a14">
          <p:sp>
            <p:nvSpPr>
              <p:cNvPr id="59" name="Oval 58">
                <a:extLst>
                  <a:ext uri="{FF2B5EF4-FFF2-40B4-BE49-F238E27FC236}">
                    <a16:creationId xmlns:a16="http://schemas.microsoft.com/office/drawing/2014/main" id="{A765E909-E2F6-4802-AD41-3148C5483A99}"/>
                  </a:ext>
                </a:extLst>
              </p:cNvPr>
              <p:cNvSpPr/>
              <p:nvPr/>
            </p:nvSpPr>
            <p:spPr bwMode="gray">
              <a:xfrm>
                <a:off x="10366275" y="3683317"/>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2800" b="1" i="1" dirty="0" smtClean="0">
                          <a:solidFill>
                            <a:sysClr val="windowText" lastClr="000000"/>
                          </a:solidFill>
                          <a:latin typeface="Cambria Math" panose="02040503050406030204" pitchFamily="18" charset="0"/>
                        </a:rPr>
                        <m:t>𝒖</m:t>
                      </m:r>
                    </m:oMath>
                  </m:oMathPara>
                </a14:m>
                <a:endParaRPr lang="en-US" sz="2000" b="1" dirty="0">
                  <a:solidFill>
                    <a:sysClr val="windowText" lastClr="000000"/>
                  </a:solidFill>
                </a:endParaRPr>
              </a:p>
            </p:txBody>
          </p:sp>
        </mc:Choice>
        <mc:Fallback>
          <p:sp>
            <p:nvSpPr>
              <p:cNvPr id="59" name="Oval 58">
                <a:extLst>
                  <a:ext uri="{FF2B5EF4-FFF2-40B4-BE49-F238E27FC236}">
                    <a16:creationId xmlns:a16="http://schemas.microsoft.com/office/drawing/2014/main" id="{A765E909-E2F6-4802-AD41-3148C5483A99}"/>
                  </a:ext>
                </a:extLst>
              </p:cNvPr>
              <p:cNvSpPr>
                <a:spLocks noRot="1" noChangeAspect="1" noMove="1" noResize="1" noEditPoints="1" noAdjustHandles="1" noChangeArrowheads="1" noChangeShapeType="1" noTextEdit="1"/>
              </p:cNvSpPr>
              <p:nvPr/>
            </p:nvSpPr>
            <p:spPr bwMode="gray">
              <a:xfrm>
                <a:off x="10366275" y="3683317"/>
                <a:ext cx="409091" cy="397546"/>
              </a:xfrm>
              <a:prstGeom prst="ellipse">
                <a:avLst/>
              </a:prstGeom>
              <a:blipFill>
                <a:blip r:embed="rId14"/>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Oval 59">
                <a:extLst>
                  <a:ext uri="{FF2B5EF4-FFF2-40B4-BE49-F238E27FC236}">
                    <a16:creationId xmlns:a16="http://schemas.microsoft.com/office/drawing/2014/main" id="{554DD69B-3D85-4892-9D8E-412DD98AEA12}"/>
                  </a:ext>
                </a:extLst>
              </p:cNvPr>
              <p:cNvSpPr/>
              <p:nvPr/>
            </p:nvSpPr>
            <p:spPr bwMode="gray">
              <a:xfrm>
                <a:off x="11180006" y="3694254"/>
                <a:ext cx="409091" cy="39754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800" b="1" i="1" dirty="0" smtClean="0">
                          <a:solidFill>
                            <a:sysClr val="windowText" lastClr="000000"/>
                          </a:solidFill>
                          <a:latin typeface="Cambria Math" panose="02040503050406030204" pitchFamily="18" charset="0"/>
                        </a:rPr>
                        <m:t>𝒗</m:t>
                      </m:r>
                    </m:oMath>
                  </m:oMathPara>
                </a14:m>
                <a:endParaRPr lang="en-US" sz="2800" b="1" i="1" dirty="0">
                  <a:solidFill>
                    <a:sysClr val="windowText" lastClr="000000"/>
                  </a:solidFill>
                </a:endParaRPr>
              </a:p>
            </p:txBody>
          </p:sp>
        </mc:Choice>
        <mc:Fallback>
          <p:sp>
            <p:nvSpPr>
              <p:cNvPr id="60" name="Oval 59">
                <a:extLst>
                  <a:ext uri="{FF2B5EF4-FFF2-40B4-BE49-F238E27FC236}">
                    <a16:creationId xmlns:a16="http://schemas.microsoft.com/office/drawing/2014/main" id="{554DD69B-3D85-4892-9D8E-412DD98AEA12}"/>
                  </a:ext>
                </a:extLst>
              </p:cNvPr>
              <p:cNvSpPr>
                <a:spLocks noRot="1" noChangeAspect="1" noMove="1" noResize="1" noEditPoints="1" noAdjustHandles="1" noChangeArrowheads="1" noChangeShapeType="1" noTextEdit="1"/>
              </p:cNvSpPr>
              <p:nvPr/>
            </p:nvSpPr>
            <p:spPr bwMode="gray">
              <a:xfrm>
                <a:off x="11180006" y="3694254"/>
                <a:ext cx="409091" cy="397546"/>
              </a:xfrm>
              <a:prstGeom prst="ellipse">
                <a:avLst/>
              </a:prstGeom>
              <a:blipFill>
                <a:blip r:embed="rId15"/>
                <a:stretch>
                  <a:fillRect/>
                </a:stretch>
              </a:blipFill>
              <a:ln/>
            </p:spPr>
            <p:txBody>
              <a:bodyPr/>
              <a:lstStyle/>
              <a:p>
                <a:r>
                  <a:rPr lang="en-US">
                    <a:noFill/>
                  </a:rPr>
                  <a:t> </a:t>
                </a:r>
              </a:p>
            </p:txBody>
          </p:sp>
        </mc:Fallback>
      </mc:AlternateContent>
      <p:cxnSp>
        <p:nvCxnSpPr>
          <p:cNvPr id="61" name="Straight Connector 60">
            <a:extLst>
              <a:ext uri="{FF2B5EF4-FFF2-40B4-BE49-F238E27FC236}">
                <a16:creationId xmlns:a16="http://schemas.microsoft.com/office/drawing/2014/main" id="{CC3A538E-4C6F-461E-A128-55322DF4841C}"/>
              </a:ext>
            </a:extLst>
          </p:cNvPr>
          <p:cNvCxnSpPr>
            <a:stCxn id="59" idx="6"/>
            <a:endCxn id="60" idx="2"/>
          </p:cNvCxnSpPr>
          <p:nvPr/>
        </p:nvCxnSpPr>
        <p:spPr bwMode="gray">
          <a:xfrm>
            <a:off x="10775366" y="3882090"/>
            <a:ext cx="404640" cy="10937"/>
          </a:xfrm>
          <a:prstGeom prst="line">
            <a:avLst/>
          </a:prstGeom>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A1A81DE9-977C-4D6E-B710-6542F0D8D769}"/>
              </a:ext>
            </a:extLst>
          </p:cNvPr>
          <p:cNvSpPr txBox="1"/>
          <p:nvPr/>
        </p:nvSpPr>
        <p:spPr bwMode="gray">
          <a:xfrm>
            <a:off x="2828511" y="5200139"/>
            <a:ext cx="6054097" cy="923330"/>
          </a:xfrm>
          <a:prstGeom prst="rect">
            <a:avLst/>
          </a:prstGeom>
          <a:solidFill>
            <a:schemeClr val="accent3">
              <a:lumMod val="20000"/>
              <a:lumOff val="80000"/>
            </a:schemeClr>
          </a:solidFill>
        </p:spPr>
        <p:txBody>
          <a:bodyPr wrap="square">
            <a:spAutoFit/>
          </a:bodyPr>
          <a:lstStyle/>
          <a:p>
            <a:r>
              <a:rPr lang="en-US" sz="1800" dirty="0"/>
              <a:t>Cut for one edge is submodular</a:t>
            </a:r>
          </a:p>
          <a:p>
            <a:r>
              <a:rPr lang="en-US" dirty="0"/>
              <a:t>Large Graph: sum of edges</a:t>
            </a:r>
          </a:p>
          <a:p>
            <a:r>
              <a:rPr lang="en-US" b="1" dirty="0"/>
              <a:t>Sum of submodular functions is submodular</a:t>
            </a:r>
          </a:p>
        </p:txBody>
      </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2D3019C3-B531-40F0-B124-5A78C612BD06}"/>
                  </a:ext>
                </a:extLst>
              </p:cNvPr>
              <p:cNvSpPr txBox="1"/>
              <p:nvPr/>
            </p:nvSpPr>
            <p:spPr bwMode="gray">
              <a:xfrm>
                <a:off x="5793082" y="4114640"/>
                <a:ext cx="61843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r>
                            <a:rPr lang="en-US" b="0" i="1" dirty="0" smtClean="0">
                              <a:latin typeface="Cambria Math" panose="02040503050406030204" pitchFamily="18" charset="0"/>
                            </a:rPr>
                            <m:t> </m:t>
                          </m:r>
                        </m:sub>
                      </m:sSub>
                    </m:oMath>
                  </m:oMathPara>
                </a14:m>
                <a:endParaRPr lang="en-US" dirty="0"/>
              </a:p>
            </p:txBody>
          </p:sp>
        </mc:Choice>
        <mc:Fallback>
          <p:sp>
            <p:nvSpPr>
              <p:cNvPr id="65" name="TextBox 64">
                <a:extLst>
                  <a:ext uri="{FF2B5EF4-FFF2-40B4-BE49-F238E27FC236}">
                    <a16:creationId xmlns:a16="http://schemas.microsoft.com/office/drawing/2014/main" id="{2D3019C3-B531-40F0-B124-5A78C612BD06}"/>
                  </a:ext>
                </a:extLst>
              </p:cNvPr>
              <p:cNvSpPr txBox="1">
                <a:spLocks noRot="1" noChangeAspect="1" noMove="1" noResize="1" noEditPoints="1" noAdjustHandles="1" noChangeArrowheads="1" noChangeShapeType="1" noTextEdit="1"/>
              </p:cNvSpPr>
              <p:nvPr/>
            </p:nvSpPr>
            <p:spPr bwMode="gray">
              <a:xfrm>
                <a:off x="5793082" y="4114640"/>
                <a:ext cx="618430" cy="38151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A1A9CFFD-E211-4A17-A646-FF41F937F36B}"/>
                  </a:ext>
                </a:extLst>
              </p:cNvPr>
              <p:cNvSpPr txBox="1"/>
              <p:nvPr/>
            </p:nvSpPr>
            <p:spPr bwMode="gray">
              <a:xfrm>
                <a:off x="7251833" y="4163756"/>
                <a:ext cx="61843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𝑣</m:t>
                          </m:r>
                          <m:r>
                            <a:rPr lang="en-US" b="0" i="1" dirty="0" smtClean="0">
                              <a:latin typeface="Cambria Math" panose="02040503050406030204" pitchFamily="18" charset="0"/>
                            </a:rPr>
                            <m:t>,</m:t>
                          </m:r>
                          <m:r>
                            <a:rPr lang="en-US" b="0" i="1" dirty="0" smtClean="0">
                              <a:latin typeface="Cambria Math" panose="02040503050406030204" pitchFamily="18" charset="0"/>
                            </a:rPr>
                            <m:t>𝑢</m:t>
                          </m:r>
                          <m:r>
                            <a:rPr lang="en-US" b="0" i="1" dirty="0" smtClean="0">
                              <a:latin typeface="Cambria Math" panose="02040503050406030204" pitchFamily="18" charset="0"/>
                            </a:rPr>
                            <m:t> </m:t>
                          </m:r>
                        </m:sub>
                      </m:sSub>
                    </m:oMath>
                  </m:oMathPara>
                </a14:m>
                <a:endParaRPr lang="en-US" dirty="0"/>
              </a:p>
            </p:txBody>
          </p:sp>
        </mc:Choice>
        <mc:Fallback>
          <p:sp>
            <p:nvSpPr>
              <p:cNvPr id="66" name="TextBox 65">
                <a:extLst>
                  <a:ext uri="{FF2B5EF4-FFF2-40B4-BE49-F238E27FC236}">
                    <a16:creationId xmlns:a16="http://schemas.microsoft.com/office/drawing/2014/main" id="{A1A9CFFD-E211-4A17-A646-FF41F937F36B}"/>
                  </a:ext>
                </a:extLst>
              </p:cNvPr>
              <p:cNvSpPr txBox="1">
                <a:spLocks noRot="1" noChangeAspect="1" noMove="1" noResize="1" noEditPoints="1" noAdjustHandles="1" noChangeArrowheads="1" noChangeShapeType="1" noTextEdit="1"/>
              </p:cNvSpPr>
              <p:nvPr/>
            </p:nvSpPr>
            <p:spPr bwMode="gray">
              <a:xfrm>
                <a:off x="7251833" y="4163756"/>
                <a:ext cx="618430" cy="391261"/>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715CC2DF-01F4-437A-B4BA-37C3FF5C34B9}"/>
                  </a:ext>
                </a:extLst>
              </p:cNvPr>
              <p:cNvSpPr txBox="1"/>
              <p:nvPr/>
            </p:nvSpPr>
            <p:spPr bwMode="gray">
              <a:xfrm>
                <a:off x="8929818" y="4175221"/>
                <a:ext cx="6184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m:t>
                      </m:r>
                    </m:oMath>
                  </m:oMathPara>
                </a14:m>
                <a:endParaRPr lang="en-US" dirty="0"/>
              </a:p>
            </p:txBody>
          </p:sp>
        </mc:Choice>
        <mc:Fallback>
          <p:sp>
            <p:nvSpPr>
              <p:cNvPr id="67" name="TextBox 66">
                <a:extLst>
                  <a:ext uri="{FF2B5EF4-FFF2-40B4-BE49-F238E27FC236}">
                    <a16:creationId xmlns:a16="http://schemas.microsoft.com/office/drawing/2014/main" id="{715CC2DF-01F4-437A-B4BA-37C3FF5C34B9}"/>
                  </a:ext>
                </a:extLst>
              </p:cNvPr>
              <p:cNvSpPr txBox="1">
                <a:spLocks noRot="1" noChangeAspect="1" noMove="1" noResize="1" noEditPoints="1" noAdjustHandles="1" noChangeArrowheads="1" noChangeShapeType="1" noTextEdit="1"/>
              </p:cNvSpPr>
              <p:nvPr/>
            </p:nvSpPr>
            <p:spPr bwMode="gray">
              <a:xfrm>
                <a:off x="8929818" y="4175221"/>
                <a:ext cx="618430"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4A03AF27-E10F-4D3F-9ADF-20361CD7BCC7}"/>
                  </a:ext>
                </a:extLst>
              </p:cNvPr>
              <p:cNvSpPr txBox="1"/>
              <p:nvPr/>
            </p:nvSpPr>
            <p:spPr bwMode="gray">
              <a:xfrm>
                <a:off x="10715882" y="4258536"/>
                <a:ext cx="6184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m:t>
                      </m:r>
                    </m:oMath>
                  </m:oMathPara>
                </a14:m>
                <a:endParaRPr lang="en-US" dirty="0"/>
              </a:p>
            </p:txBody>
          </p:sp>
        </mc:Choice>
        <mc:Fallback>
          <p:sp>
            <p:nvSpPr>
              <p:cNvPr id="68" name="TextBox 67">
                <a:extLst>
                  <a:ext uri="{FF2B5EF4-FFF2-40B4-BE49-F238E27FC236}">
                    <a16:creationId xmlns:a16="http://schemas.microsoft.com/office/drawing/2014/main" id="{4A03AF27-E10F-4D3F-9ADF-20361CD7BCC7}"/>
                  </a:ext>
                </a:extLst>
              </p:cNvPr>
              <p:cNvSpPr txBox="1">
                <a:spLocks noRot="1" noChangeAspect="1" noMove="1" noResize="1" noEditPoints="1" noAdjustHandles="1" noChangeArrowheads="1" noChangeShapeType="1" noTextEdit="1"/>
              </p:cNvSpPr>
              <p:nvPr/>
            </p:nvSpPr>
            <p:spPr bwMode="gray">
              <a:xfrm>
                <a:off x="10715882" y="4258536"/>
                <a:ext cx="618430" cy="369332"/>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245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78B0-C371-4AAA-9EE7-1A1CC8930A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402728-41BE-4C3E-A5C9-A02CDE8BC28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4FFC6C1-8847-490B-990E-9F92C5D72A53}"/>
              </a:ext>
            </a:extLst>
          </p:cNvPr>
          <p:cNvSpPr>
            <a:spLocks noGrp="1"/>
          </p:cNvSpPr>
          <p:nvPr>
            <p:ph type="sldNum" sz="quarter" idx="12"/>
          </p:nvPr>
        </p:nvSpPr>
        <p:spPr/>
        <p:txBody>
          <a:bodyPr/>
          <a:lstStyle/>
          <a:p>
            <a:fld id="{81561042-0DC2-4A04-AA50-F6D44EB20EBA}" type="slidenum">
              <a:rPr lang="en-US" smtClean="0"/>
              <a:t>23</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3232628-B12D-4C11-B5D5-2CFCEB666B8C}"/>
                  </a:ext>
                </a:extLst>
              </p:cNvPr>
              <p:cNvSpPr txBox="1"/>
              <p:nvPr/>
            </p:nvSpPr>
            <p:spPr bwMode="gray">
              <a:xfrm>
                <a:off x="6988557" y="4038274"/>
                <a:ext cx="5040007" cy="2143472"/>
              </a:xfrm>
              <a:prstGeom prst="rect">
                <a:avLst/>
              </a:prstGeom>
              <a:solidFill>
                <a:schemeClr val="accent5">
                  <a:lumMod val="20000"/>
                  <a:lumOff val="80000"/>
                </a:schemeClr>
              </a:solidFill>
            </p:spPr>
            <p:txBody>
              <a:bodyPr wrap="square">
                <a:spAutoFit/>
              </a:bodyPr>
              <a:lstStyle/>
              <a:p>
                <a:r>
                  <a:rPr lang="en-US" b="1" dirty="0">
                    <a:latin typeface="+mj-lt"/>
                  </a:rPr>
                  <a:t>Submodularity and Independence</a:t>
                </a:r>
              </a:p>
              <a:p>
                <a14:m>
                  <m:oMathPara xmlns:m="http://schemas.openxmlformats.org/officeDocument/2006/math">
                    <m:oMathParaPr>
                      <m:jc m:val="centerGroup"/>
                    </m:oMathParaPr>
                    <m:oMath xmlns:m="http://schemas.openxmlformats.org/officeDocument/2006/math">
                      <m:sSub>
                        <m:sSubPr>
                          <m:ctrlPr>
                            <a:rPr lang="en-US" sz="1800" b="0" i="0" dirty="0" smtClean="0">
                              <a:latin typeface="Cambria Math" panose="02040503050406030204" pitchFamily="18" charset="0"/>
                            </a:rPr>
                          </m:ctrlPr>
                        </m:sSubPr>
                        <m:e>
                          <m:r>
                            <m:rPr>
                              <m:sty m:val="p"/>
                            </m:rPr>
                            <a:rPr lang="en-US" sz="1800" b="0" i="0" dirty="0" smtClean="0">
                              <a:latin typeface="Cambria Math" panose="02040503050406030204" pitchFamily="18" charset="0"/>
                            </a:rPr>
                            <m:t>X</m:t>
                          </m:r>
                        </m:e>
                        <m:sub>
                          <m:r>
                            <m:rPr>
                              <m:sty m:val="p"/>
                            </m:rPr>
                            <a:rPr lang="en-US" sz="1800" b="0" i="0" dirty="0" smtClean="0">
                              <a:latin typeface="Cambria Math" panose="02040503050406030204" pitchFamily="18" charset="0"/>
                            </a:rPr>
                            <m:t>i</m:t>
                          </m:r>
                        </m:sub>
                      </m:sSub>
                      <m:r>
                        <a:rPr lang="en-US" sz="1800" b="0" i="1" dirty="0" smtClean="0">
                          <a:latin typeface="Cambria Math" panose="02040503050406030204" pitchFamily="18" charset="0"/>
                        </a:rPr>
                        <m:t>∈</m:t>
                      </m:r>
                      <m:r>
                        <a:rPr lang="en-US" sz="1800" i="1" dirty="0" smtClean="0">
                          <a:latin typeface="Cambria Math" panose="02040503050406030204" pitchFamily="18" charset="0"/>
                        </a:rPr>
                        <m:t>𝑆</m:t>
                      </m:r>
                      <m:r>
                        <a:rPr lang="en-US" sz="1800" i="1" dirty="0" smtClean="0">
                          <a:latin typeface="Cambria Math" panose="02040503050406030204" pitchFamily="18" charset="0"/>
                        </a:rPr>
                        <m:t> </m:t>
                      </m:r>
                      <m:r>
                        <a:rPr lang="en-US" sz="1800" b="0" i="1" dirty="0" smtClean="0">
                          <a:latin typeface="Cambria Math" panose="02040503050406030204" pitchFamily="18" charset="0"/>
                        </a:rPr>
                        <m:t>𝑠𝑡𝑎𝑡𝑖𝑠𝑡𝑖𝑐𝑎𝑙𝑙𝑦</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𝑖𝑛𝑑𝑒𝑝𝑒𝑛𝑑𝑒𝑛𝑡</m:t>
                      </m:r>
                      <m:r>
                        <a:rPr lang="en-US" sz="1800" b="0" i="1" dirty="0" smtClean="0">
                          <a:latin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𝐻</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𝑖𝑠</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𝑚𝑜𝑑𝑢𝑙𝑎𝑟</m:t>
                      </m:r>
                      <m:r>
                        <a:rPr lang="en-US" sz="1800" b="0" i="1" dirty="0" smtClean="0">
                          <a:latin typeface="Cambria Math" panose="02040503050406030204" pitchFamily="18" charset="0"/>
                          <a:ea typeface="Cambria Math" panose="02040503050406030204" pitchFamily="18" charset="0"/>
                        </a:rPr>
                        <m:t> </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𝑙𝑖𝑛𝑒𝑎𝑟</m:t>
                          </m:r>
                        </m:e>
                      </m:d>
                      <m:r>
                        <a:rPr lang="en-US" sz="1800" b="0" i="1" dirty="0" smtClean="0">
                          <a:latin typeface="Cambria Math" panose="02040503050406030204" pitchFamily="18" charset="0"/>
                          <a:ea typeface="Cambria Math" panose="02040503050406030204" pitchFamily="18" charset="0"/>
                        </a:rPr>
                        <m:t>𝑜𝑛</m:t>
                      </m:r>
                      <m:r>
                        <a:rPr lang="en-US" sz="1800" b="0" i="1" dirty="0" smtClean="0">
                          <a:latin typeface="Cambria Math" panose="02040503050406030204" pitchFamily="18" charset="0"/>
                          <a:ea typeface="Cambria Math" panose="02040503050406030204" pitchFamily="18" charset="0"/>
                        </a:rPr>
                        <m:t> </m:t>
                      </m:r>
                      <m:r>
                        <a:rPr lang="en-US" sz="1800" b="0" i="1" dirty="0" smtClean="0">
                          <a:latin typeface="Cambria Math" panose="02040503050406030204" pitchFamily="18" charset="0"/>
                          <a:ea typeface="Cambria Math" panose="02040503050406030204" pitchFamily="18" charset="0"/>
                        </a:rPr>
                        <m:t>𝑆</m:t>
                      </m:r>
                      <m:r>
                        <a:rPr lang="en-US" sz="1800" b="0" i="1" dirty="0" smtClean="0">
                          <a:latin typeface="Cambria Math" panose="02040503050406030204" pitchFamily="18" charset="0"/>
                          <a:ea typeface="Cambria Math" panose="02040503050406030204" pitchFamily="18" charset="0"/>
                        </a:rPr>
                        <m:t> </m:t>
                      </m:r>
                    </m:oMath>
                  </m:oMathPara>
                </a14:m>
                <a:endParaRPr lang="en-US" sz="1800"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𝐻</m:t>
                      </m:r>
                      <m:d>
                        <m:dPr>
                          <m:ctrlPr>
                            <a:rPr lang="en-US" sz="1800" b="0" i="1" dirty="0" smtClean="0">
                              <a:latin typeface="Cambria Math" panose="02040503050406030204" pitchFamily="18" charset="0"/>
                              <a:ea typeface="Cambria Math" panose="02040503050406030204" pitchFamily="18" charset="0"/>
                            </a:rPr>
                          </m:ctrlPr>
                        </m:dPr>
                        <m:e>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𝑋</m:t>
                              </m:r>
                            </m:e>
                            <m:sub>
                              <m:r>
                                <a:rPr lang="en-US" sz="1800" b="0" i="1" dirty="0" smtClean="0">
                                  <a:latin typeface="Cambria Math" panose="02040503050406030204" pitchFamily="18" charset="0"/>
                                  <a:ea typeface="Cambria Math" panose="02040503050406030204" pitchFamily="18" charset="0"/>
                                </a:rPr>
                                <m:t>𝑆</m:t>
                              </m:r>
                            </m:sub>
                          </m:sSub>
                        </m:e>
                      </m:d>
                      <m:r>
                        <a:rPr lang="en-US" sz="1800" b="0" i="1" dirty="0" smtClean="0">
                          <a:latin typeface="Cambria Math" panose="02040503050406030204" pitchFamily="18" charset="0"/>
                          <a:ea typeface="Cambria Math" panose="02040503050406030204" pitchFamily="18" charset="0"/>
                        </a:rPr>
                        <m:t>=</m:t>
                      </m:r>
                      <m:nary>
                        <m:naryPr>
                          <m:chr m:val="∑"/>
                          <m:supHide m:val="on"/>
                          <m:ctrlPr>
                            <a:rPr lang="en-US" sz="1800" b="0" i="1" dirty="0" smtClean="0">
                              <a:latin typeface="Cambria Math" panose="02040503050406030204" pitchFamily="18" charset="0"/>
                              <a:ea typeface="Cambria Math" panose="02040503050406030204" pitchFamily="18" charset="0"/>
                            </a:rPr>
                          </m:ctrlPr>
                        </m:naryPr>
                        <m:sub>
                          <m:r>
                            <a:rPr lang="en-US" sz="1800" b="0" i="1" dirty="0" smtClean="0">
                              <a:latin typeface="Cambria Math" panose="02040503050406030204" pitchFamily="18" charset="0"/>
                              <a:ea typeface="Cambria Math" panose="02040503050406030204" pitchFamily="18" charset="0"/>
                            </a:rPr>
                            <m:t>𝑒</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𝑆</m:t>
                          </m:r>
                        </m:sub>
                        <m:sup/>
                        <m:e>
                          <m:r>
                            <a:rPr lang="en-US" sz="1800" b="0" i="1" dirty="0" smtClean="0">
                              <a:latin typeface="Cambria Math" panose="02040503050406030204" pitchFamily="18" charset="0"/>
                              <a:ea typeface="Cambria Math" panose="02040503050406030204" pitchFamily="18" charset="0"/>
                            </a:rPr>
                            <m:t>𝐻</m:t>
                          </m:r>
                          <m:r>
                            <a:rPr lang="en-US" sz="1800" b="0" i="1" dirty="0" smtClean="0">
                              <a:latin typeface="Cambria Math" panose="02040503050406030204" pitchFamily="18" charset="0"/>
                              <a:ea typeface="Cambria Math" panose="02040503050406030204" pitchFamily="18" charset="0"/>
                            </a:rPr>
                            <m:t>(</m:t>
                          </m:r>
                          <m:sSub>
                            <m:sSubPr>
                              <m:ctrlPr>
                                <a:rPr lang="en-US" sz="1800" b="0" i="1" dirty="0" smtClean="0">
                                  <a:latin typeface="Cambria Math" panose="02040503050406030204" pitchFamily="18" charset="0"/>
                                  <a:ea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𝑋</m:t>
                              </m:r>
                            </m:e>
                            <m:sub>
                              <m:r>
                                <a:rPr lang="en-US" sz="1800" b="0" i="1" dirty="0" smtClean="0">
                                  <a:latin typeface="Cambria Math" panose="02040503050406030204" pitchFamily="18" charset="0"/>
                                  <a:ea typeface="Cambria Math" panose="02040503050406030204" pitchFamily="18" charset="0"/>
                                </a:rPr>
                                <m:t>𝑒</m:t>
                              </m:r>
                            </m:sub>
                          </m:sSub>
                          <m:r>
                            <a:rPr lang="en-US" sz="1800" b="0" i="1" dirty="0" smtClean="0">
                              <a:latin typeface="Cambria Math" panose="02040503050406030204" pitchFamily="18" charset="0"/>
                              <a:ea typeface="Cambria Math" panose="02040503050406030204" pitchFamily="18" charset="0"/>
                            </a:rPr>
                            <m:t>)</m:t>
                          </m:r>
                        </m:e>
                      </m:nary>
                    </m:oMath>
                  </m:oMathPara>
                </a14:m>
                <a:endParaRPr lang="en-US" dirty="0"/>
              </a:p>
              <a:p>
                <a:r>
                  <a:rPr lang="en-US" dirty="0"/>
                  <a:t>Hence, if </a:t>
                </a:r>
                <a:r>
                  <a:rPr lang="en-US" i="1" dirty="0"/>
                  <a:t>F</a:t>
                </a:r>
                <a:r>
                  <a:rPr lang="en-US" dirty="0"/>
                  <a:t> is more submodular then the items in the </a:t>
                </a:r>
                <a:r>
                  <a:rPr lang="en-US" i="1" dirty="0"/>
                  <a:t>S</a:t>
                </a:r>
                <a:r>
                  <a:rPr lang="en-US" dirty="0"/>
                  <a:t> set are more dependent</a:t>
                </a:r>
              </a:p>
            </p:txBody>
          </p:sp>
        </mc:Choice>
        <mc:Fallback>
          <p:sp>
            <p:nvSpPr>
              <p:cNvPr id="5" name="TextBox 4">
                <a:extLst>
                  <a:ext uri="{FF2B5EF4-FFF2-40B4-BE49-F238E27FC236}">
                    <a16:creationId xmlns:a16="http://schemas.microsoft.com/office/drawing/2014/main" id="{03232628-B12D-4C11-B5D5-2CFCEB666B8C}"/>
                  </a:ext>
                </a:extLst>
              </p:cNvPr>
              <p:cNvSpPr txBox="1">
                <a:spLocks noRot="1" noChangeAspect="1" noMove="1" noResize="1" noEditPoints="1" noAdjustHandles="1" noChangeArrowheads="1" noChangeShapeType="1" noTextEdit="1"/>
              </p:cNvSpPr>
              <p:nvPr/>
            </p:nvSpPr>
            <p:spPr bwMode="gray">
              <a:xfrm>
                <a:off x="6988557" y="4038274"/>
                <a:ext cx="5040007" cy="2143472"/>
              </a:xfrm>
              <a:prstGeom prst="rect">
                <a:avLst/>
              </a:prstGeom>
              <a:blipFill>
                <a:blip r:embed="rId2"/>
                <a:stretch>
                  <a:fillRect l="-967" t="-1420" b="-3409"/>
                </a:stretch>
              </a:blipFill>
            </p:spPr>
            <p:txBody>
              <a:bodyPr/>
              <a:lstStyle/>
              <a:p>
                <a:r>
                  <a:rPr lang="en-US">
                    <a:noFill/>
                  </a:rPr>
                  <a:t> </a:t>
                </a:r>
              </a:p>
            </p:txBody>
          </p:sp>
        </mc:Fallback>
      </mc:AlternateContent>
    </p:spTree>
    <p:extLst>
      <p:ext uri="{BB962C8B-B14F-4D97-AF65-F5344CB8AC3E}">
        <p14:creationId xmlns:p14="http://schemas.microsoft.com/office/powerpoint/2010/main" val="3093899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2D8A-3B9B-45F0-808A-9CD28D46B7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494306-993E-4814-9B51-824717BD407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0E81D4A-BFE2-43A7-A523-4B12FB772E66}"/>
              </a:ext>
            </a:extLst>
          </p:cNvPr>
          <p:cNvSpPr>
            <a:spLocks noGrp="1"/>
          </p:cNvSpPr>
          <p:nvPr>
            <p:ph type="sldNum" sz="quarter" idx="12"/>
          </p:nvPr>
        </p:nvSpPr>
        <p:spPr/>
        <p:txBody>
          <a:bodyPr/>
          <a:lstStyle/>
          <a:p>
            <a:fld id="{81561042-0DC2-4A04-AA50-F6D44EB20EBA}" type="slidenum">
              <a:rPr lang="en-US" smtClean="0"/>
              <a:t>24</a:t>
            </a:fld>
            <a:endParaRPr lang="en-US"/>
          </a:p>
        </p:txBody>
      </p:sp>
      <p:pic>
        <p:nvPicPr>
          <p:cNvPr id="6" name="Picture 5">
            <a:extLst>
              <a:ext uri="{FF2B5EF4-FFF2-40B4-BE49-F238E27FC236}">
                <a16:creationId xmlns:a16="http://schemas.microsoft.com/office/drawing/2014/main" id="{54BBA265-9764-4305-AAFD-AC8FD468429E}"/>
              </a:ext>
            </a:extLst>
          </p:cNvPr>
          <p:cNvPicPr>
            <a:picLocks noChangeAspect="1"/>
          </p:cNvPicPr>
          <p:nvPr/>
        </p:nvPicPr>
        <p:blipFill>
          <a:blip r:embed="rId2"/>
          <a:stretch>
            <a:fillRect/>
          </a:stretch>
        </p:blipFill>
        <p:spPr>
          <a:xfrm>
            <a:off x="1491712" y="0"/>
            <a:ext cx="9208576" cy="6858000"/>
          </a:xfrm>
          <a:prstGeom prst="rect">
            <a:avLst/>
          </a:prstGeom>
        </p:spPr>
      </p:pic>
    </p:spTree>
    <p:extLst>
      <p:ext uri="{BB962C8B-B14F-4D97-AF65-F5344CB8AC3E}">
        <p14:creationId xmlns:p14="http://schemas.microsoft.com/office/powerpoint/2010/main" val="2006778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5739-4ACD-490C-9048-38F921D369B3}"/>
              </a:ext>
            </a:extLst>
          </p:cNvPr>
          <p:cNvSpPr>
            <a:spLocks noGrp="1"/>
          </p:cNvSpPr>
          <p:nvPr>
            <p:ph type="title"/>
          </p:nvPr>
        </p:nvSpPr>
        <p:spPr/>
        <p:txBody>
          <a:bodyPr/>
          <a:lstStyle/>
          <a:p>
            <a:r>
              <a:rPr lang="en-US" dirty="0"/>
              <a:t>Submodular Set Function – Definition-1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1B4201-222E-4A0E-B9A7-BB99D14B3466}"/>
                  </a:ext>
                </a:extLst>
              </p:cNvPr>
              <p:cNvSpPr>
                <a:spLocks noGrp="1"/>
              </p:cNvSpPr>
              <p:nvPr>
                <p:ph idx="1"/>
              </p:nvPr>
            </p:nvSpPr>
            <p:spPr>
              <a:xfrm>
                <a:off x="478369" y="1213308"/>
                <a:ext cx="11473384" cy="4797724"/>
              </a:xfrm>
            </p:spPr>
            <p:txBody>
              <a:bodyPr/>
              <a:lstStyle/>
              <a:p>
                <a:pPr marL="342900" indent="-342900">
                  <a:buFont typeface="Arial" panose="020B0604020202020204" pitchFamily="34" charset="0"/>
                  <a:buChar char="•"/>
                </a:pPr>
                <a:r>
                  <a:rPr lang="en-US" dirty="0">
                    <a:effectLst/>
                    <a:latin typeface="+mj-lt"/>
                  </a:rPr>
                  <a:t>Given a set Function </a:t>
                </a:r>
                <a14:m>
                  <m:oMath xmlns:m="http://schemas.openxmlformats.org/officeDocument/2006/math">
                    <m:r>
                      <a:rPr lang="en-US" i="1" dirty="0" smtClean="0">
                        <a:effectLst/>
                        <a:latin typeface="Cambria Math" panose="02040503050406030204" pitchFamily="18" charset="0"/>
                      </a:rPr>
                      <m:t>𝐹</m:t>
                    </m:r>
                    <m:r>
                      <a:rPr lang="en-US" i="1" dirty="0" smtClean="0">
                        <a:effectLst/>
                        <a:latin typeface="Cambria Math" panose="02040503050406030204" pitchFamily="18" charset="0"/>
                      </a:rPr>
                      <m:t>: </m:t>
                    </m:r>
                    <m:sSup>
                      <m:sSupPr>
                        <m:ctrlPr>
                          <a:rPr lang="en-US" i="1" dirty="0" smtClean="0">
                            <a:effectLst/>
                            <a:latin typeface="Cambria Math" panose="02040503050406030204" pitchFamily="18" charset="0"/>
                          </a:rPr>
                        </m:ctrlPr>
                      </m:sSupPr>
                      <m:e>
                        <m:r>
                          <a:rPr lang="en-US" i="1" dirty="0" smtClean="0">
                            <a:effectLst/>
                            <a:latin typeface="Cambria Math" panose="02040503050406030204" pitchFamily="18" charset="0"/>
                          </a:rPr>
                          <m:t>2</m:t>
                        </m:r>
                      </m:e>
                      <m:sup>
                        <m:r>
                          <a:rPr lang="en-US" i="1" dirty="0" smtClean="0">
                            <a:effectLst/>
                            <a:latin typeface="Cambria Math" panose="02040503050406030204" pitchFamily="18" charset="0"/>
                          </a:rPr>
                          <m:t>𝑉</m:t>
                        </m:r>
                      </m:sup>
                    </m:sSup>
                    <m:r>
                      <a:rPr lang="en-US" b="0" i="1" dirty="0" smtClean="0">
                        <a:effectLst/>
                        <a:latin typeface="Cambria Math" panose="02040503050406030204" pitchFamily="18" charset="0"/>
                      </a:rPr>
                      <m:t>→ </m:t>
                    </m:r>
                    <m:r>
                      <a:rPr lang="en-US" b="0" i="1" dirty="0" smtClean="0">
                        <a:effectLst/>
                        <a:latin typeface="Cambria Math" panose="02040503050406030204" pitchFamily="18" charset="0"/>
                        <a:ea typeface="Cambria Math" panose="02040503050406030204" pitchFamily="18" charset="0"/>
                      </a:rPr>
                      <m:t>ℝ</m:t>
                    </m:r>
                  </m:oMath>
                </a14:m>
                <a:r>
                  <a:rPr lang="en-US" dirty="0">
                    <a:effectLst/>
                    <a:latin typeface="+mj-lt"/>
                  </a:rPr>
                  <a:t>, </a:t>
                </a:r>
                <a:r>
                  <a:rPr lang="en-US" dirty="0">
                    <a:latin typeface="+mj-lt"/>
                  </a:rPr>
                  <a:t>which is</a:t>
                </a:r>
                <a:r>
                  <a:rPr lang="en-US" i="1" dirty="0">
                    <a:effectLst/>
                    <a:latin typeface="+mj-lt"/>
                  </a:rPr>
                  <a:t> </a:t>
                </a:r>
                <a:r>
                  <a:rPr lang="en-US" dirty="0">
                    <a:effectLst/>
                    <a:latin typeface="+mj-lt"/>
                  </a:rPr>
                  <a:t>maps a set </a:t>
                </a:r>
                <a:r>
                  <a:rPr lang="en-US" i="1" dirty="0">
                    <a:effectLst/>
                    <a:latin typeface="+mj-lt"/>
                  </a:rPr>
                  <a:t>V</a:t>
                </a:r>
                <a:r>
                  <a:rPr lang="en-US" dirty="0">
                    <a:effectLst/>
                    <a:latin typeface="+mj-lt"/>
                  </a:rPr>
                  <a:t> to a real number</a:t>
                </a:r>
              </a:p>
              <a:p>
                <a:pPr marL="584194" lvl="1" indent="-342900">
                  <a:buFont typeface="Arial" panose="020B0604020202020204" pitchFamily="34" charset="0"/>
                  <a:buChar char="•"/>
                </a:pPr>
                <a:r>
                  <a:rPr lang="en-US" dirty="0">
                    <a:latin typeface="+mj-lt"/>
                  </a:rPr>
                  <a:t>V is a set of items (e.g., sensors, people, </a:t>
                </a:r>
                <a:r>
                  <a:rPr lang="en-US" dirty="0" err="1">
                    <a:latin typeface="+mj-lt"/>
                  </a:rPr>
                  <a:t>actuors</a:t>
                </a:r>
                <a:r>
                  <a:rPr lang="en-US" dirty="0">
                    <a:latin typeface="+mj-lt"/>
                  </a:rPr>
                  <a:t>)</a:t>
                </a:r>
              </a:p>
              <a:p>
                <a:pPr marL="584194" lvl="1"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=0</m:t>
                    </m:r>
                  </m:oMath>
                </a14:m>
                <a:r>
                  <a:rPr lang="en-US" dirty="0">
                    <a:effectLst/>
                    <a:latin typeface="+mj-lt"/>
                  </a:rPr>
                  <a:t>, </a:t>
                </a:r>
              </a:p>
              <a:p>
                <a:pPr marL="584194" lvl="1" indent="-342900">
                  <a:buFont typeface="Arial" panose="020B0604020202020204" pitchFamily="34" charset="0"/>
                  <a:buChar char="•"/>
                </a:pPr>
                <a:r>
                  <a:rPr lang="en-US" dirty="0">
                    <a:latin typeface="+mj-lt"/>
                  </a:rPr>
                  <a:t>T</a:t>
                </a:r>
                <a:r>
                  <a:rPr lang="en-US" dirty="0">
                    <a:effectLst/>
                    <a:latin typeface="+mj-lt"/>
                  </a:rPr>
                  <a:t>here is a </a:t>
                </a:r>
                <a:r>
                  <a:rPr lang="en-US" dirty="0" err="1">
                    <a:effectLst/>
                    <a:latin typeface="+mj-lt"/>
                  </a:rPr>
                  <a:t>blackbox</a:t>
                </a:r>
                <a:r>
                  <a:rPr lang="en-US" dirty="0">
                    <a:effectLst/>
                    <a:latin typeface="+mj-lt"/>
                  </a:rPr>
                  <a:t> oracle that evaluates </a:t>
                </a:r>
                <a14:m>
                  <m:oMath xmlns:m="http://schemas.openxmlformats.org/officeDocument/2006/math">
                    <m:r>
                      <a:rPr lang="en-US" i="1" dirty="0" smtClean="0">
                        <a:effectLst/>
                        <a:latin typeface="Cambria Math" panose="02040503050406030204" pitchFamily="18" charset="0"/>
                      </a:rPr>
                      <m:t>𝐹</m:t>
                    </m:r>
                  </m:oMath>
                </a14:m>
                <a:endParaRPr lang="en-US" dirty="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Marginal gain of adding a new item s’ to set </a:t>
                </a:r>
                <a:r>
                  <a:rPr lang="en-US" i="1" dirty="0">
                    <a:latin typeface="+mj-lt"/>
                  </a:rPr>
                  <a:t>A</a:t>
                </a:r>
                <a:r>
                  <a:rPr lang="en-US" dirty="0">
                    <a:latin typeface="+mj-lt"/>
                  </a:rPr>
                  <a:t> is </a:t>
                </a:r>
                <a14:m>
                  <m:oMath xmlns:m="http://schemas.openxmlformats.org/officeDocument/2006/math">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err="1" smtClean="0">
                            <a:effectLst/>
                            <a:latin typeface="Cambria Math" panose="02040503050406030204" pitchFamily="18" charset="0"/>
                          </a:rPr>
                          <m:t>𝑠</m:t>
                        </m:r>
                        <m:r>
                          <a:rPr lang="en-US" b="0" i="1" dirty="0" smtClean="0">
                            <a:effectLst/>
                            <a:latin typeface="Cambria Math" panose="02040503050406030204" pitchFamily="18" charset="0"/>
                          </a:rPr>
                          <m:t>′</m:t>
                        </m:r>
                      </m:e>
                      <m:e>
                        <m:r>
                          <a:rPr lang="en-US" i="1" dirty="0" err="1" smtClean="0">
                            <a:effectLst/>
                            <a:latin typeface="Cambria Math" panose="02040503050406030204" pitchFamily="18" charset="0"/>
                          </a:rPr>
                          <m:t>𝐴</m:t>
                        </m:r>
                      </m:e>
                    </m:d>
                    <m:r>
                      <a:rPr lang="en-US" i="1" dirty="0" smtClean="0">
                        <a:effectLst/>
                        <a:latin typeface="Cambria Math" panose="02040503050406030204" pitchFamily="18" charset="0"/>
                      </a:rPr>
                      <m:t>= </m:t>
                    </m:r>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𝐴</m:t>
                        </m:r>
                        <m:r>
                          <a:rPr lang="en-US" i="1" dirty="0" smtClean="0">
                            <a:effectLst/>
                            <a:latin typeface="Cambria Math" panose="02040503050406030204" pitchFamily="18" charset="0"/>
                          </a:rPr>
                          <m:t> </m:t>
                        </m:r>
                        <m:r>
                          <a:rPr lang="en-US" i="1" dirty="0" smtClean="0">
                            <a:effectLst/>
                            <a:latin typeface="Cambria Math" panose="02040503050406030204" pitchFamily="18" charset="0"/>
                          </a:rPr>
                          <m:t>𝑈</m:t>
                        </m:r>
                        <m:r>
                          <a:rPr lang="en-US" i="1" dirty="0" smtClean="0">
                            <a:effectLst/>
                            <a:latin typeface="Cambria Math" panose="02040503050406030204" pitchFamily="18" charset="0"/>
                          </a:rPr>
                          <m:t> </m:t>
                        </m:r>
                        <m:d>
                          <m:dPr>
                            <m:begChr m:val="{"/>
                            <m:endChr m:val="}"/>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𝑠</m:t>
                            </m:r>
                            <m:r>
                              <a:rPr lang="en-US" b="0" i="1" dirty="0" smtClean="0">
                                <a:effectLst/>
                                <a:latin typeface="Cambria Math" panose="02040503050406030204" pitchFamily="18" charset="0"/>
                              </a:rPr>
                              <m:t>′</m:t>
                            </m:r>
                          </m:e>
                        </m:d>
                      </m:e>
                    </m:d>
                    <m:r>
                      <a:rPr lang="en-US" b="0" i="1" dirty="0" smtClean="0">
                        <a:effectLst/>
                        <a:latin typeface="Cambria Math" panose="02040503050406030204" pitchFamily="18" charset="0"/>
                      </a:rPr>
                      <m:t> </m:t>
                    </m:r>
                    <m:r>
                      <a:rPr lang="en-US" i="1" dirty="0" smtClean="0">
                        <a:effectLst/>
                        <a:latin typeface="Cambria Math" panose="02040503050406030204" pitchFamily="18" charset="0"/>
                      </a:rPr>
                      <m:t>– </m:t>
                    </m:r>
                    <m:r>
                      <a:rPr lang="en-US" i="1" dirty="0" smtClean="0">
                        <a:effectLst/>
                        <a:latin typeface="Cambria Math" panose="02040503050406030204" pitchFamily="18" charset="0"/>
                      </a:rPr>
                      <m:t>𝐹</m:t>
                    </m:r>
                    <m:d>
                      <m:dPr>
                        <m:ctrlPr>
                          <a:rPr lang="en-US" i="1" dirty="0" smtClean="0">
                            <a:effectLst/>
                            <a:latin typeface="Cambria Math" panose="02040503050406030204" pitchFamily="18" charset="0"/>
                          </a:rPr>
                        </m:ctrlPr>
                      </m:dPr>
                      <m:e>
                        <m:r>
                          <a:rPr lang="en-US" i="1" dirty="0" smtClean="0">
                            <a:effectLst/>
                            <a:latin typeface="Cambria Math" panose="02040503050406030204" pitchFamily="18" charset="0"/>
                          </a:rPr>
                          <m:t>𝐴</m:t>
                        </m:r>
                      </m:e>
                    </m:d>
                  </m:oMath>
                </a14:m>
                <a:endParaRPr lang="en-US" dirty="0">
                  <a:effectLst/>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effectLst/>
                    <a:latin typeface="Arial" panose="020B0604020202020204" pitchFamily="34" charset="0"/>
                  </a:rPr>
                  <a:t>A function F: 2</a:t>
                </a:r>
                <a:r>
                  <a:rPr lang="en-US" baseline="30000" dirty="0">
                    <a:effectLst/>
                    <a:latin typeface="Arial" panose="020B0604020202020204" pitchFamily="34" charset="0"/>
                  </a:rPr>
                  <a:t>V</a:t>
                </a:r>
                <a:r>
                  <a:rPr lang="en-US" dirty="0">
                    <a:effectLst/>
                    <a:latin typeface="Arial" panose="020B0604020202020204" pitchFamily="34" charset="0"/>
                  </a:rPr>
                  <a:t>→R is submodular if for any A⊆B⊂V, and </a:t>
                </a:r>
                <a:r>
                  <a:rPr lang="en-US" dirty="0" err="1">
                    <a:effectLst/>
                    <a:latin typeface="Arial" panose="020B0604020202020204" pitchFamily="34" charset="0"/>
                  </a:rPr>
                  <a:t>v∈V</a:t>
                </a:r>
                <a:r>
                  <a:rPr lang="en-US" dirty="0">
                    <a:effectLst/>
                    <a:latin typeface="Arial" panose="020B0604020202020204" pitchFamily="34" charset="0"/>
                  </a:rPr>
                  <a:t> \ B, we have that:</a:t>
                </a:r>
                <a:endParaRPr lang="en-US" b="0" i="1" dirty="0">
                  <a:latin typeface="Cambria Math" panose="02040503050406030204" pitchFamily="18" charset="0"/>
                </a:endParaRPr>
              </a:p>
              <a:p>
                <a:pPr algn="ct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d>
                          <m:dPr>
                            <m:begChr m:val="{"/>
                            <m:endChr m:val="}"/>
                            <m:ctrlPr>
                              <a:rPr lang="en-US"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a:latin typeface="Cambria Math" panose="02040503050406030204" pitchFamily="18" charset="0"/>
                                  </a:rPr>
                                  <m:t>𝑠</m:t>
                                </m:r>
                              </m:e>
                              <m:sup>
                                <m:r>
                                  <a:rPr lang="en-US" b="0" i="1" dirty="0" smtClean="0">
                                    <a:latin typeface="Cambria Math" panose="02040503050406030204" pitchFamily="18" charset="0"/>
                                  </a:rPr>
                                  <m:t>′</m:t>
                                </m:r>
                              </m:sup>
                            </m:sSup>
                          </m:e>
                        </m:d>
                      </m:e>
                    </m:d>
                    <m:r>
                      <a:rPr lang="en-US" b="0" i="1" dirty="0" smtClean="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𝐴</m:t>
                        </m:r>
                      </m:e>
                    </m:d>
                    <m:r>
                      <a:rPr lang="en-US" b="0" i="1" dirty="0" smtClean="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d>
                          <m:dPr>
                            <m:begChr m:val="{"/>
                            <m:endChr m:val="}"/>
                            <m:ctrlPr>
                              <a:rPr lang="en-US" i="1" dirty="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a:latin typeface="Cambria Math" panose="02040503050406030204" pitchFamily="18" charset="0"/>
                                  </a:rPr>
                                  <m:t>𝑠</m:t>
                                </m:r>
                              </m:e>
                              <m:sup>
                                <m:r>
                                  <a:rPr lang="en-US" b="0" i="1" dirty="0" smtClean="0">
                                    <a:latin typeface="Cambria Math" panose="02040503050406030204" pitchFamily="18" charset="0"/>
                                  </a:rPr>
                                  <m:t>′</m:t>
                                </m:r>
                              </m:sup>
                            </m:sSup>
                          </m:e>
                        </m:d>
                      </m:e>
                    </m:d>
                    <m:r>
                      <a:rPr lang="en-US" b="0" i="1" dirty="0" smtClean="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oMath>
                </a14:m>
                <a:r>
                  <a:rPr lang="en-US" dirty="0">
                    <a:latin typeface="+mj-lt"/>
                  </a:rPr>
                  <a:t> (definition 1)</a:t>
                </a:r>
              </a:p>
              <a:p>
                <a:pPr lvl="1" indent="0">
                  <a:buNone/>
                </a:pPr>
                <a:endParaRPr lang="en-US" dirty="0">
                  <a:latin typeface="+mj-lt"/>
                </a:endParaRPr>
              </a:p>
              <a:p>
                <a:endParaRPr lang="en-US" dirty="0"/>
              </a:p>
            </p:txBody>
          </p:sp>
        </mc:Choice>
        <mc:Fallback xmlns="">
          <p:sp>
            <p:nvSpPr>
              <p:cNvPr id="3" name="Content Placeholder 2">
                <a:extLst>
                  <a:ext uri="{FF2B5EF4-FFF2-40B4-BE49-F238E27FC236}">
                    <a16:creationId xmlns:a16="http://schemas.microsoft.com/office/drawing/2014/main" id="{761B4201-222E-4A0E-B9A7-BB99D14B3466}"/>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3"/>
                <a:stretch>
                  <a:fillRect l="-1168" t="-11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556C42-DC5A-428B-BCBA-CA74A7415A1C}"/>
              </a:ext>
            </a:extLst>
          </p:cNvPr>
          <p:cNvSpPr>
            <a:spLocks noGrp="1"/>
          </p:cNvSpPr>
          <p:nvPr>
            <p:ph type="sldNum" sz="quarter" idx="12"/>
          </p:nvPr>
        </p:nvSpPr>
        <p:spPr/>
        <p:txBody>
          <a:bodyPr/>
          <a:lstStyle/>
          <a:p>
            <a:fld id="{81561042-0DC2-4A04-AA50-F6D44EB20EBA}" type="slidenum">
              <a:rPr lang="en-US" smtClean="0"/>
              <a:t>25</a:t>
            </a:fld>
            <a:endParaRPr lang="en-US"/>
          </a:p>
        </p:txBody>
      </p:sp>
    </p:spTree>
    <p:extLst>
      <p:ext uri="{BB962C8B-B14F-4D97-AF65-F5344CB8AC3E}">
        <p14:creationId xmlns:p14="http://schemas.microsoft.com/office/powerpoint/2010/main" val="2719535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BDD9-ACC8-4679-82C3-9B95FD168E30}"/>
              </a:ext>
            </a:extLst>
          </p:cNvPr>
          <p:cNvSpPr>
            <a:spLocks noGrp="1"/>
          </p:cNvSpPr>
          <p:nvPr>
            <p:ph type="title"/>
          </p:nvPr>
        </p:nvSpPr>
        <p:spPr>
          <a:xfrm>
            <a:off x="478369" y="144001"/>
            <a:ext cx="9169401" cy="555840"/>
          </a:xfrm>
        </p:spPr>
        <p:txBody>
          <a:bodyPr/>
          <a:lstStyle/>
          <a:p>
            <a:r>
              <a:rPr lang="en-US" dirty="0"/>
              <a:t>Short historical perspective  of submodular functions</a:t>
            </a:r>
          </a:p>
        </p:txBody>
      </p:sp>
      <p:sp>
        <p:nvSpPr>
          <p:cNvPr id="4" name="Slide Number Placeholder 3">
            <a:extLst>
              <a:ext uri="{FF2B5EF4-FFF2-40B4-BE49-F238E27FC236}">
                <a16:creationId xmlns:a16="http://schemas.microsoft.com/office/drawing/2014/main" id="{B74EA94B-B7B6-45C0-9A19-68B5A1EAE17B}"/>
              </a:ext>
            </a:extLst>
          </p:cNvPr>
          <p:cNvSpPr>
            <a:spLocks noGrp="1"/>
          </p:cNvSpPr>
          <p:nvPr>
            <p:ph type="sldNum" sz="quarter" idx="12"/>
          </p:nvPr>
        </p:nvSpPr>
        <p:spPr/>
        <p:txBody>
          <a:bodyPr/>
          <a:lstStyle/>
          <a:p>
            <a:fld id="{81561042-0DC2-4A04-AA50-F6D44EB20EBA}" type="slidenum">
              <a:rPr lang="en-US" smtClean="0"/>
              <a:t>26</a:t>
            </a:fld>
            <a:endParaRPr lang="en-US"/>
          </a:p>
        </p:txBody>
      </p:sp>
      <p:sp>
        <p:nvSpPr>
          <p:cNvPr id="8" name="TextBox 7">
            <a:extLst>
              <a:ext uri="{FF2B5EF4-FFF2-40B4-BE49-F238E27FC236}">
                <a16:creationId xmlns:a16="http://schemas.microsoft.com/office/drawing/2014/main" id="{1E52A9FD-CD90-42BE-A075-60A49B00DFE0}"/>
              </a:ext>
            </a:extLst>
          </p:cNvPr>
          <p:cNvSpPr txBox="1"/>
          <p:nvPr/>
        </p:nvSpPr>
        <p:spPr bwMode="gray">
          <a:xfrm>
            <a:off x="294968" y="1049034"/>
            <a:ext cx="11754464" cy="5437771"/>
          </a:xfrm>
          <a:prstGeom prst="rect">
            <a:avLst/>
          </a:prstGeom>
          <a:noFill/>
        </p:spPr>
        <p:txBody>
          <a:bodyPr wrap="square">
            <a:spAutoFit/>
          </a:bodyPr>
          <a:lstStyle/>
          <a:p>
            <a:pPr>
              <a:lnSpc>
                <a:spcPct val="150000"/>
              </a:lnSpc>
            </a:pPr>
            <a:r>
              <a:rPr lang="en-US" b="1" dirty="0">
                <a:effectLst/>
                <a:latin typeface="+mj-lt"/>
              </a:rPr>
              <a:t>(70’s-90’s)</a:t>
            </a:r>
            <a:r>
              <a:rPr lang="en-US" dirty="0">
                <a:effectLst/>
                <a:latin typeface="+mj-lt"/>
              </a:rPr>
              <a:t> </a:t>
            </a:r>
            <a:r>
              <a:rPr lang="en-US" b="1" dirty="0">
                <a:effectLst/>
                <a:latin typeface="+mj-lt"/>
              </a:rPr>
              <a:t>Foundations of combinatorial optimization</a:t>
            </a:r>
            <a:r>
              <a:rPr lang="en-US" dirty="0">
                <a:effectLst/>
                <a:latin typeface="+mj-lt"/>
              </a:rPr>
              <a:t>:</a:t>
            </a:r>
            <a:r>
              <a:rPr lang="en-US" sz="1400" dirty="0">
                <a:effectLst/>
                <a:latin typeface="+mj-lt"/>
              </a:rPr>
              <a:t>[Edmonds, </a:t>
            </a:r>
            <a:r>
              <a:rPr lang="en-US" sz="1400" dirty="0" err="1">
                <a:effectLst/>
                <a:latin typeface="+mj-lt"/>
              </a:rPr>
              <a:t>Lovász</a:t>
            </a:r>
            <a:r>
              <a:rPr lang="en-US" sz="1400" dirty="0">
                <a:effectLst/>
                <a:latin typeface="+mj-lt"/>
              </a:rPr>
              <a:t>, Schrijver, Welsh,...]</a:t>
            </a:r>
            <a:endParaRPr lang="en-US" dirty="0">
              <a:effectLst/>
              <a:latin typeface="+mj-lt"/>
            </a:endParaRPr>
          </a:p>
          <a:p>
            <a:pPr lvl="1">
              <a:lnSpc>
                <a:spcPct val="150000"/>
              </a:lnSpc>
            </a:pPr>
            <a:r>
              <a:rPr lang="en-US" u="sng" dirty="0">
                <a:effectLst/>
                <a:latin typeface="+mj-lt"/>
              </a:rPr>
              <a:t>Topics</a:t>
            </a:r>
            <a:r>
              <a:rPr lang="en-US" dirty="0">
                <a:effectLst/>
                <a:latin typeface="+mj-lt"/>
              </a:rPr>
              <a:t>: rank functions of matroids, polymatroids, matroid intersection, submodular flows</a:t>
            </a:r>
            <a:r>
              <a:rPr lang="en-US" dirty="0">
                <a:latin typeface="+mj-lt"/>
              </a:rPr>
              <a:t> and </a:t>
            </a:r>
            <a:r>
              <a:rPr lang="en-US" dirty="0">
                <a:effectLst/>
                <a:latin typeface="+mj-lt"/>
              </a:rPr>
              <a:t>minimization</a:t>
            </a:r>
          </a:p>
          <a:p>
            <a:pPr lvl="1">
              <a:lnSpc>
                <a:spcPct val="150000"/>
              </a:lnSpc>
            </a:pPr>
            <a:r>
              <a:rPr lang="en-US" u="sng" dirty="0">
                <a:latin typeface="+mj-lt"/>
              </a:rPr>
              <a:t>Algorithms</a:t>
            </a:r>
            <a:r>
              <a:rPr lang="en-US" dirty="0">
                <a:latin typeface="+mj-lt"/>
              </a:rPr>
              <a:t>: </a:t>
            </a:r>
            <a:r>
              <a:rPr lang="en-US" dirty="0">
                <a:effectLst/>
                <a:latin typeface="+mj-lt"/>
              </a:rPr>
              <a:t>submodular functions often appear in the background of P-time solvable problems.</a:t>
            </a:r>
            <a:endParaRPr lang="en-US" dirty="0">
              <a:latin typeface="+mj-lt"/>
            </a:endParaRPr>
          </a:p>
          <a:p>
            <a:pPr>
              <a:lnSpc>
                <a:spcPct val="150000"/>
              </a:lnSpc>
            </a:pPr>
            <a:r>
              <a:rPr lang="en-US" b="1" dirty="0">
                <a:effectLst/>
                <a:latin typeface="+mj-lt"/>
              </a:rPr>
              <a:t>(2000-now)</a:t>
            </a:r>
            <a:r>
              <a:rPr lang="en-US" dirty="0">
                <a:effectLst/>
                <a:latin typeface="+mj-lt"/>
              </a:rPr>
              <a:t> </a:t>
            </a:r>
            <a:r>
              <a:rPr lang="en-US" b="1" dirty="0">
                <a:effectLst/>
                <a:latin typeface="+mj-lt"/>
              </a:rPr>
              <a:t>Algorithmic game theory</a:t>
            </a:r>
            <a:r>
              <a:rPr lang="en-US" dirty="0">
                <a:effectLst/>
                <a:latin typeface="+mj-lt"/>
              </a:rPr>
              <a:t>:</a:t>
            </a:r>
            <a:r>
              <a:rPr lang="en-US" sz="1400" dirty="0">
                <a:effectLst/>
                <a:latin typeface="+mj-lt"/>
              </a:rPr>
              <a:t>[Lehmann,</a:t>
            </a:r>
            <a:r>
              <a:rPr lang="en-US" sz="1400" dirty="0">
                <a:latin typeface="+mj-lt"/>
              </a:rPr>
              <a:t> </a:t>
            </a:r>
            <a:r>
              <a:rPr lang="en-US" sz="1400" dirty="0">
                <a:effectLst/>
                <a:latin typeface="+mj-lt"/>
              </a:rPr>
              <a:t>Nisan, </a:t>
            </a:r>
            <a:r>
              <a:rPr lang="en-US" sz="1400" dirty="0" err="1">
                <a:effectLst/>
                <a:latin typeface="+mj-lt"/>
              </a:rPr>
              <a:t>Dobzinski</a:t>
            </a:r>
            <a:r>
              <a:rPr lang="en-US" sz="1400" dirty="0">
                <a:effectLst/>
                <a:latin typeface="+mj-lt"/>
              </a:rPr>
              <a:t>, Papadimitriou, Kempe, Kleinberg, </a:t>
            </a:r>
            <a:r>
              <a:rPr lang="en-US" sz="1400" dirty="0" err="1">
                <a:effectLst/>
                <a:latin typeface="+mj-lt"/>
              </a:rPr>
              <a:t>Tardos</a:t>
            </a:r>
            <a:r>
              <a:rPr lang="en-US" sz="1400" dirty="0">
                <a:effectLst/>
                <a:latin typeface="+mj-lt"/>
              </a:rPr>
              <a:t>,...] </a:t>
            </a:r>
            <a:endParaRPr lang="en-US" dirty="0">
              <a:effectLst/>
              <a:latin typeface="+mj-lt"/>
            </a:endParaRPr>
          </a:p>
          <a:p>
            <a:pPr lvl="1">
              <a:lnSpc>
                <a:spcPct val="150000"/>
              </a:lnSpc>
            </a:pPr>
            <a:r>
              <a:rPr lang="en-US" u="sng" dirty="0">
                <a:effectLst/>
                <a:latin typeface="+mj-lt"/>
              </a:rPr>
              <a:t>Topics</a:t>
            </a:r>
            <a:r>
              <a:rPr lang="en-US" dirty="0">
                <a:effectLst/>
                <a:latin typeface="+mj-lt"/>
              </a:rPr>
              <a:t>: submodular functions to </a:t>
            </a:r>
            <a:r>
              <a:rPr lang="en-US" u="sng" dirty="0">
                <a:effectLst/>
                <a:latin typeface="+mj-lt"/>
              </a:rPr>
              <a:t>model valuation functions</a:t>
            </a:r>
            <a:r>
              <a:rPr lang="en-US" dirty="0">
                <a:effectLst/>
                <a:latin typeface="+mj-lt"/>
              </a:rPr>
              <a:t> of agents with diminishing returns </a:t>
            </a:r>
          </a:p>
          <a:p>
            <a:pPr lvl="1">
              <a:lnSpc>
                <a:spcPct val="150000"/>
              </a:lnSpc>
            </a:pPr>
            <a:r>
              <a:rPr lang="en-US" u="sng" dirty="0">
                <a:effectLst/>
                <a:latin typeface="+mj-lt"/>
              </a:rPr>
              <a:t>Algorithms</a:t>
            </a:r>
            <a:r>
              <a:rPr lang="en-US" dirty="0">
                <a:effectLst/>
                <a:latin typeface="+mj-lt"/>
              </a:rPr>
              <a:t>: algorithms and incentive-compatible mechanisms for problems like combinatorial auctions, cost sharing, and marketing on social networks.</a:t>
            </a:r>
            <a:endParaRPr lang="en-US" dirty="0">
              <a:latin typeface="+mj-lt"/>
            </a:endParaRPr>
          </a:p>
          <a:p>
            <a:pPr>
              <a:lnSpc>
                <a:spcPct val="150000"/>
              </a:lnSpc>
            </a:pPr>
            <a:r>
              <a:rPr lang="en-US" b="1" dirty="0">
                <a:effectLst/>
                <a:latin typeface="+mj-lt"/>
              </a:rPr>
              <a:t>(2005-now) Machine learning</a:t>
            </a:r>
            <a:r>
              <a:rPr lang="en-US" dirty="0">
                <a:effectLst/>
                <a:latin typeface="+mj-lt"/>
              </a:rPr>
              <a:t>:</a:t>
            </a:r>
            <a:r>
              <a:rPr lang="en-US" sz="1400" dirty="0">
                <a:effectLst/>
                <a:latin typeface="+mj-lt"/>
              </a:rPr>
              <a:t>[</a:t>
            </a:r>
            <a:r>
              <a:rPr lang="en-US" sz="1400" dirty="0" err="1">
                <a:effectLst/>
                <a:latin typeface="+mj-lt"/>
              </a:rPr>
              <a:t>Guestrin</a:t>
            </a:r>
            <a:r>
              <a:rPr lang="en-US" sz="1400" dirty="0">
                <a:effectLst/>
                <a:latin typeface="+mj-lt"/>
              </a:rPr>
              <a:t>, Krause, Gupta, </a:t>
            </a:r>
            <a:r>
              <a:rPr lang="en-US" sz="1400" dirty="0" err="1">
                <a:effectLst/>
                <a:latin typeface="+mj-lt"/>
              </a:rPr>
              <a:t>Golovin</a:t>
            </a:r>
            <a:r>
              <a:rPr lang="en-US" sz="1400" dirty="0">
                <a:effectLst/>
                <a:latin typeface="+mj-lt"/>
              </a:rPr>
              <a:t>, </a:t>
            </a:r>
            <a:r>
              <a:rPr lang="en-US" sz="1400" dirty="0" err="1">
                <a:effectLst/>
                <a:latin typeface="+mj-lt"/>
              </a:rPr>
              <a:t>Bilmes</a:t>
            </a:r>
            <a:r>
              <a:rPr lang="en-US" sz="1400" dirty="0">
                <a:effectLst/>
                <a:latin typeface="+mj-lt"/>
              </a:rPr>
              <a:t>,...]</a:t>
            </a:r>
            <a:endParaRPr lang="en-US" dirty="0">
              <a:effectLst/>
              <a:latin typeface="+mj-lt"/>
            </a:endParaRPr>
          </a:p>
          <a:p>
            <a:pPr lvl="1">
              <a:lnSpc>
                <a:spcPct val="150000"/>
              </a:lnSpc>
            </a:pPr>
            <a:r>
              <a:rPr lang="en-US" u="sng" dirty="0">
                <a:latin typeface="+mj-lt"/>
              </a:rPr>
              <a:t>Topics</a:t>
            </a:r>
            <a:r>
              <a:rPr lang="en-US" dirty="0">
                <a:latin typeface="+mj-lt"/>
              </a:rPr>
              <a:t>: s</a:t>
            </a:r>
            <a:r>
              <a:rPr lang="en-US" dirty="0">
                <a:effectLst/>
                <a:latin typeface="+mj-lt"/>
              </a:rPr>
              <a:t>ubmodular functions often appear as </a:t>
            </a:r>
            <a:r>
              <a:rPr lang="en-US" u="sng" dirty="0">
                <a:effectLst/>
                <a:latin typeface="+mj-lt"/>
              </a:rPr>
              <a:t>objective functions</a:t>
            </a:r>
            <a:r>
              <a:rPr lang="en-US" dirty="0">
                <a:effectLst/>
                <a:latin typeface="+mj-lt"/>
              </a:rPr>
              <a:t> of machine learning tasks such as sensor placement, document summarization or active learning</a:t>
            </a:r>
          </a:p>
          <a:p>
            <a:pPr lvl="1">
              <a:lnSpc>
                <a:spcPct val="150000"/>
              </a:lnSpc>
            </a:pPr>
            <a:r>
              <a:rPr lang="en-US" u="sng" dirty="0">
                <a:latin typeface="+mj-lt"/>
              </a:rPr>
              <a:t>Algorithms</a:t>
            </a:r>
            <a:r>
              <a:rPr lang="en-US" dirty="0">
                <a:latin typeface="+mj-lt"/>
              </a:rPr>
              <a:t>: </a:t>
            </a:r>
            <a:r>
              <a:rPr lang="en-US" dirty="0">
                <a:effectLst/>
                <a:latin typeface="+mj-lt"/>
              </a:rPr>
              <a:t>Greedy, Local Search, Sketch</a:t>
            </a:r>
          </a:p>
          <a:p>
            <a:pPr lvl="1">
              <a:lnSpc>
                <a:spcPct val="150000"/>
              </a:lnSpc>
            </a:pPr>
            <a:r>
              <a:rPr lang="en-US" dirty="0">
                <a:solidFill>
                  <a:srgbClr val="FF0000"/>
                </a:solidFill>
                <a:latin typeface="+mj-lt"/>
              </a:rPr>
              <a:t>Update this https://youtu.be/Y3u_hvxayDY?t=1737</a:t>
            </a:r>
          </a:p>
        </p:txBody>
      </p:sp>
      <p:sp>
        <p:nvSpPr>
          <p:cNvPr id="5" name="TextBox 4">
            <a:extLst>
              <a:ext uri="{FF2B5EF4-FFF2-40B4-BE49-F238E27FC236}">
                <a16:creationId xmlns:a16="http://schemas.microsoft.com/office/drawing/2014/main" id="{B7AF9A80-F8C3-4847-9178-E2A68D99638E}"/>
              </a:ext>
            </a:extLst>
          </p:cNvPr>
          <p:cNvSpPr txBox="1"/>
          <p:nvPr/>
        </p:nvSpPr>
        <p:spPr bwMode="gray">
          <a:xfrm>
            <a:off x="0" y="6420499"/>
            <a:ext cx="11570110" cy="400110"/>
          </a:xfrm>
          <a:prstGeom prst="rect">
            <a:avLst/>
          </a:prstGeom>
          <a:noFill/>
        </p:spPr>
        <p:txBody>
          <a:bodyPr wrap="square">
            <a:spAutoFit/>
          </a:bodyPr>
          <a:lstStyle/>
          <a:p>
            <a:pPr>
              <a:defRPr/>
            </a:pPr>
            <a:r>
              <a:rPr lang="en-US" sz="1000" dirty="0" err="1">
                <a:latin typeface="+mj-lt"/>
              </a:rPr>
              <a:t>Vondrak</a:t>
            </a:r>
            <a:r>
              <a:rPr lang="en-US" sz="1000" dirty="0">
                <a:latin typeface="+mj-lt"/>
              </a:rPr>
              <a:t>, J., (2012), Submodular Functions and Their Applications, </a:t>
            </a:r>
            <a:r>
              <a:rPr lang="en-US" sz="1000" i="1" dirty="0">
                <a:latin typeface="+mj-lt"/>
              </a:rPr>
              <a:t>Discrete Math Conference</a:t>
            </a:r>
            <a:r>
              <a:rPr lang="en-US" sz="1000" dirty="0">
                <a:latin typeface="+mj-lt"/>
              </a:rPr>
              <a:t>, </a:t>
            </a:r>
            <a:r>
              <a:rPr lang="de-DE" sz="1000" dirty="0">
                <a:effectLst/>
                <a:latin typeface="+mj-lt"/>
                <a:hlinkClick r:id="rId3"/>
              </a:rPr>
              <a:t>https://theory.stanford.edu/~jvondrak/data/SIDMA-plenary-talk.pdf</a:t>
            </a:r>
            <a:endParaRPr lang="en-US" sz="1000" dirty="0">
              <a:latin typeface="+mj-lt"/>
            </a:endParaRPr>
          </a:p>
          <a:p>
            <a:r>
              <a:rPr lang="en-US" sz="1000" dirty="0">
                <a:latin typeface="+mj-lt"/>
              </a:rPr>
              <a:t>Liu, Y., et al., 2020, Submodular optimization problems and greedy strategies: A survey. </a:t>
            </a:r>
            <a:r>
              <a:rPr lang="en-US" sz="1000" i="1" dirty="0">
                <a:latin typeface="+mj-lt"/>
              </a:rPr>
              <a:t>Discrete Event Dynamic Systems</a:t>
            </a:r>
            <a:r>
              <a:rPr lang="en-US" sz="1000" dirty="0">
                <a:latin typeface="+mj-lt"/>
              </a:rPr>
              <a:t>: 1-32.</a:t>
            </a:r>
          </a:p>
        </p:txBody>
      </p:sp>
      <p:pic>
        <p:nvPicPr>
          <p:cNvPr id="6" name="Picture 5">
            <a:extLst>
              <a:ext uri="{FF2B5EF4-FFF2-40B4-BE49-F238E27FC236}">
                <a16:creationId xmlns:a16="http://schemas.microsoft.com/office/drawing/2014/main" id="{4A99AC37-AFA8-4EBE-84C4-C98D6417D24D}"/>
              </a:ext>
            </a:extLst>
          </p:cNvPr>
          <p:cNvPicPr>
            <a:picLocks noChangeAspect="1"/>
          </p:cNvPicPr>
          <p:nvPr/>
        </p:nvPicPr>
        <p:blipFill>
          <a:blip r:embed="rId4"/>
          <a:stretch>
            <a:fillRect/>
          </a:stretch>
        </p:blipFill>
        <p:spPr>
          <a:xfrm>
            <a:off x="8009541" y="2173861"/>
            <a:ext cx="4039891" cy="3985846"/>
          </a:xfrm>
          <a:prstGeom prst="rect">
            <a:avLst/>
          </a:prstGeom>
        </p:spPr>
      </p:pic>
    </p:spTree>
    <p:extLst>
      <p:ext uri="{BB962C8B-B14F-4D97-AF65-F5344CB8AC3E}">
        <p14:creationId xmlns:p14="http://schemas.microsoft.com/office/powerpoint/2010/main" val="3599835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0AFD-D287-4AFF-A358-080261351D6B}"/>
              </a:ext>
            </a:extLst>
          </p:cNvPr>
          <p:cNvSpPr>
            <a:spLocks noGrp="1"/>
          </p:cNvSpPr>
          <p:nvPr>
            <p:ph type="title"/>
          </p:nvPr>
        </p:nvSpPr>
        <p:spPr/>
        <p:txBody>
          <a:bodyPr/>
          <a:lstStyle/>
          <a:p>
            <a:r>
              <a:rPr lang="en-US" dirty="0"/>
              <a:t>Applications of submodular function optimization</a:t>
            </a:r>
          </a:p>
        </p:txBody>
      </p:sp>
      <p:sp>
        <p:nvSpPr>
          <p:cNvPr id="3" name="Content Placeholder 2">
            <a:extLst>
              <a:ext uri="{FF2B5EF4-FFF2-40B4-BE49-F238E27FC236}">
                <a16:creationId xmlns:a16="http://schemas.microsoft.com/office/drawing/2014/main" id="{37B96B4C-F75F-479D-87BF-79116D410CE6}"/>
              </a:ext>
            </a:extLst>
          </p:cNvPr>
          <p:cNvSpPr>
            <a:spLocks noGrp="1"/>
          </p:cNvSpPr>
          <p:nvPr>
            <p:ph idx="1"/>
          </p:nvPr>
        </p:nvSpPr>
        <p:spPr>
          <a:xfrm>
            <a:off x="478369" y="1213308"/>
            <a:ext cx="11473384" cy="4695131"/>
          </a:xfrm>
        </p:spPr>
        <p:txBody>
          <a:bodyPr/>
          <a:lstStyle/>
          <a:p>
            <a:pPr marL="342900" indent="-342900">
              <a:buFont typeface="Arial" panose="020B0604020202020204" pitchFamily="34" charset="0"/>
              <a:buChar char="•"/>
            </a:pPr>
            <a:r>
              <a:rPr lang="en-US" dirty="0">
                <a:effectLst/>
                <a:latin typeface="+mj-lt"/>
              </a:rPr>
              <a:t>Viral marketing [Kempe et al., 2003]</a:t>
            </a:r>
          </a:p>
          <a:p>
            <a:pPr marL="342900" indent="-342900">
              <a:buFont typeface="Arial" panose="020B0604020202020204" pitchFamily="34" charset="0"/>
              <a:buChar char="•"/>
            </a:pPr>
            <a:r>
              <a:rPr lang="en-US" dirty="0">
                <a:effectLst/>
                <a:latin typeface="+mj-lt"/>
              </a:rPr>
              <a:t>Network monitoring [Leskovec et al., 2007, Rodriguez et al., 2010]</a:t>
            </a:r>
          </a:p>
          <a:p>
            <a:pPr marL="342900" indent="-342900">
              <a:buFont typeface="Arial" panose="020B0604020202020204" pitchFamily="34" charset="0"/>
              <a:buChar char="•"/>
            </a:pPr>
            <a:r>
              <a:rPr lang="en-US" dirty="0">
                <a:effectLst/>
                <a:latin typeface="+mj-lt"/>
              </a:rPr>
              <a:t>Sensor placement and information gathering [</a:t>
            </a:r>
            <a:r>
              <a:rPr lang="en-US" dirty="0" err="1">
                <a:effectLst/>
                <a:latin typeface="+mj-lt"/>
              </a:rPr>
              <a:t>Guestrin</a:t>
            </a:r>
            <a:r>
              <a:rPr lang="en-US" dirty="0">
                <a:effectLst/>
                <a:latin typeface="+mj-lt"/>
              </a:rPr>
              <a:t> et al., 2005]</a:t>
            </a:r>
          </a:p>
          <a:p>
            <a:pPr marL="342900" indent="-342900">
              <a:buFont typeface="Arial" panose="020B0604020202020204" pitchFamily="34" charset="0"/>
              <a:buChar char="•"/>
            </a:pPr>
            <a:r>
              <a:rPr lang="en-US" dirty="0">
                <a:effectLst/>
                <a:latin typeface="+mj-lt"/>
              </a:rPr>
              <a:t>News article recommendation [El-</a:t>
            </a:r>
            <a:r>
              <a:rPr lang="en-US" dirty="0" err="1">
                <a:effectLst/>
                <a:latin typeface="+mj-lt"/>
              </a:rPr>
              <a:t>Arini</a:t>
            </a:r>
            <a:r>
              <a:rPr lang="en-US" dirty="0">
                <a:effectLst/>
                <a:latin typeface="+mj-lt"/>
              </a:rPr>
              <a:t> et al., 2009]</a:t>
            </a:r>
          </a:p>
          <a:p>
            <a:pPr marL="342900" indent="-342900">
              <a:buFont typeface="Arial" panose="020B0604020202020204" pitchFamily="34" charset="0"/>
              <a:buChar char="•"/>
            </a:pPr>
            <a:r>
              <a:rPr lang="en-US" dirty="0">
                <a:effectLst/>
                <a:latin typeface="+mj-lt"/>
              </a:rPr>
              <a:t>Non-parametric learning [Reed and </a:t>
            </a:r>
            <a:r>
              <a:rPr lang="en-US" dirty="0" err="1">
                <a:effectLst/>
                <a:latin typeface="+mj-lt"/>
              </a:rPr>
              <a:t>Ghahramani</a:t>
            </a:r>
            <a:r>
              <a:rPr lang="en-US" dirty="0">
                <a:effectLst/>
                <a:latin typeface="+mj-lt"/>
              </a:rPr>
              <a:t>, 2013]</a:t>
            </a:r>
          </a:p>
          <a:p>
            <a:pPr marL="342900" indent="-342900">
              <a:buFont typeface="Arial" panose="020B0604020202020204" pitchFamily="34" charset="0"/>
              <a:buChar char="•"/>
            </a:pPr>
            <a:r>
              <a:rPr lang="en-US" dirty="0">
                <a:effectLst/>
                <a:latin typeface="+mj-lt"/>
              </a:rPr>
              <a:t>Document and corpus summarization [Lin and Bilmes,2011, Kirchhoff and </a:t>
            </a:r>
            <a:r>
              <a:rPr lang="en-US" dirty="0" err="1">
                <a:effectLst/>
                <a:latin typeface="+mj-lt"/>
              </a:rPr>
              <a:t>Bilmes</a:t>
            </a:r>
            <a:r>
              <a:rPr lang="en-US" dirty="0">
                <a:effectLst/>
                <a:latin typeface="+mj-lt"/>
              </a:rPr>
              <a:t>, 2014, Sipos et al., 2012]</a:t>
            </a:r>
          </a:p>
          <a:p>
            <a:pPr marL="342900" indent="-342900">
              <a:buFont typeface="Arial" panose="020B0604020202020204" pitchFamily="34" charset="0"/>
              <a:buChar char="•"/>
            </a:pPr>
            <a:r>
              <a:rPr lang="en-US" dirty="0">
                <a:effectLst/>
                <a:latin typeface="+mj-lt"/>
              </a:rPr>
              <a:t>Data summarization [</a:t>
            </a:r>
            <a:r>
              <a:rPr lang="en-US" dirty="0" err="1">
                <a:effectLst/>
                <a:latin typeface="+mj-lt"/>
              </a:rPr>
              <a:t>Mirzasoleimanet</a:t>
            </a:r>
            <a:r>
              <a:rPr lang="en-US" dirty="0">
                <a:effectLst/>
                <a:latin typeface="+mj-lt"/>
              </a:rPr>
              <a:t> al., 2013]</a:t>
            </a:r>
          </a:p>
          <a:p>
            <a:pPr marL="342900" indent="-342900">
              <a:buFont typeface="Arial" panose="020B0604020202020204" pitchFamily="34" charset="0"/>
              <a:buChar char="•"/>
            </a:pPr>
            <a:r>
              <a:rPr lang="en-US" dirty="0">
                <a:effectLst/>
                <a:latin typeface="+mj-lt"/>
              </a:rPr>
              <a:t>Crowd teaching [Singla et al., 2014]</a:t>
            </a:r>
          </a:p>
          <a:p>
            <a:pPr marL="342900" indent="-342900">
              <a:buFont typeface="Arial" panose="020B0604020202020204" pitchFamily="34" charset="0"/>
              <a:buChar char="•"/>
            </a:pPr>
            <a:r>
              <a:rPr lang="en-US" dirty="0">
                <a:effectLst/>
                <a:latin typeface="+mj-lt"/>
              </a:rPr>
              <a:t>MAP inference of “determinantal” point-process [</a:t>
            </a:r>
            <a:r>
              <a:rPr lang="en-US" dirty="0" err="1">
                <a:effectLst/>
                <a:latin typeface="+mj-lt"/>
              </a:rPr>
              <a:t>Gillenwater</a:t>
            </a:r>
            <a:r>
              <a:rPr lang="en-US" dirty="0">
                <a:effectLst/>
                <a:latin typeface="+mj-lt"/>
              </a:rPr>
              <a:t> et al., 2012]</a:t>
            </a: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F8C61DC9-C86F-48F7-9E69-035DCA02B5E9}"/>
              </a:ext>
            </a:extLst>
          </p:cNvPr>
          <p:cNvSpPr>
            <a:spLocks noGrp="1"/>
          </p:cNvSpPr>
          <p:nvPr>
            <p:ph type="sldNum" sz="quarter" idx="12"/>
          </p:nvPr>
        </p:nvSpPr>
        <p:spPr/>
        <p:txBody>
          <a:bodyPr/>
          <a:lstStyle/>
          <a:p>
            <a:fld id="{81561042-0DC2-4A04-AA50-F6D44EB20EBA}" type="slidenum">
              <a:rPr lang="en-US" smtClean="0"/>
              <a:t>27</a:t>
            </a:fld>
            <a:endParaRPr lang="en-US"/>
          </a:p>
        </p:txBody>
      </p:sp>
      <p:sp>
        <p:nvSpPr>
          <p:cNvPr id="6" name="TextBox 5">
            <a:extLst>
              <a:ext uri="{FF2B5EF4-FFF2-40B4-BE49-F238E27FC236}">
                <a16:creationId xmlns:a16="http://schemas.microsoft.com/office/drawing/2014/main" id="{877F7115-DC51-4A0D-B9FE-4AEAC2D9C63B}"/>
              </a:ext>
            </a:extLst>
          </p:cNvPr>
          <p:cNvSpPr txBox="1"/>
          <p:nvPr/>
        </p:nvSpPr>
        <p:spPr bwMode="gray">
          <a:xfrm>
            <a:off x="0" y="6432535"/>
            <a:ext cx="6244682" cy="369332"/>
          </a:xfrm>
          <a:prstGeom prst="rect">
            <a:avLst/>
          </a:prstGeom>
          <a:noFill/>
        </p:spPr>
        <p:txBody>
          <a:bodyPr wrap="square">
            <a:spAutoFit/>
          </a:bodyPr>
          <a:lstStyle/>
          <a:p>
            <a:r>
              <a:rPr lang="en-US" dirty="0">
                <a:latin typeface="+mj-lt"/>
              </a:rPr>
              <a:t>References: see slide notes</a:t>
            </a:r>
            <a:endParaRPr lang="en-US" dirty="0"/>
          </a:p>
        </p:txBody>
      </p:sp>
    </p:spTree>
    <p:extLst>
      <p:ext uri="{BB962C8B-B14F-4D97-AF65-F5344CB8AC3E}">
        <p14:creationId xmlns:p14="http://schemas.microsoft.com/office/powerpoint/2010/main" val="2201598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B14B-CF8D-4A09-87D7-512141B713C5}"/>
              </a:ext>
            </a:extLst>
          </p:cNvPr>
          <p:cNvSpPr>
            <a:spLocks noGrp="1"/>
          </p:cNvSpPr>
          <p:nvPr>
            <p:ph type="title"/>
          </p:nvPr>
        </p:nvSpPr>
        <p:spPr>
          <a:xfrm>
            <a:off x="478369" y="141772"/>
            <a:ext cx="9169401" cy="555840"/>
          </a:xfrm>
        </p:spPr>
        <p:txBody>
          <a:bodyPr/>
          <a:lstStyle/>
          <a:p>
            <a:r>
              <a:rPr lang="en-US" dirty="0"/>
              <a:t>Submodularity as Information of a set </a:t>
            </a:r>
            <a:r>
              <a:rPr lang="en-US" sz="1600" dirty="0"/>
              <a:t>[</a:t>
            </a:r>
            <a:r>
              <a:rPr lang="en-US" sz="1600" dirty="0" err="1"/>
              <a:t>Bilmes</a:t>
            </a:r>
            <a:r>
              <a:rPr lang="en-US" sz="1600" dirty="0"/>
              <a:t> 2020]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F9ED25-5DD0-4F6A-AD68-6EA8B93ACA57}"/>
                  </a:ext>
                </a:extLst>
              </p:cNvPr>
              <p:cNvSpPr>
                <a:spLocks noGrp="1"/>
              </p:cNvSpPr>
              <p:nvPr>
                <p:ph idx="1"/>
              </p:nvPr>
            </p:nvSpPr>
            <p:spPr>
              <a:xfrm>
                <a:off x="478369" y="1000439"/>
                <a:ext cx="11473384" cy="916611"/>
              </a:xfrm>
            </p:spPr>
            <p:txBody>
              <a:bodyPr/>
              <a:lstStyle/>
              <a:p>
                <a:r>
                  <a:rPr lang="en-US" sz="1600" dirty="0">
                    <a:effectLst/>
                    <a:latin typeface="+mj-lt"/>
                  </a:rPr>
                  <a:t>A function </a:t>
                </a:r>
                <a14:m>
                  <m:oMath xmlns:m="http://schemas.openxmlformats.org/officeDocument/2006/math">
                    <m:r>
                      <a:rPr lang="en-US" sz="1600" i="1" dirty="0" smtClean="0">
                        <a:effectLst/>
                        <a:latin typeface="Cambria Math" panose="02040503050406030204" pitchFamily="18" charset="0"/>
                      </a:rPr>
                      <m:t>𝐹</m:t>
                    </m:r>
                    <m:r>
                      <a:rPr lang="en-US" sz="1600" i="1" dirty="0" smtClean="0">
                        <a:effectLst/>
                        <a:latin typeface="Cambria Math" panose="02040503050406030204" pitchFamily="18" charset="0"/>
                      </a:rPr>
                      <m:t>: 2</m:t>
                    </m:r>
                    <m:r>
                      <a:rPr lang="en-US" sz="1600" i="1" baseline="30000" dirty="0" smtClean="0">
                        <a:effectLst/>
                        <a:latin typeface="Cambria Math" panose="02040503050406030204" pitchFamily="18" charset="0"/>
                      </a:rPr>
                      <m:t>𝑉</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𝑅</m:t>
                    </m:r>
                    <m:r>
                      <a:rPr lang="en-US" sz="1600" i="1" dirty="0" smtClean="0">
                        <a:effectLst/>
                        <a:latin typeface="Cambria Math" panose="02040503050406030204" pitchFamily="18" charset="0"/>
                      </a:rPr>
                      <m:t> </m:t>
                    </m:r>
                  </m:oMath>
                </a14:m>
                <a:r>
                  <a:rPr lang="en-US" sz="1600" dirty="0">
                    <a:effectLst/>
                    <a:latin typeface="+mj-lt"/>
                  </a:rPr>
                  <a:t>is submodular if for any </a:t>
                </a:r>
                <a14:m>
                  <m:oMath xmlns:m="http://schemas.openxmlformats.org/officeDocument/2006/math">
                    <m:r>
                      <a:rPr lang="en-US" sz="1600" i="1" dirty="0" smtClean="0">
                        <a:effectLst/>
                        <a:latin typeface="Cambria Math" panose="02040503050406030204" pitchFamily="18" charset="0"/>
                      </a:rPr>
                      <m:t>𝐴</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𝐵</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r>
                      <a:rPr lang="en-US" sz="1600" i="1" dirty="0" smtClean="0">
                        <a:effectLst/>
                        <a:latin typeface="Cambria Math" panose="02040503050406030204" pitchFamily="18" charset="0"/>
                      </a:rPr>
                      <m:t>, </m:t>
                    </m:r>
                  </m:oMath>
                </a14:m>
                <a:r>
                  <a:rPr lang="en-US" sz="1600" dirty="0">
                    <a:effectLst/>
                    <a:latin typeface="+mj-lt"/>
                  </a:rPr>
                  <a:t>we have </a:t>
                </a:r>
                <a:r>
                  <a:rPr lang="en-US" sz="1600" dirty="0">
                    <a:latin typeface="+mj-lt"/>
                  </a:rPr>
                  <a:t>t</a:t>
                </a:r>
                <a:r>
                  <a:rPr lang="en-US" sz="1600" dirty="0">
                    <a:effectLst/>
                    <a:latin typeface="+mj-lt"/>
                  </a:rPr>
                  <a:t>hat </a:t>
                </a:r>
                <a:endParaRPr lang="en-US" sz="1600" i="1" dirty="0">
                  <a:latin typeface="+mj-lt"/>
                </a:endParaRPr>
              </a:p>
              <a:p>
                <a:pPr algn="ctr"/>
                <a14:m>
                  <m:oMath xmlns:m="http://schemas.openxmlformats.org/officeDocument/2006/math">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𝐴</m:t>
                        </m:r>
                      </m:e>
                    </m:d>
                    <m:r>
                      <a:rPr lang="en-US" sz="1600" i="1" dirty="0" smtClean="0">
                        <a:latin typeface="Cambria Math" panose="02040503050406030204" pitchFamily="18" charset="0"/>
                      </a:rPr>
                      <m:t>+ </m:t>
                    </m:r>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𝐵</m:t>
                        </m:r>
                      </m:e>
                    </m:d>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𝐹</m:t>
                    </m:r>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𝐴</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𝐵</m:t>
                        </m:r>
                      </m:e>
                    </m:d>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𝐹</m:t>
                    </m:r>
                    <m:d>
                      <m:dPr>
                        <m:ctrlPr>
                          <a:rPr lang="en-US" sz="1600" b="0" i="1" dirty="0" smtClean="0">
                            <a:latin typeface="Cambria Math" panose="02040503050406030204" pitchFamily="18" charset="0"/>
                            <a:ea typeface="Cambria Math" panose="02040503050406030204" pitchFamily="18" charset="0"/>
                          </a:rPr>
                        </m:ctrlPr>
                      </m:dPr>
                      <m:e>
                        <m:r>
                          <a:rPr lang="en-US" sz="1600" b="0" i="1" dirty="0" smtClean="0">
                            <a:latin typeface="Cambria Math" panose="02040503050406030204" pitchFamily="18" charset="0"/>
                            <a:ea typeface="Cambria Math" panose="02040503050406030204" pitchFamily="18" charset="0"/>
                          </a:rPr>
                          <m:t>𝐴</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𝐵</m:t>
                        </m:r>
                      </m:e>
                    </m:d>
                  </m:oMath>
                </a14:m>
                <a:r>
                  <a:rPr lang="en-US" sz="1600" b="0" dirty="0">
                    <a:latin typeface="+mj-lt"/>
                    <a:ea typeface="Cambria Math" panose="02040503050406030204" pitchFamily="18" charset="0"/>
                  </a:rPr>
                  <a:t> (definition 2)</a:t>
                </a:r>
              </a:p>
              <a:p>
                <a:endParaRPr lang="en-US" sz="1600" b="0" dirty="0">
                  <a:latin typeface="+mj-lt"/>
                  <a:ea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DEF9ED25-5DD0-4F6A-AD68-6EA8B93ACA57}"/>
                  </a:ext>
                </a:extLst>
              </p:cNvPr>
              <p:cNvSpPr>
                <a:spLocks noGrp="1" noRot="1" noChangeAspect="1" noMove="1" noResize="1" noEditPoints="1" noAdjustHandles="1" noChangeArrowheads="1" noChangeShapeType="1" noTextEdit="1"/>
              </p:cNvSpPr>
              <p:nvPr>
                <p:ph idx="1"/>
              </p:nvPr>
            </p:nvSpPr>
            <p:spPr>
              <a:xfrm>
                <a:off x="478369" y="1000439"/>
                <a:ext cx="11473384" cy="916611"/>
              </a:xfrm>
              <a:blipFill>
                <a:blip r:embed="rId3"/>
                <a:stretch>
                  <a:fillRect l="-1062" t="-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4F0C54-434E-492A-AF09-DEF713670324}"/>
              </a:ext>
            </a:extLst>
          </p:cNvPr>
          <p:cNvSpPr>
            <a:spLocks noGrp="1"/>
          </p:cNvSpPr>
          <p:nvPr>
            <p:ph type="sldNum" sz="quarter" idx="12"/>
          </p:nvPr>
        </p:nvSpPr>
        <p:spPr/>
        <p:txBody>
          <a:bodyPr/>
          <a:lstStyle/>
          <a:p>
            <a:fld id="{81561042-0DC2-4A04-AA50-F6D44EB20EBA}" type="slidenum">
              <a:rPr lang="en-US" smtClean="0"/>
              <a:t>28</a:t>
            </a:fld>
            <a:endParaRPr lang="en-US"/>
          </a:p>
        </p:txBody>
      </p:sp>
      <p:pic>
        <p:nvPicPr>
          <p:cNvPr id="16" name="Picture 15">
            <a:extLst>
              <a:ext uri="{FF2B5EF4-FFF2-40B4-BE49-F238E27FC236}">
                <a16:creationId xmlns:a16="http://schemas.microsoft.com/office/drawing/2014/main" id="{445EAE9A-C24C-48B3-B0A7-06168FF92C88}"/>
              </a:ext>
            </a:extLst>
          </p:cNvPr>
          <p:cNvPicPr>
            <a:picLocks noChangeAspect="1"/>
          </p:cNvPicPr>
          <p:nvPr/>
        </p:nvPicPr>
        <p:blipFill>
          <a:blip r:embed="rId4"/>
          <a:stretch>
            <a:fillRect/>
          </a:stretch>
        </p:blipFill>
        <p:spPr>
          <a:xfrm>
            <a:off x="2403497" y="4645869"/>
            <a:ext cx="1790949" cy="1306512"/>
          </a:xfrm>
          <a:prstGeom prst="rect">
            <a:avLst/>
          </a:prstGeom>
        </p:spPr>
      </p:pic>
      <p:pic>
        <p:nvPicPr>
          <p:cNvPr id="18" name="Picture 17">
            <a:extLst>
              <a:ext uri="{FF2B5EF4-FFF2-40B4-BE49-F238E27FC236}">
                <a16:creationId xmlns:a16="http://schemas.microsoft.com/office/drawing/2014/main" id="{CE69DB0F-E4CE-4384-86EB-F8A3612F1C66}"/>
              </a:ext>
            </a:extLst>
          </p:cNvPr>
          <p:cNvPicPr>
            <a:picLocks noChangeAspect="1"/>
          </p:cNvPicPr>
          <p:nvPr/>
        </p:nvPicPr>
        <p:blipFill>
          <a:blip r:embed="rId5"/>
          <a:stretch>
            <a:fillRect/>
          </a:stretch>
        </p:blipFill>
        <p:spPr>
          <a:xfrm>
            <a:off x="586856" y="4592828"/>
            <a:ext cx="1704277" cy="1336394"/>
          </a:xfrm>
          <a:prstGeom prst="rect">
            <a:avLst/>
          </a:prstGeom>
        </p:spPr>
      </p:pic>
      <p:sp>
        <p:nvSpPr>
          <p:cNvPr id="19" name="Oval 18">
            <a:extLst>
              <a:ext uri="{FF2B5EF4-FFF2-40B4-BE49-F238E27FC236}">
                <a16:creationId xmlns:a16="http://schemas.microsoft.com/office/drawing/2014/main" id="{2EFB93F0-BC4C-4B0F-8EA8-97C1BEAFAEDF}"/>
              </a:ext>
            </a:extLst>
          </p:cNvPr>
          <p:cNvSpPr/>
          <p:nvPr/>
        </p:nvSpPr>
        <p:spPr bwMode="gray">
          <a:xfrm>
            <a:off x="10367973" y="1706542"/>
            <a:ext cx="1824027" cy="1292463"/>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0" name="Oval 19">
            <a:extLst>
              <a:ext uri="{FF2B5EF4-FFF2-40B4-BE49-F238E27FC236}">
                <a16:creationId xmlns:a16="http://schemas.microsoft.com/office/drawing/2014/main" id="{E14D0A86-28EE-47F5-AF60-CB9B79E83762}"/>
              </a:ext>
            </a:extLst>
          </p:cNvPr>
          <p:cNvSpPr/>
          <p:nvPr/>
        </p:nvSpPr>
        <p:spPr bwMode="gray">
          <a:xfrm>
            <a:off x="9158427" y="1732909"/>
            <a:ext cx="1699465" cy="1239731"/>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2" name="Oval 21">
            <a:extLst>
              <a:ext uri="{FF2B5EF4-FFF2-40B4-BE49-F238E27FC236}">
                <a16:creationId xmlns:a16="http://schemas.microsoft.com/office/drawing/2014/main" id="{9BF56910-68DA-441A-A29F-55C654C24F4F}"/>
              </a:ext>
            </a:extLst>
          </p:cNvPr>
          <p:cNvSpPr/>
          <p:nvPr/>
        </p:nvSpPr>
        <p:spPr bwMode="gray">
          <a:xfrm>
            <a:off x="9849637" y="4669067"/>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3" name="Oval 22">
            <a:extLst>
              <a:ext uri="{FF2B5EF4-FFF2-40B4-BE49-F238E27FC236}">
                <a16:creationId xmlns:a16="http://schemas.microsoft.com/office/drawing/2014/main" id="{AD52375D-0187-43BA-A9BE-D359B76FC998}"/>
              </a:ext>
            </a:extLst>
          </p:cNvPr>
          <p:cNvSpPr/>
          <p:nvPr/>
        </p:nvSpPr>
        <p:spPr bwMode="gray">
          <a:xfrm>
            <a:off x="8640091" y="4695433"/>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3756B3C-6954-4B5E-B208-322A67050237}"/>
                  </a:ext>
                </a:extLst>
              </p:cNvPr>
              <p:cNvSpPr txBox="1"/>
              <p:nvPr/>
            </p:nvSpPr>
            <p:spPr bwMode="gray">
              <a:xfrm>
                <a:off x="2999650" y="3510509"/>
                <a:ext cx="55570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29" name="TextBox 28">
                <a:extLst>
                  <a:ext uri="{FF2B5EF4-FFF2-40B4-BE49-F238E27FC236}">
                    <a16:creationId xmlns:a16="http://schemas.microsoft.com/office/drawing/2014/main" id="{03756B3C-6954-4B5E-B208-322A67050237}"/>
                  </a:ext>
                </a:extLst>
              </p:cNvPr>
              <p:cNvSpPr txBox="1">
                <a:spLocks noRot="1" noChangeAspect="1" noMove="1" noResize="1" noEditPoints="1" noAdjustHandles="1" noChangeArrowheads="1" noChangeShapeType="1" noTextEdit="1"/>
              </p:cNvSpPr>
              <p:nvPr/>
            </p:nvSpPr>
            <p:spPr bwMode="gray">
              <a:xfrm>
                <a:off x="2999650" y="3510509"/>
                <a:ext cx="555701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516F45E-5778-4294-BEEA-FE6EF9AC6CF4}"/>
                  </a:ext>
                </a:extLst>
              </p:cNvPr>
              <p:cNvSpPr txBox="1"/>
              <p:nvPr/>
            </p:nvSpPr>
            <p:spPr bwMode="gray">
              <a:xfrm>
                <a:off x="758501" y="4323606"/>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b="0" i="1" dirty="0" smtClean="0">
                                  <a:latin typeface="Cambria Math" panose="02040503050406030204" pitchFamily="18" charset="0"/>
                                </a:rPr>
                                <m:t>𝑟</m:t>
                              </m:r>
                            </m:sub>
                          </m:sSub>
                        </m:e>
                      </m:d>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b="0" i="1" dirty="0" smtClean="0">
                                  <a:latin typeface="Cambria Math" panose="02040503050406030204" pitchFamily="18" charset="0"/>
                                </a:rPr>
                                <m:t>𝑟</m:t>
                              </m:r>
                            </m:sub>
                          </m:sSub>
                        </m:e>
                      </m:d>
                    </m:oMath>
                  </m:oMathPara>
                </a14:m>
                <a:endParaRPr lang="en-US" dirty="0"/>
              </a:p>
            </p:txBody>
          </p:sp>
        </mc:Choice>
        <mc:Fallback xmlns="">
          <p:sp>
            <p:nvSpPr>
              <p:cNvPr id="31" name="TextBox 30">
                <a:extLst>
                  <a:ext uri="{FF2B5EF4-FFF2-40B4-BE49-F238E27FC236}">
                    <a16:creationId xmlns:a16="http://schemas.microsoft.com/office/drawing/2014/main" id="{5516F45E-5778-4294-BEEA-FE6EF9AC6CF4}"/>
                  </a:ext>
                </a:extLst>
              </p:cNvPr>
              <p:cNvSpPr txBox="1">
                <a:spLocks noRot="1" noChangeAspect="1" noMove="1" noResize="1" noEditPoints="1" noAdjustHandles="1" noChangeArrowheads="1" noChangeShapeType="1" noTextEdit="1"/>
              </p:cNvSpPr>
              <p:nvPr/>
            </p:nvSpPr>
            <p:spPr bwMode="gray">
              <a:xfrm>
                <a:off x="758501" y="4323606"/>
                <a:ext cx="3109365" cy="369332"/>
              </a:xfrm>
              <a:prstGeom prst="rect">
                <a:avLst/>
              </a:prstGeom>
              <a:blipFill>
                <a:blip r:embed="rId7"/>
                <a:stretch>
                  <a:fillRect/>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3BD5C650-8399-4A06-8BFC-B7840A0CEE98}"/>
              </a:ext>
            </a:extLst>
          </p:cNvPr>
          <p:cNvSpPr/>
          <p:nvPr/>
        </p:nvSpPr>
        <p:spPr bwMode="gray">
          <a:xfrm>
            <a:off x="10471094" y="2012299"/>
            <a:ext cx="267037" cy="69480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32" name="Oval 31">
            <a:extLst>
              <a:ext uri="{FF2B5EF4-FFF2-40B4-BE49-F238E27FC236}">
                <a16:creationId xmlns:a16="http://schemas.microsoft.com/office/drawing/2014/main" id="{2E43564C-9241-4E05-8420-E50D387001EE}"/>
              </a:ext>
            </a:extLst>
          </p:cNvPr>
          <p:cNvSpPr/>
          <p:nvPr/>
        </p:nvSpPr>
        <p:spPr bwMode="gray">
          <a:xfrm>
            <a:off x="9959269" y="5037087"/>
            <a:ext cx="210227" cy="49794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34" name="Oval 33">
            <a:extLst>
              <a:ext uri="{FF2B5EF4-FFF2-40B4-BE49-F238E27FC236}">
                <a16:creationId xmlns:a16="http://schemas.microsoft.com/office/drawing/2014/main" id="{0655499E-EA69-4D8F-B64E-FCCFEA5A00B0}"/>
              </a:ext>
            </a:extLst>
          </p:cNvPr>
          <p:cNvSpPr/>
          <p:nvPr/>
        </p:nvSpPr>
        <p:spPr bwMode="gray">
          <a:xfrm>
            <a:off x="5958576" y="4698795"/>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35" name="Oval 34">
            <a:extLst>
              <a:ext uri="{FF2B5EF4-FFF2-40B4-BE49-F238E27FC236}">
                <a16:creationId xmlns:a16="http://schemas.microsoft.com/office/drawing/2014/main" id="{ECB37B8A-8796-490B-9CC6-716A2F604D07}"/>
              </a:ext>
            </a:extLst>
          </p:cNvPr>
          <p:cNvSpPr/>
          <p:nvPr/>
        </p:nvSpPr>
        <p:spPr bwMode="gray">
          <a:xfrm>
            <a:off x="4749030" y="4725161"/>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241F52-A862-4B45-A37A-295FF6154358}"/>
                  </a:ext>
                </a:extLst>
              </p:cNvPr>
              <p:cNvSpPr txBox="1"/>
              <p:nvPr/>
            </p:nvSpPr>
            <p:spPr bwMode="gray">
              <a:xfrm>
                <a:off x="4821554" y="4333449"/>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𝑟</m:t>
                              </m:r>
                            </m:sub>
                          </m:sSub>
                        </m:e>
                      </m:d>
                      <m:r>
                        <a:rPr lang="en-US" i="1" dirty="0">
                          <a:latin typeface="Cambria Math" panose="02040503050406030204" pitchFamily="18" charset="0"/>
                        </a:rPr>
                        <m:t>+</m:t>
                      </m:r>
                      <m:r>
                        <a:rPr lang="en-US" i="1" dirty="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𝐵</m:t>
                              </m:r>
                            </m:e>
                            <m:sub>
                              <m:r>
                                <a:rPr lang="en-US" i="1" dirty="0">
                                  <a:latin typeface="Cambria Math" panose="02040503050406030204" pitchFamily="18" charset="0"/>
                                </a:rPr>
                                <m:t>𝑟</m:t>
                              </m:r>
                            </m:sub>
                          </m:sSub>
                        </m:e>
                      </m:d>
                    </m:oMath>
                  </m:oMathPara>
                </a14:m>
                <a:endParaRPr lang="en-US" dirty="0"/>
              </a:p>
            </p:txBody>
          </p:sp>
        </mc:Choice>
        <mc:Fallback xmlns="">
          <p:sp>
            <p:nvSpPr>
              <p:cNvPr id="38" name="TextBox 37">
                <a:extLst>
                  <a:ext uri="{FF2B5EF4-FFF2-40B4-BE49-F238E27FC236}">
                    <a16:creationId xmlns:a16="http://schemas.microsoft.com/office/drawing/2014/main" id="{49241F52-A862-4B45-A37A-295FF6154358}"/>
                  </a:ext>
                </a:extLst>
              </p:cNvPr>
              <p:cNvSpPr txBox="1">
                <a:spLocks noRot="1" noChangeAspect="1" noMove="1" noResize="1" noEditPoints="1" noAdjustHandles="1" noChangeArrowheads="1" noChangeShapeType="1" noTextEdit="1"/>
              </p:cNvSpPr>
              <p:nvPr/>
            </p:nvSpPr>
            <p:spPr bwMode="gray">
              <a:xfrm>
                <a:off x="4821554" y="4333449"/>
                <a:ext cx="310936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A62B726-4025-45CA-8FF9-CA60D7E82879}"/>
                  </a:ext>
                </a:extLst>
              </p:cNvPr>
              <p:cNvSpPr txBox="1"/>
              <p:nvPr/>
            </p:nvSpPr>
            <p:spPr bwMode="gray">
              <a:xfrm>
                <a:off x="9170663" y="4323606"/>
                <a:ext cx="11973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40" name="TextBox 39">
                <a:extLst>
                  <a:ext uri="{FF2B5EF4-FFF2-40B4-BE49-F238E27FC236}">
                    <a16:creationId xmlns:a16="http://schemas.microsoft.com/office/drawing/2014/main" id="{6A62B726-4025-45CA-8FF9-CA60D7E82879}"/>
                  </a:ext>
                </a:extLst>
              </p:cNvPr>
              <p:cNvSpPr txBox="1">
                <a:spLocks noRot="1" noChangeAspect="1" noMove="1" noResize="1" noEditPoints="1" noAdjustHandles="1" noChangeArrowheads="1" noChangeShapeType="1" noTextEdit="1"/>
              </p:cNvSpPr>
              <p:nvPr/>
            </p:nvSpPr>
            <p:spPr bwMode="gray">
              <a:xfrm>
                <a:off x="9170663" y="4323606"/>
                <a:ext cx="1197310" cy="369332"/>
              </a:xfrm>
              <a:prstGeom prst="rect">
                <a:avLst/>
              </a:prstGeom>
              <a:blipFill>
                <a:blip r:embed="rId9"/>
                <a:stretch>
                  <a:fillRect/>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AB5D7E4E-D096-4C1C-AA80-5F70406D0EC3}"/>
              </a:ext>
            </a:extLst>
          </p:cNvPr>
          <p:cNvGrpSpPr/>
          <p:nvPr/>
        </p:nvGrpSpPr>
        <p:grpSpPr>
          <a:xfrm>
            <a:off x="6919184" y="3898411"/>
            <a:ext cx="2850134" cy="408103"/>
            <a:chOff x="6919184" y="3915503"/>
            <a:chExt cx="2850134" cy="408103"/>
          </a:xfrm>
        </p:grpSpPr>
        <p:sp>
          <p:nvSpPr>
            <p:cNvPr id="41" name="Rectangle 40">
              <a:extLst>
                <a:ext uri="{FF2B5EF4-FFF2-40B4-BE49-F238E27FC236}">
                  <a16:creationId xmlns:a16="http://schemas.microsoft.com/office/drawing/2014/main" id="{0D125A8B-DF73-49A0-9D6F-179B0B2BC846}"/>
                </a:ext>
              </a:extLst>
            </p:cNvPr>
            <p:cNvSpPr/>
            <p:nvPr/>
          </p:nvSpPr>
          <p:spPr bwMode="gray">
            <a:xfrm>
              <a:off x="6919184" y="3915503"/>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3" name="Connector: Elbow 42">
              <a:extLst>
                <a:ext uri="{FF2B5EF4-FFF2-40B4-BE49-F238E27FC236}">
                  <a16:creationId xmlns:a16="http://schemas.microsoft.com/office/drawing/2014/main" id="{87178496-B53B-45B1-9167-E514E0E18A2A}"/>
                </a:ext>
              </a:extLst>
            </p:cNvPr>
            <p:cNvCxnSpPr>
              <a:cxnSpLocks/>
              <a:stCxn id="41" idx="2"/>
              <a:endCxn id="40" idx="0"/>
            </p:cNvCxnSpPr>
            <p:nvPr/>
          </p:nvCxnSpPr>
          <p:spPr bwMode="gray">
            <a:xfrm rot="16200000" flipH="1">
              <a:off x="8375475" y="2929763"/>
              <a:ext cx="362384" cy="242530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E2D877E-FA32-4AE2-ABB6-8FFA3625D11E}"/>
                  </a:ext>
                </a:extLst>
              </p:cNvPr>
              <p:cNvSpPr txBox="1"/>
              <p:nvPr/>
            </p:nvSpPr>
            <p:spPr bwMode="gray">
              <a:xfrm>
                <a:off x="3849054" y="5922219"/>
                <a:ext cx="4138961" cy="646331"/>
              </a:xfrm>
              <a:prstGeom prst="rect">
                <a:avLst/>
              </a:prstGeom>
              <a:solidFill>
                <a:schemeClr val="accent3">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2</m:t>
                      </m:r>
                      <m:r>
                        <a:rPr lang="en-US" sz="1800" b="0" i="1" dirty="0" smtClean="0">
                          <a:latin typeface="Cambria Math" panose="02040503050406030204" pitchFamily="18" charset="0"/>
                          <a:ea typeface="Cambria Math" panose="02040503050406030204" pitchFamily="18" charset="0"/>
                        </a:rPr>
                        <m:t>𝐹</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i="1" dirty="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ea typeface="Cambria Math" panose="02040503050406030204" pitchFamily="18" charset="0"/>
                        </a:rPr>
                        <m:t>𝐹</m:t>
                      </m:r>
                      <m:d>
                        <m:dPr>
                          <m:ctrlPr>
                            <a:rPr lang="en-US" sz="1800" i="1" dirty="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sz="1800"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ea typeface="Cambria Math" panose="02040503050406030204" pitchFamily="18" charset="0"/>
                        </a:rPr>
                        <m:t>𝐹</m:t>
                      </m:r>
                      <m:d>
                        <m:dPr>
                          <m:ctrlPr>
                            <a:rPr lang="en-US" sz="1800" b="0" i="1" dirty="0" smtClean="0">
                              <a:latin typeface="Cambria Math" panose="02040503050406030204" pitchFamily="18" charset="0"/>
                              <a:ea typeface="Cambria Math" panose="02040503050406030204" pitchFamily="18" charset="0"/>
                            </a:rPr>
                          </m:ctrlPr>
                        </m:dPr>
                        <m:e>
                          <m:r>
                            <a:rPr lang="en-US" sz="1800" b="0" i="1" dirty="0" smtClean="0">
                              <a:latin typeface="Cambria Math" panose="02040503050406030204" pitchFamily="18" charset="0"/>
                              <a:ea typeface="Cambria Math" panose="02040503050406030204" pitchFamily="18" charset="0"/>
                            </a:rPr>
                            <m:t>𝐶</m:t>
                          </m:r>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59" name="TextBox 58">
                <a:extLst>
                  <a:ext uri="{FF2B5EF4-FFF2-40B4-BE49-F238E27FC236}">
                    <a16:creationId xmlns:a16="http://schemas.microsoft.com/office/drawing/2014/main" id="{4E2D877E-FA32-4AE2-ABB6-8FFA3625D11E}"/>
                  </a:ext>
                </a:extLst>
              </p:cNvPr>
              <p:cNvSpPr txBox="1">
                <a:spLocks noRot="1" noChangeAspect="1" noMove="1" noResize="1" noEditPoints="1" noAdjustHandles="1" noChangeArrowheads="1" noChangeShapeType="1" noTextEdit="1"/>
              </p:cNvSpPr>
              <p:nvPr/>
            </p:nvSpPr>
            <p:spPr bwMode="gray">
              <a:xfrm>
                <a:off x="3849054" y="5922219"/>
                <a:ext cx="4138961" cy="646331"/>
              </a:xfrm>
              <a:prstGeom prst="rect">
                <a:avLst/>
              </a:prstGeom>
              <a:blipFill>
                <a:blip r:embed="rId10"/>
                <a:stretch>
                  <a:fillRect/>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7C94DEDF-98EE-4C40-B262-6BC8212702BC}"/>
              </a:ext>
            </a:extLst>
          </p:cNvPr>
          <p:cNvSpPr txBox="1"/>
          <p:nvPr/>
        </p:nvSpPr>
        <p:spPr bwMode="gray">
          <a:xfrm>
            <a:off x="-21365" y="6598227"/>
            <a:ext cx="1118000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t>source</a:t>
            </a:r>
            <a:r>
              <a:rPr lang="en-US" sz="800" b="1" dirty="0"/>
              <a:t>: </a:t>
            </a:r>
            <a:r>
              <a:rPr lang="en-US" sz="800" dirty="0"/>
              <a:t>[</a:t>
            </a:r>
            <a:r>
              <a:rPr lang="en-US" sz="800" dirty="0" err="1"/>
              <a:t>Bilmes</a:t>
            </a:r>
            <a:r>
              <a:rPr lang="en-US" sz="800" dirty="0"/>
              <a:t> 2020] J. </a:t>
            </a:r>
            <a:r>
              <a:rPr lang="en-US" sz="800" dirty="0" err="1"/>
              <a:t>Bilmes</a:t>
            </a:r>
            <a:r>
              <a:rPr lang="en-US" sz="800" dirty="0"/>
              <a:t>, EE563 - Submodular Functions, Optimization, and Applications to Machine Learning, Fall Quarter, 2020,  </a:t>
            </a:r>
            <a:r>
              <a:rPr lang="en-US" sz="800" dirty="0">
                <a:hlinkClick r:id="rId11"/>
              </a:rPr>
              <a:t>https://people.ece.uw.edu/bilmes/classes/ee563/ee563_fall_2020/</a:t>
            </a:r>
            <a:r>
              <a:rPr lang="en-US" sz="800" dirty="0"/>
              <a:t> </a:t>
            </a:r>
          </a:p>
        </p:txBody>
      </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B373506C-EF11-4697-B410-28D29DC8F647}"/>
                  </a:ext>
                </a:extLst>
              </p:cNvPr>
              <p:cNvSpPr txBox="1"/>
              <p:nvPr/>
            </p:nvSpPr>
            <p:spPr bwMode="gray">
              <a:xfrm>
                <a:off x="260739" y="1683675"/>
                <a:ext cx="8777927" cy="1522340"/>
              </a:xfrm>
              <a:prstGeom prst="rect">
                <a:avLst/>
              </a:prstGeom>
              <a:noFill/>
            </p:spPr>
            <p:txBody>
              <a:bodyPr wrap="square">
                <a:spAutoFit/>
              </a:bodyPr>
              <a:lstStyle/>
              <a:p>
                <a:pPr>
                  <a:lnSpc>
                    <a:spcPct val="150000"/>
                  </a:lnSpc>
                </a:pPr>
                <a:r>
                  <a:rPr lang="en-US" sz="1600" dirty="0">
                    <a:effectLst/>
                    <a:latin typeface="+mj-lt"/>
                  </a:rPr>
                  <a:t>Sets </a:t>
                </a:r>
                <a14:m>
                  <m:oMath xmlns:m="http://schemas.openxmlformats.org/officeDocument/2006/math">
                    <m:r>
                      <a:rPr lang="en-US" sz="1600" i="1" dirty="0" smtClean="0">
                        <a:effectLst/>
                        <a:latin typeface="Cambria Math" panose="02040503050406030204" pitchFamily="18" charset="0"/>
                      </a:rPr>
                      <m:t>𝐴</m:t>
                    </m:r>
                    <m:r>
                      <a:rPr lang="en-US" sz="1600" i="1" dirty="0" smtClean="0">
                        <a:effectLst/>
                        <a:latin typeface="Cambria Math" panose="02040503050406030204" pitchFamily="18" charset="0"/>
                      </a:rPr>
                      <m:t>,</m:t>
                    </m:r>
                    <m:r>
                      <a:rPr lang="en-US" sz="1600" i="1" dirty="0" smtClean="0">
                        <a:effectLst/>
                        <a:latin typeface="Cambria Math" panose="02040503050406030204" pitchFamily="18" charset="0"/>
                      </a:rPr>
                      <m:t>𝐵</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oMath>
                </a14:m>
                <a:r>
                  <a:rPr lang="en-US" sz="1600" dirty="0">
                    <a:effectLst/>
                    <a:latin typeface="+mj-lt"/>
                    <a:ea typeface="Cambria Math" panose="02040503050406030204" pitchFamily="18" charset="0"/>
                  </a:rPr>
                  <a:t> , where </a:t>
                </a:r>
                <a14:m>
                  <m:oMath xmlns:m="http://schemas.openxmlformats.org/officeDocument/2006/math">
                    <m:r>
                      <a:rPr lang="en-US" sz="1600" i="1" dirty="0" smtClean="0">
                        <a:effectLst/>
                        <a:latin typeface="Cambria Math" panose="02040503050406030204" pitchFamily="18" charset="0"/>
                        <a:ea typeface="Cambria Math" panose="02040503050406030204" pitchFamily="18" charset="0"/>
                      </a:rPr>
                      <m:t>𝑣</m:t>
                    </m:r>
                    <m:r>
                      <a:rPr lang="en-US" sz="1600" b="0" i="1" dirty="0" smtClean="0">
                        <a:effectLst/>
                        <a:latin typeface="Cambria Math" panose="02040503050406030204" pitchFamily="18" charset="0"/>
                        <a:ea typeface="Cambria Math" panose="02040503050406030204" pitchFamily="18" charset="0"/>
                      </a:rPr>
                      <m:t>∈</m:t>
                    </m:r>
                    <m:r>
                      <a:rPr lang="en-US" sz="1600" b="0" i="1" dirty="0" smtClean="0">
                        <a:effectLst/>
                        <a:latin typeface="Cambria Math" panose="02040503050406030204" pitchFamily="18" charset="0"/>
                        <a:ea typeface="Cambria Math" panose="02040503050406030204" pitchFamily="18" charset="0"/>
                      </a:rPr>
                      <m:t>𝑉</m:t>
                    </m:r>
                  </m:oMath>
                </a14:m>
                <a:r>
                  <a:rPr lang="en-US" sz="1600" dirty="0">
                    <a:effectLst/>
                    <a:latin typeface="+mj-lt"/>
                    <a:ea typeface="Cambria Math" panose="02040503050406030204" pitchFamily="18" charset="0"/>
                  </a:rPr>
                  <a:t> is an index</a:t>
                </a:r>
              </a:p>
              <a:p>
                <a:pPr>
                  <a:lnSpc>
                    <a:spcPct val="150000"/>
                  </a:lnSpc>
                </a:pPr>
                <a:r>
                  <a:rPr lang="en-US" sz="1600" dirty="0">
                    <a:latin typeface="+mj-lt"/>
                    <a:ea typeface="Cambria Math" panose="02040503050406030204" pitchFamily="18" charset="0"/>
                  </a:rPr>
                  <a:t>Let </a:t>
                </a:r>
                <a14:m>
                  <m:oMath xmlns:m="http://schemas.openxmlformats.org/officeDocument/2006/math">
                    <m:r>
                      <a:rPr lang="en-US" sz="1600" b="0" i="1" dirty="0" smtClean="0">
                        <a:effectLst/>
                        <a:latin typeface="Cambria Math" panose="02040503050406030204" pitchFamily="18" charset="0"/>
                      </a:rPr>
                      <m:t>𝐶</m:t>
                    </m:r>
                    <m:r>
                      <a:rPr lang="en-US" sz="1600" i="1" dirty="0" smtClean="0">
                        <a:effectLst/>
                        <a:latin typeface="Cambria Math" panose="02040503050406030204" pitchFamily="18" charset="0"/>
                      </a:rPr>
                      <m:t> ⊆ </m:t>
                    </m:r>
                    <m:r>
                      <a:rPr lang="en-US" sz="1600" i="1" dirty="0" smtClean="0">
                        <a:effectLst/>
                        <a:latin typeface="Cambria Math" panose="02040503050406030204" pitchFamily="18" charset="0"/>
                      </a:rPr>
                      <m:t>𝑉</m:t>
                    </m:r>
                  </m:oMath>
                </a14:m>
                <a:r>
                  <a:rPr lang="en-US" sz="1600" dirty="0">
                    <a:effectLst/>
                    <a:latin typeface="+mj-lt"/>
                    <a:ea typeface="Cambria Math" panose="02040503050406030204" pitchFamily="18" charset="0"/>
                  </a:rPr>
                  <a:t> </a:t>
                </a:r>
                <a:r>
                  <a:rPr lang="en-US" sz="1600" dirty="0">
                    <a:latin typeface="+mj-lt"/>
                    <a:ea typeface="Cambria Math" panose="02040503050406030204" pitchFamily="18" charset="0"/>
                  </a:rPr>
                  <a:t>represent the common index that lies within sets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oMath>
                </a14:m>
                <a:r>
                  <a:rPr lang="en-US" sz="1600" dirty="0">
                    <a:latin typeface="+mj-lt"/>
                    <a:ea typeface="Cambria Math" panose="02040503050406030204" pitchFamily="18" charset="0"/>
                  </a:rPr>
                  <a:t> and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𝐵</m:t>
                    </m:r>
                  </m:oMath>
                </a14:m>
                <a:r>
                  <a:rPr lang="en-US" sz="1600" i="1" dirty="0">
                    <a:latin typeface="+mj-lt"/>
                    <a:ea typeface="Cambria Math" panose="02040503050406030204" pitchFamily="18" charset="0"/>
                  </a:rPr>
                  <a:t>, i.e.,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𝐵</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𝐶</m:t>
                    </m:r>
                    <m:r>
                      <a:rPr lang="en-US" sz="1600" b="0" i="1" dirty="0" smtClean="0">
                        <a:latin typeface="Cambria Math" panose="02040503050406030204" pitchFamily="18" charset="0"/>
                        <a:ea typeface="Cambria Math" panose="02040503050406030204" pitchFamily="18" charset="0"/>
                      </a:rPr>
                      <m:t> </m:t>
                    </m:r>
                  </m:oMath>
                </a14:m>
                <a:endParaRPr lang="en-US" sz="1600" i="1" dirty="0">
                  <a:latin typeface="+mj-lt"/>
                  <a:ea typeface="Cambria Math" panose="02040503050406030204" pitchFamily="18" charset="0"/>
                </a:endParaRPr>
              </a:p>
              <a:p>
                <a:pPr>
                  <a:lnSpc>
                    <a:spcPct val="150000"/>
                  </a:lnSpc>
                </a:pPr>
                <a:r>
                  <a:rPr lang="en-US" sz="1600" dirty="0">
                    <a:latin typeface="+mj-lt"/>
                    <a:ea typeface="Cambria Math" panose="02040503050406030204" pitchFamily="18" charset="0"/>
                  </a:rPr>
                  <a:t>	hence, the common index is upper-bounded by common value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𝐴</m:t>
                    </m:r>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𝐵</m:t>
                    </m:r>
                  </m:oMath>
                </a14:m>
                <a:endParaRPr lang="en-US" sz="1600" dirty="0">
                  <a:latin typeface="+mj-lt"/>
                  <a:ea typeface="Cambria Math" panose="02040503050406030204" pitchFamily="18" charset="0"/>
                </a:endParaRPr>
              </a:p>
              <a:p>
                <a:pPr>
                  <a:lnSpc>
                    <a:spcPct val="150000"/>
                  </a:lnSpc>
                </a:pPr>
                <a:r>
                  <a:rPr lang="en-US" sz="1600" dirty="0">
                    <a:latin typeface="+mj-lt"/>
                    <a:ea typeface="Cambria Math" panose="02040503050406030204" pitchFamily="18" charset="0"/>
                  </a:rPr>
                  <a:t>Then </a:t>
                </a: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1"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rPr>
                      <m:t>𝐹</m:t>
                    </m:r>
                    <m:d>
                      <m:dPr>
                        <m:ctrlPr>
                          <a:rPr lang="en-US" sz="1600" i="1" dirty="0" smtClean="0">
                            <a:latin typeface="Cambria Math" panose="02040503050406030204" pitchFamily="18" charset="0"/>
                          </a:rPr>
                        </m:ctrlPr>
                      </m:dPr>
                      <m:e>
                        <m:r>
                          <a:rPr lang="en-US" sz="1600" b="0" i="1" dirty="0" smtClean="0">
                            <a:latin typeface="Cambria Math" panose="02040503050406030204" pitchFamily="18" charset="0"/>
                          </a:rPr>
                          <m:t>𝐶</m:t>
                        </m:r>
                      </m:e>
                    </m:d>
                  </m:oMath>
                </a14:m>
                <a:endParaRPr lang="en-US" sz="1600" dirty="0">
                  <a:latin typeface="+mj-lt"/>
                  <a:ea typeface="Cambria Math" panose="02040503050406030204" pitchFamily="18" charset="0"/>
                </a:endParaRPr>
              </a:p>
            </p:txBody>
          </p:sp>
        </mc:Choice>
        <mc:Fallback>
          <p:sp>
            <p:nvSpPr>
              <p:cNvPr id="65" name="TextBox 64">
                <a:extLst>
                  <a:ext uri="{FF2B5EF4-FFF2-40B4-BE49-F238E27FC236}">
                    <a16:creationId xmlns:a16="http://schemas.microsoft.com/office/drawing/2014/main" id="{B373506C-EF11-4697-B410-28D29DC8F647}"/>
                  </a:ext>
                </a:extLst>
              </p:cNvPr>
              <p:cNvSpPr txBox="1">
                <a:spLocks noRot="1" noChangeAspect="1" noMove="1" noResize="1" noEditPoints="1" noAdjustHandles="1" noChangeArrowheads="1" noChangeShapeType="1" noTextEdit="1"/>
              </p:cNvSpPr>
              <p:nvPr/>
            </p:nvSpPr>
            <p:spPr bwMode="gray">
              <a:xfrm>
                <a:off x="260739" y="1683675"/>
                <a:ext cx="8777927" cy="1522340"/>
              </a:xfrm>
              <a:prstGeom prst="rect">
                <a:avLst/>
              </a:prstGeom>
              <a:blipFill>
                <a:blip r:embed="rId12"/>
                <a:stretch>
                  <a:fillRect l="-417" b="-4000"/>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CF90478E-47F1-45CE-93BA-B59DC73A6C11}"/>
              </a:ext>
            </a:extLst>
          </p:cNvPr>
          <p:cNvGrpSpPr/>
          <p:nvPr/>
        </p:nvGrpSpPr>
        <p:grpSpPr>
          <a:xfrm>
            <a:off x="2313184" y="3932596"/>
            <a:ext cx="2762766" cy="408105"/>
            <a:chOff x="2313184" y="3915504"/>
            <a:chExt cx="2762766" cy="408105"/>
          </a:xfrm>
        </p:grpSpPr>
        <p:sp>
          <p:nvSpPr>
            <p:cNvPr id="69" name="Rectangle 68">
              <a:extLst>
                <a:ext uri="{FF2B5EF4-FFF2-40B4-BE49-F238E27FC236}">
                  <a16:creationId xmlns:a16="http://schemas.microsoft.com/office/drawing/2014/main" id="{40D1D69A-EE9C-44C9-9833-71C29F173FAE}"/>
                </a:ext>
              </a:extLst>
            </p:cNvPr>
            <p:cNvSpPr/>
            <p:nvPr/>
          </p:nvSpPr>
          <p:spPr bwMode="gray">
            <a:xfrm flipV="1">
              <a:off x="3956707" y="3915504"/>
              <a:ext cx="111924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70" name="Connector: Elbow 69">
              <a:extLst>
                <a:ext uri="{FF2B5EF4-FFF2-40B4-BE49-F238E27FC236}">
                  <a16:creationId xmlns:a16="http://schemas.microsoft.com/office/drawing/2014/main" id="{FAFF872A-2001-42C2-AD2B-FFA9094D5CE3}"/>
                </a:ext>
              </a:extLst>
            </p:cNvPr>
            <p:cNvCxnSpPr>
              <a:cxnSpLocks/>
            </p:cNvCxnSpPr>
            <p:nvPr/>
          </p:nvCxnSpPr>
          <p:spPr bwMode="gray">
            <a:xfrm rot="5400000">
              <a:off x="3233565" y="3040844"/>
              <a:ext cx="362384" cy="2203145"/>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9F5AF977-5078-43F4-8F54-F83C77BCFF01}"/>
              </a:ext>
            </a:extLst>
          </p:cNvPr>
          <p:cNvGrpSpPr/>
          <p:nvPr/>
        </p:nvGrpSpPr>
        <p:grpSpPr>
          <a:xfrm>
            <a:off x="5526574" y="3932596"/>
            <a:ext cx="849665" cy="417945"/>
            <a:chOff x="5526574" y="3915504"/>
            <a:chExt cx="849665" cy="417945"/>
          </a:xfrm>
        </p:grpSpPr>
        <p:cxnSp>
          <p:nvCxnSpPr>
            <p:cNvPr id="72" name="Connector: Elbow 71">
              <a:extLst>
                <a:ext uri="{FF2B5EF4-FFF2-40B4-BE49-F238E27FC236}">
                  <a16:creationId xmlns:a16="http://schemas.microsoft.com/office/drawing/2014/main" id="{34A80FD6-F84E-435A-A45E-67F9693BD0FF}"/>
                </a:ext>
              </a:extLst>
            </p:cNvPr>
            <p:cNvCxnSpPr>
              <a:cxnSpLocks/>
              <a:stCxn id="73" idx="2"/>
            </p:cNvCxnSpPr>
            <p:nvPr/>
          </p:nvCxnSpPr>
          <p:spPr bwMode="gray">
            <a:xfrm rot="16200000" flipH="1">
              <a:off x="5977709" y="3934920"/>
              <a:ext cx="372227" cy="42483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1FC7F62-7E2B-4CB2-945A-1462B3BB4D3C}"/>
                </a:ext>
              </a:extLst>
            </p:cNvPr>
            <p:cNvSpPr/>
            <p:nvPr/>
          </p:nvSpPr>
          <p:spPr bwMode="gray">
            <a:xfrm>
              <a:off x="5526574" y="3915504"/>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Tree>
    <p:extLst>
      <p:ext uri="{BB962C8B-B14F-4D97-AF65-F5344CB8AC3E}">
        <p14:creationId xmlns:p14="http://schemas.microsoft.com/office/powerpoint/2010/main" val="99580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P spid="29" grpId="0"/>
      <p:bldP spid="31" grpId="0"/>
      <p:bldP spid="14" grpId="0" animBg="1"/>
      <p:bldP spid="32" grpId="0" animBg="1"/>
      <p:bldP spid="34" grpId="0" animBg="1"/>
      <p:bldP spid="35" grpId="0" animBg="1"/>
      <p:bldP spid="38" grpId="0"/>
      <p:bldP spid="40" grpId="0"/>
      <p:bldP spid="59" grpId="0" animBg="1"/>
      <p:bldP spid="6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78F679E-D288-41AB-ABC4-DE128AD58A81}"/>
              </a:ext>
            </a:extLst>
          </p:cNvPr>
          <p:cNvPicPr>
            <a:picLocks noChangeAspect="1"/>
          </p:cNvPicPr>
          <p:nvPr/>
        </p:nvPicPr>
        <p:blipFill>
          <a:blip r:embed="rId2"/>
          <a:stretch>
            <a:fillRect/>
          </a:stretch>
        </p:blipFill>
        <p:spPr>
          <a:xfrm>
            <a:off x="2359105" y="3829778"/>
            <a:ext cx="1790949" cy="1306512"/>
          </a:xfrm>
          <a:prstGeom prst="rect">
            <a:avLst/>
          </a:prstGeom>
        </p:spPr>
      </p:pic>
      <p:pic>
        <p:nvPicPr>
          <p:cNvPr id="28" name="Picture 27">
            <a:extLst>
              <a:ext uri="{FF2B5EF4-FFF2-40B4-BE49-F238E27FC236}">
                <a16:creationId xmlns:a16="http://schemas.microsoft.com/office/drawing/2014/main" id="{9845676A-AA5E-47CD-B7D8-8360F917B50F}"/>
              </a:ext>
            </a:extLst>
          </p:cNvPr>
          <p:cNvPicPr>
            <a:picLocks noChangeAspect="1"/>
          </p:cNvPicPr>
          <p:nvPr/>
        </p:nvPicPr>
        <p:blipFill>
          <a:blip r:embed="rId3"/>
          <a:stretch>
            <a:fillRect/>
          </a:stretch>
        </p:blipFill>
        <p:spPr>
          <a:xfrm>
            <a:off x="522708" y="3783006"/>
            <a:ext cx="1704277" cy="1336394"/>
          </a:xfrm>
          <a:prstGeom prst="rect">
            <a:avLst/>
          </a:prstGeom>
        </p:spPr>
      </p:pic>
      <p:sp>
        <p:nvSpPr>
          <p:cNvPr id="2" name="Title 1">
            <a:extLst>
              <a:ext uri="{FF2B5EF4-FFF2-40B4-BE49-F238E27FC236}">
                <a16:creationId xmlns:a16="http://schemas.microsoft.com/office/drawing/2014/main" id="{4E934A85-6780-47AE-BF50-F6AD4763D691}"/>
              </a:ext>
            </a:extLst>
          </p:cNvPr>
          <p:cNvSpPr>
            <a:spLocks noGrp="1"/>
          </p:cNvSpPr>
          <p:nvPr>
            <p:ph type="title"/>
          </p:nvPr>
        </p:nvSpPr>
        <p:spPr/>
        <p:txBody>
          <a:bodyPr/>
          <a:lstStyle/>
          <a:p>
            <a:r>
              <a:rPr lang="en-US" dirty="0"/>
              <a:t>Submodularity as Information of a set </a:t>
            </a:r>
            <a:r>
              <a:rPr lang="en-US" sz="1600" dirty="0"/>
              <a:t>[</a:t>
            </a:r>
            <a:r>
              <a:rPr lang="en-US" sz="1600" dirty="0" err="1"/>
              <a:t>Bilmes</a:t>
            </a:r>
            <a:r>
              <a:rPr lang="en-US" sz="1600" dirty="0"/>
              <a:t> 2020]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AD450F-C853-4336-B4EA-FE54869E1B44}"/>
                  </a:ext>
                </a:extLst>
              </p:cNvPr>
              <p:cNvSpPr>
                <a:spLocks noGrp="1"/>
              </p:cNvSpPr>
              <p:nvPr>
                <p:ph idx="1"/>
              </p:nvPr>
            </p:nvSpPr>
            <p:spPr>
              <a:xfrm>
                <a:off x="478369" y="1213308"/>
                <a:ext cx="11473384" cy="309315"/>
              </a:xfrm>
            </p:spPr>
            <p:txBody>
              <a:bodyPr/>
              <a:lstStyle/>
              <a:p>
                <a:r>
                  <a:rPr lang="en-US" dirty="0"/>
                  <a:t>What happens when we have disjoint classes? i.e., </a:t>
                </a:r>
                <a14:m>
                  <m:oMath xmlns:m="http://schemas.openxmlformats.org/officeDocument/2006/math">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5AD450F-C853-4336-B4EA-FE54869E1B44}"/>
                  </a:ext>
                </a:extLst>
              </p:cNvPr>
              <p:cNvSpPr>
                <a:spLocks noGrp="1" noRot="1" noChangeAspect="1" noMove="1" noResize="1" noEditPoints="1" noAdjustHandles="1" noChangeArrowheads="1" noChangeShapeType="1" noTextEdit="1"/>
              </p:cNvSpPr>
              <p:nvPr>
                <p:ph idx="1"/>
              </p:nvPr>
            </p:nvSpPr>
            <p:spPr>
              <a:xfrm>
                <a:off x="478369" y="1213308"/>
                <a:ext cx="11473384" cy="309315"/>
              </a:xfrm>
              <a:blipFill>
                <a:blip r:embed="rId4"/>
                <a:stretch>
                  <a:fillRect l="-1275" t="-17647" b="-450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CC95BD9-4429-42D0-A218-4B4A80DAD64C}"/>
              </a:ext>
            </a:extLst>
          </p:cNvPr>
          <p:cNvSpPr>
            <a:spLocks noGrp="1"/>
          </p:cNvSpPr>
          <p:nvPr>
            <p:ph type="sldNum" sz="quarter" idx="12"/>
          </p:nvPr>
        </p:nvSpPr>
        <p:spPr/>
        <p:txBody>
          <a:bodyPr/>
          <a:lstStyle/>
          <a:p>
            <a:fld id="{81561042-0DC2-4A04-AA50-F6D44EB20EBA}" type="slidenum">
              <a:rPr lang="en-US" smtClean="0"/>
              <a:t>29</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979703-759C-4FED-8CDE-D9C5F4CD5334}"/>
                  </a:ext>
                </a:extLst>
              </p:cNvPr>
              <p:cNvSpPr txBox="1"/>
              <p:nvPr/>
            </p:nvSpPr>
            <p:spPr bwMode="gray">
              <a:xfrm>
                <a:off x="3043424" y="2581692"/>
                <a:ext cx="55570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9" name="TextBox 8">
                <a:extLst>
                  <a:ext uri="{FF2B5EF4-FFF2-40B4-BE49-F238E27FC236}">
                    <a16:creationId xmlns:a16="http://schemas.microsoft.com/office/drawing/2014/main" id="{00979703-759C-4FED-8CDE-D9C5F4CD5334}"/>
                  </a:ext>
                </a:extLst>
              </p:cNvPr>
              <p:cNvSpPr txBox="1">
                <a:spLocks noRot="1" noChangeAspect="1" noMove="1" noResize="1" noEditPoints="1" noAdjustHandles="1" noChangeArrowheads="1" noChangeShapeType="1" noTextEdit="1"/>
              </p:cNvSpPr>
              <p:nvPr/>
            </p:nvSpPr>
            <p:spPr bwMode="gray">
              <a:xfrm>
                <a:off x="3043424" y="2581692"/>
                <a:ext cx="555701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87A8CF-9FBC-46C8-AF3E-0C1135888BC1}"/>
                  </a:ext>
                </a:extLst>
              </p:cNvPr>
              <p:cNvSpPr txBox="1"/>
              <p:nvPr/>
            </p:nvSpPr>
            <p:spPr bwMode="gray">
              <a:xfrm>
                <a:off x="718040" y="3408442"/>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b="0" i="1" dirty="0" smtClean="0">
                                  <a:latin typeface="Cambria Math" panose="02040503050406030204" pitchFamily="18" charset="0"/>
                                </a:rPr>
                                <m:t>𝑟</m:t>
                              </m:r>
                            </m:sub>
                          </m:sSub>
                        </m:e>
                      </m:d>
                      <m:r>
                        <a:rPr lang="en-US" b="0"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b="0" i="1" dirty="0" smtClean="0">
                                  <a:latin typeface="Cambria Math" panose="02040503050406030204" pitchFamily="18" charset="0"/>
                                </a:rPr>
                                <m:t>𝑟</m:t>
                              </m:r>
                            </m:sub>
                          </m:sSub>
                        </m:e>
                      </m:d>
                    </m:oMath>
                  </m:oMathPara>
                </a14:m>
                <a:endParaRPr lang="en-US" dirty="0"/>
              </a:p>
            </p:txBody>
          </p:sp>
        </mc:Choice>
        <mc:Fallback xmlns="">
          <p:sp>
            <p:nvSpPr>
              <p:cNvPr id="10" name="TextBox 9">
                <a:extLst>
                  <a:ext uri="{FF2B5EF4-FFF2-40B4-BE49-F238E27FC236}">
                    <a16:creationId xmlns:a16="http://schemas.microsoft.com/office/drawing/2014/main" id="{E587A8CF-9FBC-46C8-AF3E-0C1135888BC1}"/>
                  </a:ext>
                </a:extLst>
              </p:cNvPr>
              <p:cNvSpPr txBox="1">
                <a:spLocks noRot="1" noChangeAspect="1" noMove="1" noResize="1" noEditPoints="1" noAdjustHandles="1" noChangeArrowheads="1" noChangeShapeType="1" noTextEdit="1"/>
              </p:cNvSpPr>
              <p:nvPr/>
            </p:nvSpPr>
            <p:spPr bwMode="gray">
              <a:xfrm>
                <a:off x="718040" y="3408442"/>
                <a:ext cx="3109365" cy="369332"/>
              </a:xfrm>
              <a:prstGeom prst="rect">
                <a:avLst/>
              </a:prstGeom>
              <a:blipFill>
                <a:blip r:embed="rId6"/>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7DAA49BF-B0C0-4177-97CE-EE298D18F41C}"/>
              </a:ext>
            </a:extLst>
          </p:cNvPr>
          <p:cNvSpPr/>
          <p:nvPr/>
        </p:nvSpPr>
        <p:spPr bwMode="gray">
          <a:xfrm>
            <a:off x="6613487" y="3896226"/>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13" name="Oval 12">
            <a:extLst>
              <a:ext uri="{FF2B5EF4-FFF2-40B4-BE49-F238E27FC236}">
                <a16:creationId xmlns:a16="http://schemas.microsoft.com/office/drawing/2014/main" id="{FB3A9484-A456-4F59-BFEC-466AEFB7A4E1}"/>
              </a:ext>
            </a:extLst>
          </p:cNvPr>
          <p:cNvSpPr/>
          <p:nvPr/>
        </p:nvSpPr>
        <p:spPr bwMode="gray">
          <a:xfrm>
            <a:off x="4784567" y="3920168"/>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5012DDB-5A97-49F2-AFFE-BDC34660E0E2}"/>
                  </a:ext>
                </a:extLst>
              </p:cNvPr>
              <p:cNvSpPr txBox="1"/>
              <p:nvPr/>
            </p:nvSpPr>
            <p:spPr bwMode="gray">
              <a:xfrm>
                <a:off x="4781093" y="3418285"/>
                <a:ext cx="3109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𝑟</m:t>
                              </m:r>
                            </m:sub>
                          </m:sSub>
                        </m:e>
                      </m:d>
                      <m:r>
                        <a:rPr lang="en-US" i="1" dirty="0">
                          <a:latin typeface="Cambria Math" panose="02040503050406030204" pitchFamily="18" charset="0"/>
                        </a:rPr>
                        <m:t>+ </m:t>
                      </m:r>
                      <m:r>
                        <a:rPr lang="en-US" i="1" dirty="0">
                          <a:latin typeface="Cambria Math" panose="02040503050406030204" pitchFamily="18" charset="0"/>
                        </a:rPr>
                        <m:t>𝐹</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𝐵</m:t>
                              </m:r>
                            </m:e>
                            <m:sub>
                              <m:r>
                                <a:rPr lang="en-US" i="1" dirty="0">
                                  <a:latin typeface="Cambria Math" panose="02040503050406030204" pitchFamily="18" charset="0"/>
                                </a:rPr>
                                <m:t>𝑟</m:t>
                              </m:r>
                            </m:sub>
                          </m:sSub>
                        </m:e>
                      </m:d>
                    </m:oMath>
                  </m:oMathPara>
                </a14:m>
                <a:endParaRPr lang="en-US" dirty="0"/>
              </a:p>
            </p:txBody>
          </p:sp>
        </mc:Choice>
        <mc:Fallback xmlns="">
          <p:sp>
            <p:nvSpPr>
              <p:cNvPr id="14" name="TextBox 13">
                <a:extLst>
                  <a:ext uri="{FF2B5EF4-FFF2-40B4-BE49-F238E27FC236}">
                    <a16:creationId xmlns:a16="http://schemas.microsoft.com/office/drawing/2014/main" id="{35012DDB-5A97-49F2-AFFE-BDC34660E0E2}"/>
                  </a:ext>
                </a:extLst>
              </p:cNvPr>
              <p:cNvSpPr txBox="1">
                <a:spLocks noRot="1" noChangeAspect="1" noMove="1" noResize="1" noEditPoints="1" noAdjustHandles="1" noChangeArrowheads="1" noChangeShapeType="1" noTextEdit="1"/>
              </p:cNvSpPr>
              <p:nvPr/>
            </p:nvSpPr>
            <p:spPr bwMode="gray">
              <a:xfrm>
                <a:off x="4781093" y="3418285"/>
                <a:ext cx="310936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EC085A-DE9B-4932-B2BF-09F96EBEC2E9}"/>
                  </a:ext>
                </a:extLst>
              </p:cNvPr>
              <p:cNvSpPr txBox="1"/>
              <p:nvPr/>
            </p:nvSpPr>
            <p:spPr bwMode="gray">
              <a:xfrm>
                <a:off x="9184333" y="3613204"/>
                <a:ext cx="11973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EDEC085A-DE9B-4932-B2BF-09F96EBEC2E9}"/>
                  </a:ext>
                </a:extLst>
              </p:cNvPr>
              <p:cNvSpPr txBox="1">
                <a:spLocks noRot="1" noChangeAspect="1" noMove="1" noResize="1" noEditPoints="1" noAdjustHandles="1" noChangeArrowheads="1" noChangeShapeType="1" noTextEdit="1"/>
              </p:cNvSpPr>
              <p:nvPr/>
            </p:nvSpPr>
            <p:spPr bwMode="gray">
              <a:xfrm>
                <a:off x="9184333" y="3613204"/>
                <a:ext cx="1197310" cy="369332"/>
              </a:xfrm>
              <a:prstGeom prst="rect">
                <a:avLst/>
              </a:prstGeom>
              <a:blipFill>
                <a:blip r:embed="rId8"/>
                <a:stretch>
                  <a:fillRect b="-5000"/>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1B2BE58D-2B30-4EC3-B6DE-A89B6CED69A9}"/>
              </a:ext>
            </a:extLst>
          </p:cNvPr>
          <p:cNvGrpSpPr/>
          <p:nvPr/>
        </p:nvGrpSpPr>
        <p:grpSpPr>
          <a:xfrm>
            <a:off x="7040794" y="2994572"/>
            <a:ext cx="2742195" cy="618631"/>
            <a:chOff x="7081255" y="3436859"/>
            <a:chExt cx="2742195" cy="618631"/>
          </a:xfrm>
        </p:grpSpPr>
        <p:sp>
          <p:nvSpPr>
            <p:cNvPr id="17" name="Rectangle 16">
              <a:extLst>
                <a:ext uri="{FF2B5EF4-FFF2-40B4-BE49-F238E27FC236}">
                  <a16:creationId xmlns:a16="http://schemas.microsoft.com/office/drawing/2014/main" id="{533A41BA-21E6-4294-8283-95A1180076AA}"/>
                </a:ext>
              </a:extLst>
            </p:cNvPr>
            <p:cNvSpPr/>
            <p:nvPr/>
          </p:nvSpPr>
          <p:spPr bwMode="gray">
            <a:xfrm>
              <a:off x="7081255" y="3436859"/>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115EC245-56BB-43C6-85F5-C2F133DC3436}"/>
                </a:ext>
              </a:extLst>
            </p:cNvPr>
            <p:cNvCxnSpPr>
              <a:cxnSpLocks/>
              <a:stCxn id="17" idx="2"/>
              <a:endCxn id="15" idx="0"/>
            </p:cNvCxnSpPr>
            <p:nvPr/>
          </p:nvCxnSpPr>
          <p:spPr bwMode="gray">
            <a:xfrm rot="16200000" flipH="1">
              <a:off x="8378312" y="2610353"/>
              <a:ext cx="572913" cy="231736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5CCF10B-BF1B-4D84-B0AD-6C97AC07DCD7}"/>
              </a:ext>
            </a:extLst>
          </p:cNvPr>
          <p:cNvGrpSpPr/>
          <p:nvPr/>
        </p:nvGrpSpPr>
        <p:grpSpPr>
          <a:xfrm>
            <a:off x="2272723" y="3017432"/>
            <a:ext cx="2762766" cy="408105"/>
            <a:chOff x="2313184" y="3915504"/>
            <a:chExt cx="2762766" cy="408105"/>
          </a:xfrm>
        </p:grpSpPr>
        <p:sp>
          <p:nvSpPr>
            <p:cNvPr id="20" name="Rectangle 19">
              <a:extLst>
                <a:ext uri="{FF2B5EF4-FFF2-40B4-BE49-F238E27FC236}">
                  <a16:creationId xmlns:a16="http://schemas.microsoft.com/office/drawing/2014/main" id="{8F10AC30-5764-44EB-B3E3-193DDB17DA3D}"/>
                </a:ext>
              </a:extLst>
            </p:cNvPr>
            <p:cNvSpPr/>
            <p:nvPr/>
          </p:nvSpPr>
          <p:spPr bwMode="gray">
            <a:xfrm flipV="1">
              <a:off x="3956707" y="3915504"/>
              <a:ext cx="111924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Connector: Elbow 20">
              <a:extLst>
                <a:ext uri="{FF2B5EF4-FFF2-40B4-BE49-F238E27FC236}">
                  <a16:creationId xmlns:a16="http://schemas.microsoft.com/office/drawing/2014/main" id="{2D71AB09-1029-4ADF-92B6-36531D7DE3C6}"/>
                </a:ext>
              </a:extLst>
            </p:cNvPr>
            <p:cNvCxnSpPr>
              <a:cxnSpLocks/>
            </p:cNvCxnSpPr>
            <p:nvPr/>
          </p:nvCxnSpPr>
          <p:spPr bwMode="gray">
            <a:xfrm rot="5400000">
              <a:off x="3233565" y="3040844"/>
              <a:ext cx="362384" cy="2203145"/>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3A863F0-EA68-4113-A1F8-CDEE99EB241B}"/>
              </a:ext>
            </a:extLst>
          </p:cNvPr>
          <p:cNvGrpSpPr/>
          <p:nvPr/>
        </p:nvGrpSpPr>
        <p:grpSpPr>
          <a:xfrm>
            <a:off x="5486113" y="3017432"/>
            <a:ext cx="849665" cy="417945"/>
            <a:chOff x="5526574" y="3915504"/>
            <a:chExt cx="849665" cy="417945"/>
          </a:xfrm>
        </p:grpSpPr>
        <p:cxnSp>
          <p:nvCxnSpPr>
            <p:cNvPr id="23" name="Connector: Elbow 22">
              <a:extLst>
                <a:ext uri="{FF2B5EF4-FFF2-40B4-BE49-F238E27FC236}">
                  <a16:creationId xmlns:a16="http://schemas.microsoft.com/office/drawing/2014/main" id="{F718732D-D999-4DD5-BD3D-3228BE159399}"/>
                </a:ext>
              </a:extLst>
            </p:cNvPr>
            <p:cNvCxnSpPr>
              <a:cxnSpLocks/>
              <a:stCxn id="24" idx="2"/>
            </p:cNvCxnSpPr>
            <p:nvPr/>
          </p:nvCxnSpPr>
          <p:spPr bwMode="gray">
            <a:xfrm rot="16200000" flipH="1">
              <a:off x="5977709" y="3934920"/>
              <a:ext cx="372227" cy="424832"/>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F0E0803-DE42-40AE-9A79-F35F12726A74}"/>
                </a:ext>
              </a:extLst>
            </p:cNvPr>
            <p:cNvSpPr/>
            <p:nvPr/>
          </p:nvSpPr>
          <p:spPr bwMode="gray">
            <a:xfrm>
              <a:off x="5526574" y="3915504"/>
              <a:ext cx="8496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25" name="Oval 24">
            <a:extLst>
              <a:ext uri="{FF2B5EF4-FFF2-40B4-BE49-F238E27FC236}">
                <a16:creationId xmlns:a16="http://schemas.microsoft.com/office/drawing/2014/main" id="{D2E4CD91-AE61-4A8B-921D-1DD4BB1445FB}"/>
              </a:ext>
            </a:extLst>
          </p:cNvPr>
          <p:cNvSpPr/>
          <p:nvPr/>
        </p:nvSpPr>
        <p:spPr bwMode="gray">
          <a:xfrm>
            <a:off x="580899" y="3896227"/>
            <a:ext cx="1587893" cy="1173615"/>
          </a:xfrm>
          <a:prstGeom prst="ellipse">
            <a:avLst/>
          </a:prstGeom>
          <a:solidFill>
            <a:schemeClr val="accent2">
              <a:lumMod val="40000"/>
              <a:lumOff val="6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6" name="Oval 25">
            <a:extLst>
              <a:ext uri="{FF2B5EF4-FFF2-40B4-BE49-F238E27FC236}">
                <a16:creationId xmlns:a16="http://schemas.microsoft.com/office/drawing/2014/main" id="{B07E07D6-7931-48CF-9DF2-A806170FE664}"/>
              </a:ext>
            </a:extLst>
          </p:cNvPr>
          <p:cNvSpPr/>
          <p:nvPr/>
        </p:nvSpPr>
        <p:spPr bwMode="gray">
          <a:xfrm>
            <a:off x="2409819" y="3896226"/>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30" name="Oval 29">
            <a:extLst>
              <a:ext uri="{FF2B5EF4-FFF2-40B4-BE49-F238E27FC236}">
                <a16:creationId xmlns:a16="http://schemas.microsoft.com/office/drawing/2014/main" id="{BDB5E18B-EBF1-4F1F-8871-D800DDDB4FBB}"/>
              </a:ext>
            </a:extLst>
          </p:cNvPr>
          <p:cNvSpPr/>
          <p:nvPr/>
        </p:nvSpPr>
        <p:spPr bwMode="gray">
          <a:xfrm>
            <a:off x="8556667" y="1217708"/>
            <a:ext cx="1587893" cy="1173615"/>
          </a:xfrm>
          <a:prstGeom prst="ellipse">
            <a:avLst/>
          </a:prstGeom>
          <a:solidFill>
            <a:schemeClr val="accent2">
              <a:lumMod val="40000"/>
              <a:lumOff val="6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31" name="Oval 30">
            <a:extLst>
              <a:ext uri="{FF2B5EF4-FFF2-40B4-BE49-F238E27FC236}">
                <a16:creationId xmlns:a16="http://schemas.microsoft.com/office/drawing/2014/main" id="{FDF3A04F-4E1B-40AE-B95E-ED1306D37AA6}"/>
              </a:ext>
            </a:extLst>
          </p:cNvPr>
          <p:cNvSpPr/>
          <p:nvPr/>
        </p:nvSpPr>
        <p:spPr bwMode="gray">
          <a:xfrm>
            <a:off x="10249707" y="1217708"/>
            <a:ext cx="1704277" cy="11736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CB4807-EB0A-4CEA-9533-FDCFCCAF8592}"/>
                  </a:ext>
                </a:extLst>
              </p:cNvPr>
              <p:cNvSpPr txBox="1"/>
              <p:nvPr/>
            </p:nvSpPr>
            <p:spPr bwMode="gray">
              <a:xfrm>
                <a:off x="3132436" y="5540531"/>
                <a:ext cx="5557017" cy="369332"/>
              </a:xfrm>
              <a:prstGeom prst="rect">
                <a:avLst/>
              </a:prstGeom>
              <a:solidFill>
                <a:schemeClr val="accent3">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r>
                        <a:rPr lang="en-US" i="1" dirty="0" smtClean="0">
                          <a:latin typeface="Cambria Math" panose="02040503050406030204" pitchFamily="18" charset="0"/>
                        </a:rPr>
                        <m:t>+ </m:t>
                      </m:r>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𝐵</m:t>
                          </m:r>
                        </m:e>
                      </m:d>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𝐹</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e>
                      </m:d>
                    </m:oMath>
                  </m:oMathPara>
                </a14:m>
                <a:endParaRPr lang="en-US" dirty="0"/>
              </a:p>
            </p:txBody>
          </p:sp>
        </mc:Choice>
        <mc:Fallback xmlns="">
          <p:sp>
            <p:nvSpPr>
              <p:cNvPr id="36" name="TextBox 35">
                <a:extLst>
                  <a:ext uri="{FF2B5EF4-FFF2-40B4-BE49-F238E27FC236}">
                    <a16:creationId xmlns:a16="http://schemas.microsoft.com/office/drawing/2014/main" id="{B5CB4807-EB0A-4CEA-9533-FDCFCCAF8592}"/>
                  </a:ext>
                </a:extLst>
              </p:cNvPr>
              <p:cNvSpPr txBox="1">
                <a:spLocks noRot="1" noChangeAspect="1" noMove="1" noResize="1" noEditPoints="1" noAdjustHandles="1" noChangeArrowheads="1" noChangeShapeType="1" noTextEdit="1"/>
              </p:cNvSpPr>
              <p:nvPr/>
            </p:nvSpPr>
            <p:spPr bwMode="gray">
              <a:xfrm>
                <a:off x="3132436" y="5540531"/>
                <a:ext cx="5557017"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335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3" grpId="0" animBg="1"/>
      <p:bldP spid="14" grpId="0"/>
      <p:bldP spid="15" grpId="0"/>
      <p:bldP spid="25" grpId="0" animBg="1"/>
      <p:bldP spid="26"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B6202-0E2A-46D6-B2AA-7255DD41C997}"/>
              </a:ext>
            </a:extLst>
          </p:cNvPr>
          <p:cNvSpPr>
            <a:spLocks noGrp="1"/>
          </p:cNvSpPr>
          <p:nvPr>
            <p:ph type="title"/>
          </p:nvPr>
        </p:nvSpPr>
        <p:spPr/>
        <p:txBody>
          <a:bodyPr/>
          <a:lstStyle/>
          <a:p>
            <a:r>
              <a:rPr lang="en-US" dirty="0"/>
              <a:t>Topics (to be done)</a:t>
            </a:r>
          </a:p>
        </p:txBody>
      </p:sp>
      <p:sp>
        <p:nvSpPr>
          <p:cNvPr id="3" name="Content Placeholder 2">
            <a:extLst>
              <a:ext uri="{FF2B5EF4-FFF2-40B4-BE49-F238E27FC236}">
                <a16:creationId xmlns:a16="http://schemas.microsoft.com/office/drawing/2014/main" id="{5BA96090-D852-4D01-B828-3010491EFCEB}"/>
              </a:ext>
            </a:extLst>
          </p:cNvPr>
          <p:cNvSpPr>
            <a:spLocks noGrp="1"/>
          </p:cNvSpPr>
          <p:nvPr>
            <p:ph idx="1"/>
          </p:nvPr>
        </p:nvSpPr>
        <p:spPr>
          <a:xfrm>
            <a:off x="478369" y="1213308"/>
            <a:ext cx="11473384" cy="4797724"/>
          </a:xfrm>
        </p:spPr>
        <p:txBody>
          <a:bodyPr/>
          <a:lstStyle/>
          <a:p>
            <a:pPr marL="457200" indent="-457200">
              <a:buAutoNum type="arabicPeriod"/>
            </a:pPr>
            <a:r>
              <a:rPr lang="en-US" dirty="0"/>
              <a:t>Network Cascades Phenomena</a:t>
            </a:r>
          </a:p>
          <a:p>
            <a:pPr marL="698494" lvl="1" indent="-457200">
              <a:buFont typeface="+mj-lt"/>
              <a:buAutoNum type="alphaLcPeriod"/>
            </a:pPr>
            <a:r>
              <a:rPr lang="en-US" dirty="0"/>
              <a:t>Decision-Based Models (Technology adoption and Rumor spread)</a:t>
            </a:r>
          </a:p>
          <a:p>
            <a:pPr marL="698494" lvl="1" indent="-457200">
              <a:buAutoNum type="alphaLcPeriod"/>
            </a:pPr>
            <a:r>
              <a:rPr lang="en-US" dirty="0"/>
              <a:t>Probabilistic Models </a:t>
            </a:r>
          </a:p>
          <a:p>
            <a:pPr marL="937188" lvl="2" indent="-457200"/>
            <a:r>
              <a:rPr lang="en-US" dirty="0"/>
              <a:t>Greedy and Sketch approaches</a:t>
            </a:r>
          </a:p>
          <a:p>
            <a:pPr marL="937188" lvl="2" indent="-457200"/>
            <a:r>
              <a:rPr lang="en-US" dirty="0"/>
              <a:t>Influence maximization and Submodularity</a:t>
            </a:r>
          </a:p>
          <a:p>
            <a:pPr marL="457200" indent="-457200">
              <a:buAutoNum type="arabicPeriod"/>
            </a:pPr>
            <a:r>
              <a:rPr lang="en-US" dirty="0"/>
              <a:t>Outbreak detection and intervention</a:t>
            </a:r>
          </a:p>
          <a:p>
            <a:pPr marL="937188" lvl="2" indent="-457200"/>
            <a:r>
              <a:rPr lang="en-US" dirty="0"/>
              <a:t>Greedy and Sketch approaches to</a:t>
            </a:r>
          </a:p>
          <a:p>
            <a:pPr marL="1174733" lvl="3" indent="-457200"/>
            <a:r>
              <a:rPr lang="en-US" dirty="0"/>
              <a:t>Minimize time to detection</a:t>
            </a:r>
          </a:p>
          <a:p>
            <a:pPr marL="1174733" lvl="3" indent="-457200"/>
            <a:r>
              <a:rPr lang="en-US" dirty="0"/>
              <a:t>Maximize the number of detected outbreaks</a:t>
            </a:r>
          </a:p>
          <a:p>
            <a:pPr marL="1174733" lvl="3" indent="-457200"/>
            <a:r>
              <a:rPr lang="en-US" dirty="0"/>
              <a:t>Minimize the number of affected node</a:t>
            </a:r>
          </a:p>
          <a:p>
            <a:pPr marL="457200" indent="-457200">
              <a:buFont typeface="+mj-lt"/>
              <a:buAutoNum type="arabicPeriod"/>
            </a:pPr>
            <a:r>
              <a:rPr lang="en-US" dirty="0"/>
              <a:t>Contagion as Feedback-Control of Dynamical System</a:t>
            </a:r>
          </a:p>
        </p:txBody>
      </p:sp>
      <p:sp>
        <p:nvSpPr>
          <p:cNvPr id="4" name="Slide Number Placeholder 3">
            <a:extLst>
              <a:ext uri="{FF2B5EF4-FFF2-40B4-BE49-F238E27FC236}">
                <a16:creationId xmlns:a16="http://schemas.microsoft.com/office/drawing/2014/main" id="{581FA166-8A26-4896-976C-D8A73803C071}"/>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1848584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AAC0-04A5-42E9-96B8-E6FC8E7416EA}"/>
              </a:ext>
            </a:extLst>
          </p:cNvPr>
          <p:cNvSpPr>
            <a:spLocks noGrp="1"/>
          </p:cNvSpPr>
          <p:nvPr>
            <p:ph type="title"/>
          </p:nvPr>
        </p:nvSpPr>
        <p:spPr/>
        <p:txBody>
          <a:bodyPr/>
          <a:lstStyle/>
          <a:p>
            <a:r>
              <a:rPr lang="en-US" dirty="0"/>
              <a:t>Examples of submodular functions</a:t>
            </a:r>
          </a:p>
        </p:txBody>
      </p:sp>
      <p:sp>
        <p:nvSpPr>
          <p:cNvPr id="3" name="Content Placeholder 2">
            <a:extLst>
              <a:ext uri="{FF2B5EF4-FFF2-40B4-BE49-F238E27FC236}">
                <a16:creationId xmlns:a16="http://schemas.microsoft.com/office/drawing/2014/main" id="{E2E7F098-D4C9-428E-8971-BAC1D7133C29}"/>
              </a:ext>
            </a:extLst>
          </p:cNvPr>
          <p:cNvSpPr>
            <a:spLocks noGrp="1"/>
          </p:cNvSpPr>
          <p:nvPr>
            <p:ph idx="1"/>
          </p:nvPr>
        </p:nvSpPr>
        <p:spPr>
          <a:xfrm>
            <a:off x="478369" y="1213308"/>
            <a:ext cx="11473384" cy="2553520"/>
          </a:xfrm>
        </p:spPr>
        <p:txBody>
          <a:bodyPr/>
          <a:lstStyle/>
          <a:p>
            <a:r>
              <a:rPr lang="en-US" dirty="0"/>
              <a:t>Entropy</a:t>
            </a:r>
          </a:p>
          <a:p>
            <a:r>
              <a:rPr lang="en-US" dirty="0"/>
              <a:t>Ranking</a:t>
            </a:r>
          </a:p>
          <a:p>
            <a:r>
              <a:rPr lang="en-US" dirty="0"/>
              <a:t>Graph cut</a:t>
            </a:r>
          </a:p>
          <a:p>
            <a:r>
              <a:rPr lang="en-US" dirty="0"/>
              <a:t>Knap sack</a:t>
            </a:r>
          </a:p>
          <a:p>
            <a:r>
              <a:rPr lang="en-US" dirty="0"/>
              <a:t>Matching</a:t>
            </a:r>
          </a:p>
          <a:p>
            <a:r>
              <a:rPr lang="en-US" dirty="0"/>
              <a:t>Markov random field https://youtu.be/Y3u_hvxayDY?t=1427</a:t>
            </a:r>
          </a:p>
        </p:txBody>
      </p:sp>
      <p:sp>
        <p:nvSpPr>
          <p:cNvPr id="4" name="Slide Number Placeholder 3">
            <a:extLst>
              <a:ext uri="{FF2B5EF4-FFF2-40B4-BE49-F238E27FC236}">
                <a16:creationId xmlns:a16="http://schemas.microsoft.com/office/drawing/2014/main" id="{2AD58F80-2078-44D2-B145-B4BD0246D49E}"/>
              </a:ext>
            </a:extLst>
          </p:cNvPr>
          <p:cNvSpPr>
            <a:spLocks noGrp="1"/>
          </p:cNvSpPr>
          <p:nvPr>
            <p:ph type="sldNum" sz="quarter" idx="12"/>
          </p:nvPr>
        </p:nvSpPr>
        <p:spPr/>
        <p:txBody>
          <a:bodyPr/>
          <a:lstStyle/>
          <a:p>
            <a:fld id="{81561042-0DC2-4A04-AA50-F6D44EB20EBA}" type="slidenum">
              <a:rPr lang="en-US" smtClean="0"/>
              <a:t>30</a:t>
            </a:fld>
            <a:endParaRPr lang="en-US"/>
          </a:p>
        </p:txBody>
      </p:sp>
    </p:spTree>
    <p:extLst>
      <p:ext uri="{BB962C8B-B14F-4D97-AF65-F5344CB8AC3E}">
        <p14:creationId xmlns:p14="http://schemas.microsoft.com/office/powerpoint/2010/main" val="769406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131B-FE9D-4E87-9814-97A2712759BB}"/>
              </a:ext>
            </a:extLst>
          </p:cNvPr>
          <p:cNvSpPr>
            <a:spLocks noGrp="1"/>
          </p:cNvSpPr>
          <p:nvPr>
            <p:ph type="title"/>
          </p:nvPr>
        </p:nvSpPr>
        <p:spPr/>
        <p:txBody>
          <a:bodyPr/>
          <a:lstStyle/>
          <a:p>
            <a:r>
              <a:rPr lang="en-US" dirty="0"/>
              <a:t>Further topics on submodular optimization</a:t>
            </a:r>
          </a:p>
        </p:txBody>
      </p:sp>
      <p:sp>
        <p:nvSpPr>
          <p:cNvPr id="3" name="Content Placeholder 2">
            <a:extLst>
              <a:ext uri="{FF2B5EF4-FFF2-40B4-BE49-F238E27FC236}">
                <a16:creationId xmlns:a16="http://schemas.microsoft.com/office/drawing/2014/main" id="{9DFBFAE4-5DC5-476F-A58A-BE6859D30CC9}"/>
              </a:ext>
            </a:extLst>
          </p:cNvPr>
          <p:cNvSpPr>
            <a:spLocks noGrp="1"/>
          </p:cNvSpPr>
          <p:nvPr>
            <p:ph idx="1"/>
          </p:nvPr>
        </p:nvSpPr>
        <p:spPr>
          <a:xfrm>
            <a:off x="243348" y="1213308"/>
            <a:ext cx="11708405" cy="758156"/>
          </a:xfrm>
        </p:spPr>
        <p:txBody>
          <a:bodyPr/>
          <a:lstStyle/>
          <a:p>
            <a:r>
              <a:rPr lang="en-US" dirty="0"/>
              <a:t>Adaptive Submodularity: optimization problems with partially observable states </a:t>
            </a:r>
            <a:r>
              <a:rPr lang="en-US" sz="1200" dirty="0"/>
              <a:t>[</a:t>
            </a:r>
            <a:r>
              <a:rPr lang="en-US" sz="1200" dirty="0" err="1"/>
              <a:t>Goloviv</a:t>
            </a:r>
            <a:r>
              <a:rPr lang="en-US" sz="1200" dirty="0"/>
              <a:t> &amp; Krause 2011]</a:t>
            </a:r>
            <a:endParaRPr lang="en-US" sz="2000" dirty="0"/>
          </a:p>
          <a:p>
            <a:endParaRPr lang="en-US" dirty="0"/>
          </a:p>
        </p:txBody>
      </p:sp>
      <p:sp>
        <p:nvSpPr>
          <p:cNvPr id="4" name="Slide Number Placeholder 3">
            <a:extLst>
              <a:ext uri="{FF2B5EF4-FFF2-40B4-BE49-F238E27FC236}">
                <a16:creationId xmlns:a16="http://schemas.microsoft.com/office/drawing/2014/main" id="{AED04A86-D546-48AD-9953-C4310F6F4246}"/>
              </a:ext>
            </a:extLst>
          </p:cNvPr>
          <p:cNvSpPr>
            <a:spLocks noGrp="1"/>
          </p:cNvSpPr>
          <p:nvPr>
            <p:ph type="sldNum" sz="quarter" idx="12"/>
          </p:nvPr>
        </p:nvSpPr>
        <p:spPr/>
        <p:txBody>
          <a:bodyPr/>
          <a:lstStyle/>
          <a:p>
            <a:fld id="{81561042-0DC2-4A04-AA50-F6D44EB20EBA}" type="slidenum">
              <a:rPr lang="en-US" smtClean="0"/>
              <a:t>31</a:t>
            </a:fld>
            <a:endParaRPr lang="en-US"/>
          </a:p>
        </p:txBody>
      </p:sp>
      <p:sp>
        <p:nvSpPr>
          <p:cNvPr id="6" name="TextBox 5">
            <a:extLst>
              <a:ext uri="{FF2B5EF4-FFF2-40B4-BE49-F238E27FC236}">
                <a16:creationId xmlns:a16="http://schemas.microsoft.com/office/drawing/2014/main" id="{927EDDF1-4F8A-4BBE-B21E-CDCDEB2B9509}"/>
              </a:ext>
            </a:extLst>
          </p:cNvPr>
          <p:cNvSpPr txBox="1"/>
          <p:nvPr/>
        </p:nvSpPr>
        <p:spPr bwMode="gray">
          <a:xfrm>
            <a:off x="158545" y="6363694"/>
            <a:ext cx="11146094" cy="246221"/>
          </a:xfrm>
          <a:prstGeom prst="rect">
            <a:avLst/>
          </a:prstGeom>
          <a:noFill/>
        </p:spPr>
        <p:txBody>
          <a:bodyPr wrap="square">
            <a:spAutoFit/>
          </a:bodyPr>
          <a:lstStyle/>
          <a:p>
            <a:pPr algn="l"/>
            <a:r>
              <a:rPr lang="en-US" sz="1000" b="0" i="0" u="none" strike="noStrike" baseline="0" dirty="0" err="1">
                <a:latin typeface="+mj-lt"/>
              </a:rPr>
              <a:t>Golovin</a:t>
            </a:r>
            <a:r>
              <a:rPr lang="en-US" sz="1000" b="0" i="0" u="none" strike="noStrike" baseline="0" dirty="0">
                <a:latin typeface="+mj-lt"/>
              </a:rPr>
              <a:t>, D., and A. Krause, (2011) Adaptive </a:t>
            </a:r>
            <a:r>
              <a:rPr lang="en-US" sz="1000" b="0" i="0" u="none" strike="noStrike" baseline="0" dirty="0" err="1">
                <a:latin typeface="+mj-lt"/>
              </a:rPr>
              <a:t>submodularity</a:t>
            </a:r>
            <a:r>
              <a:rPr lang="en-US" sz="1000" b="0" i="0" u="none" strike="noStrike" baseline="0" dirty="0">
                <a:latin typeface="+mj-lt"/>
              </a:rPr>
              <a:t>: theory and applications in active learning and stochastic optimization. J </a:t>
            </a:r>
            <a:r>
              <a:rPr lang="en-US" sz="1000" b="0" i="0" u="none" strike="noStrike" baseline="0" dirty="0" err="1">
                <a:latin typeface="+mj-lt"/>
              </a:rPr>
              <a:t>Artif</a:t>
            </a:r>
            <a:r>
              <a:rPr lang="en-US" sz="1000" b="0" i="0" u="none" strike="noStrike" baseline="0" dirty="0">
                <a:latin typeface="+mj-lt"/>
              </a:rPr>
              <a:t> </a:t>
            </a:r>
            <a:r>
              <a:rPr lang="en-US" sz="1000" b="0" i="0" u="none" strike="noStrike" baseline="0" dirty="0" err="1">
                <a:latin typeface="+mj-lt"/>
              </a:rPr>
              <a:t>Intell</a:t>
            </a:r>
            <a:r>
              <a:rPr lang="en-US" sz="1000" b="0" i="0" u="none" strike="noStrike" baseline="0" dirty="0">
                <a:latin typeface="+mj-lt"/>
              </a:rPr>
              <a:t> Res</a:t>
            </a:r>
            <a:r>
              <a:rPr lang="en-US" sz="1000" dirty="0"/>
              <a:t>.</a:t>
            </a:r>
          </a:p>
        </p:txBody>
      </p:sp>
    </p:spTree>
    <p:extLst>
      <p:ext uri="{BB962C8B-B14F-4D97-AF65-F5344CB8AC3E}">
        <p14:creationId xmlns:p14="http://schemas.microsoft.com/office/powerpoint/2010/main" val="371461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A9F3-BC14-4B54-8B63-B911411E75FF}"/>
              </a:ext>
            </a:extLst>
          </p:cNvPr>
          <p:cNvSpPr>
            <a:spLocks noGrp="1"/>
          </p:cNvSpPr>
          <p:nvPr>
            <p:ph type="title"/>
          </p:nvPr>
        </p:nvSpPr>
        <p:spPr/>
        <p:txBody>
          <a:bodyPr/>
          <a:lstStyle/>
          <a:p>
            <a:r>
              <a:rPr lang="en-US" dirty="0"/>
              <a:t>Example: Optimal Assignment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5558B9-82D4-4D2D-9002-6B615126FA56}"/>
                  </a:ext>
                </a:extLst>
              </p:cNvPr>
              <p:cNvSpPr>
                <a:spLocks noGrp="1"/>
              </p:cNvSpPr>
              <p:nvPr>
                <p:ph idx="1"/>
              </p:nvPr>
            </p:nvSpPr>
            <p:spPr>
              <a:xfrm>
                <a:off x="478369" y="1213308"/>
                <a:ext cx="11473384" cy="3146311"/>
              </a:xfrm>
            </p:spPr>
            <p:txBody>
              <a:bodyPr/>
              <a:lstStyle/>
              <a:p>
                <a:pPr marL="342900" indent="-342900">
                  <a:buFont typeface="Arial" panose="020B0604020202020204" pitchFamily="34" charset="0"/>
                  <a:buChar char="•"/>
                </a:pPr>
                <a:r>
                  <a:rPr lang="en-US" dirty="0"/>
                  <a:t>We would like to know if the function that optimally assigns an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from a category </a:t>
                </a:r>
                <a14:m>
                  <m:oMath xmlns:m="http://schemas.openxmlformats.org/officeDocument/2006/math">
                    <m:r>
                      <a:rPr lang="en-US" i="1" dirty="0" smtClean="0">
                        <a:latin typeface="Cambria Math" panose="02040503050406030204" pitchFamily="18" charset="0"/>
                      </a:rPr>
                      <m:t>𝐶</m:t>
                    </m:r>
                  </m:oMath>
                </a14:m>
                <a:r>
                  <a:rPr lang="en-US" dirty="0"/>
                  <a:t> to an item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𝑗</m:t>
                        </m:r>
                      </m:sub>
                    </m:sSub>
                  </m:oMath>
                </a14:m>
                <a:r>
                  <a:rPr lang="en-US" dirty="0"/>
                  <a:t> in a category </a:t>
                </a:r>
                <a14:m>
                  <m:oMath xmlns:m="http://schemas.openxmlformats.org/officeDocument/2006/math">
                    <m:r>
                      <a:rPr lang="en-US" i="1" dirty="0" smtClean="0">
                        <a:latin typeface="Cambria Math" panose="02040503050406030204" pitchFamily="18" charset="0"/>
                      </a:rPr>
                      <m:t>𝑆</m:t>
                    </m:r>
                  </m:oMath>
                </a14:m>
                <a:r>
                  <a:rPr lang="en-US" dirty="0"/>
                  <a:t> in a way that maximizes the utility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𝑖𝑗</m:t>
                        </m:r>
                      </m:sub>
                    </m:sSub>
                  </m:oMath>
                </a14:m>
                <a:r>
                  <a:rPr lang="en-US" dirty="0"/>
                  <a:t> for the item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t>
                </a:r>
              </a:p>
              <a:p>
                <a:pPr marL="342900" indent="-342900">
                  <a:buFont typeface="Arial" panose="020B0604020202020204" pitchFamily="34" charset="0"/>
                  <a:buChar char="•"/>
                </a:pPr>
                <a:r>
                  <a:rPr lang="en-US" dirty="0"/>
                  <a:t>Other instances of this class of problem are matching a client with a service, choosing a treatment to a patient, or recommending a movie to a user. In all cases one wants to maximize the total utility of assignments.</a:t>
                </a:r>
              </a:p>
              <a:p>
                <a:r>
                  <a:rPr lang="en-US" dirty="0"/>
                  <a:t>The formulation is as follows:</a:t>
                </a:r>
              </a:p>
              <a:p>
                <a:pPr algn="ct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up/>
                      <m:e>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e>
                    </m:nary>
                  </m:oMath>
                </a14:m>
                <a:r>
                  <a:rPr lang="en-US" dirty="0"/>
                  <a:t> ,</a:t>
                </a:r>
              </a:p>
              <a:p>
                <a:r>
                  <a:rPr lang="en-US" dirty="0"/>
                  <a:t>where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_</m:t>
                    </m:r>
                    <m:r>
                      <a:rPr lang="en-US" i="1" dirty="0" smtClean="0">
                        <a:latin typeface="Cambria Math" panose="02040503050406030204" pitchFamily="18" charset="0"/>
                      </a:rPr>
                      <m:t>𝑖𝑗</m:t>
                    </m:r>
                  </m:oMath>
                </a14:m>
                <a:r>
                  <a:rPr lang="en-US" i="0" dirty="0">
                    <a:latin typeface="+mj-lt"/>
                  </a:rPr>
                  <a:t> </a:t>
                </a:r>
                <a:r>
                  <a:rPr lang="en-US" dirty="0"/>
                  <a:t>consists of a hypothetical assignment that has utility value.</a:t>
                </a:r>
              </a:p>
            </p:txBody>
          </p:sp>
        </mc:Choice>
        <mc:Fallback xmlns="">
          <p:sp>
            <p:nvSpPr>
              <p:cNvPr id="3" name="Content Placeholder 2">
                <a:extLst>
                  <a:ext uri="{FF2B5EF4-FFF2-40B4-BE49-F238E27FC236}">
                    <a16:creationId xmlns:a16="http://schemas.microsoft.com/office/drawing/2014/main" id="{6B5558B9-82D4-4D2D-9002-6B615126FA56}"/>
                  </a:ext>
                </a:extLst>
              </p:cNvPr>
              <p:cNvSpPr>
                <a:spLocks noGrp="1" noRot="1" noChangeAspect="1" noMove="1" noResize="1" noEditPoints="1" noAdjustHandles="1" noChangeArrowheads="1" noChangeShapeType="1" noTextEdit="1"/>
              </p:cNvSpPr>
              <p:nvPr>
                <p:ph idx="1"/>
              </p:nvPr>
            </p:nvSpPr>
            <p:spPr>
              <a:xfrm>
                <a:off x="478369" y="1213308"/>
                <a:ext cx="11473384" cy="3146311"/>
              </a:xfrm>
              <a:blipFill>
                <a:blip r:embed="rId3"/>
                <a:stretch>
                  <a:fillRect l="-1275" t="-1744" r="-319" b="-85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258AF9D-32C4-4BA2-8C61-9891004F9EE6}"/>
              </a:ext>
            </a:extLst>
          </p:cNvPr>
          <p:cNvSpPr>
            <a:spLocks noGrp="1"/>
          </p:cNvSpPr>
          <p:nvPr>
            <p:ph type="sldNum" sz="quarter" idx="12"/>
          </p:nvPr>
        </p:nvSpPr>
        <p:spPr/>
        <p:txBody>
          <a:bodyPr/>
          <a:lstStyle/>
          <a:p>
            <a:fld id="{81561042-0DC2-4A04-AA50-F6D44EB20EBA}" type="slidenum">
              <a:rPr lang="en-US" smtClean="0"/>
              <a:t>32</a:t>
            </a:fld>
            <a:endParaRPr lang="en-US"/>
          </a:p>
        </p:txBody>
      </p:sp>
      <p:sp>
        <p:nvSpPr>
          <p:cNvPr id="6" name="TextBox 5">
            <a:extLst>
              <a:ext uri="{FF2B5EF4-FFF2-40B4-BE49-F238E27FC236}">
                <a16:creationId xmlns:a16="http://schemas.microsoft.com/office/drawing/2014/main" id="{C0AAAEC6-B3D3-4EE8-93D0-7D55D29756BA}"/>
              </a:ext>
            </a:extLst>
          </p:cNvPr>
          <p:cNvSpPr txBox="1"/>
          <p:nvPr/>
        </p:nvSpPr>
        <p:spPr bwMode="gray">
          <a:xfrm>
            <a:off x="4251036" y="5144715"/>
            <a:ext cx="3923146" cy="369332"/>
          </a:xfrm>
          <a:prstGeom prst="rect">
            <a:avLst/>
          </a:prstGeom>
          <a:solidFill>
            <a:schemeClr val="accent3">
              <a:lumMod val="20000"/>
              <a:lumOff val="80000"/>
            </a:schemeClr>
          </a:solidFill>
        </p:spPr>
        <p:txBody>
          <a:bodyPr wrap="square">
            <a:spAutoFit/>
          </a:bodyPr>
          <a:lstStyle/>
          <a:p>
            <a:pPr algn="ctr"/>
            <a:r>
              <a:rPr lang="en-US" dirty="0"/>
              <a:t>Is this function submodular?</a:t>
            </a:r>
          </a:p>
        </p:txBody>
      </p:sp>
    </p:spTree>
    <p:extLst>
      <p:ext uri="{BB962C8B-B14F-4D97-AF65-F5344CB8AC3E}">
        <p14:creationId xmlns:p14="http://schemas.microsoft.com/office/powerpoint/2010/main" val="629059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3B32-E53C-4B3D-BFAC-B78C08141FB6}"/>
              </a:ext>
            </a:extLst>
          </p:cNvPr>
          <p:cNvSpPr>
            <a:spLocks noGrp="1"/>
          </p:cNvSpPr>
          <p:nvPr>
            <p:ph type="title"/>
          </p:nvPr>
        </p:nvSpPr>
        <p:spPr/>
        <p:txBody>
          <a:bodyPr/>
          <a:lstStyle/>
          <a:p>
            <a:r>
              <a:rPr lang="en-US" dirty="0"/>
              <a:t>Proof of </a:t>
            </a:r>
            <a:r>
              <a:rPr lang="en-US" dirty="0" err="1"/>
              <a:t>Submodularity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CC21D0-0A6E-4ED8-9751-1B09358EE27E}"/>
                  </a:ext>
                </a:extLst>
              </p:cNvPr>
              <p:cNvSpPr>
                <a:spLocks noGrp="1"/>
              </p:cNvSpPr>
              <p:nvPr>
                <p:ph idx="1"/>
              </p:nvPr>
            </p:nvSpPr>
            <p:spPr>
              <a:xfrm>
                <a:off x="478369" y="1063714"/>
                <a:ext cx="11473384" cy="1036033"/>
              </a:xfrm>
            </p:spPr>
            <p:txBody>
              <a:bodyPr/>
              <a:lstStyle/>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endParaRPr lang="en-US" dirty="0"/>
              </a:p>
              <a:p>
                <a14:m>
                  <m:oMath xmlns:m="http://schemas.openxmlformats.org/officeDocument/2006/math">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r>
                      <a:rPr lang="en-US" i="1" dirty="0">
                        <a:latin typeface="Cambria Math" panose="02040503050406030204" pitchFamily="18" charset="0"/>
                        <a:ea typeface="Cambria Math" panose="02040503050406030204" pitchFamily="18" charset="0"/>
                      </a:rPr>
                      <m:t>  +  </m:t>
                    </m:r>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r>
                  <a:rPr lang="en-US" dirty="0"/>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6BCC21D0-0A6E-4ED8-9751-1B09358EE27E}"/>
                  </a:ext>
                </a:extLst>
              </p:cNvPr>
              <p:cNvSpPr>
                <a:spLocks noGrp="1" noRot="1" noChangeAspect="1" noMove="1" noResize="1" noEditPoints="1" noAdjustHandles="1" noChangeArrowheads="1" noChangeShapeType="1" noTextEdit="1"/>
              </p:cNvSpPr>
              <p:nvPr>
                <p:ph idx="1"/>
              </p:nvPr>
            </p:nvSpPr>
            <p:spPr>
              <a:xfrm>
                <a:off x="478369" y="1063714"/>
                <a:ext cx="11473384" cy="1036033"/>
              </a:xfrm>
              <a:blipFill>
                <a:blip r:embed="rId2"/>
                <a:stretch>
                  <a:fillRect l="-690" t="-42941" b="-447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DB4B0E-7931-402A-A153-0DCA47E86357}"/>
              </a:ext>
            </a:extLst>
          </p:cNvPr>
          <p:cNvSpPr>
            <a:spLocks noGrp="1"/>
          </p:cNvSpPr>
          <p:nvPr>
            <p:ph type="sldNum" sz="quarter" idx="12"/>
          </p:nvPr>
        </p:nvSpPr>
        <p:spPr/>
        <p:txBody>
          <a:bodyPr/>
          <a:lstStyle/>
          <a:p>
            <a:fld id="{81561042-0DC2-4A04-AA50-F6D44EB20EBA}" type="slidenum">
              <a:rPr lang="en-US" smtClean="0"/>
              <a:t>33</a:t>
            </a:fld>
            <a:endParaRPr lang="en-US"/>
          </a:p>
        </p:txBody>
      </p:sp>
      <p:sp>
        <p:nvSpPr>
          <p:cNvPr id="6" name="Oval 5">
            <a:extLst>
              <a:ext uri="{FF2B5EF4-FFF2-40B4-BE49-F238E27FC236}">
                <a16:creationId xmlns:a16="http://schemas.microsoft.com/office/drawing/2014/main" id="{E5A35CF2-D9B3-4F90-97B3-77E9047E836A}"/>
              </a:ext>
            </a:extLst>
          </p:cNvPr>
          <p:cNvSpPr/>
          <p:nvPr/>
        </p:nvSpPr>
        <p:spPr bwMode="gray">
          <a:xfrm>
            <a:off x="2490587" y="2919978"/>
            <a:ext cx="2111842" cy="1764888"/>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7" name="Oval 6">
            <a:extLst>
              <a:ext uri="{FF2B5EF4-FFF2-40B4-BE49-F238E27FC236}">
                <a16:creationId xmlns:a16="http://schemas.microsoft.com/office/drawing/2014/main" id="{661ECDE3-53BD-42CB-B9AE-4001A88CC9DA}"/>
              </a:ext>
            </a:extLst>
          </p:cNvPr>
          <p:cNvSpPr/>
          <p:nvPr/>
        </p:nvSpPr>
        <p:spPr bwMode="gray">
          <a:xfrm>
            <a:off x="828686" y="3000006"/>
            <a:ext cx="2155925" cy="1542641"/>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10" name="Straight Arrow Connector 9">
            <a:extLst>
              <a:ext uri="{FF2B5EF4-FFF2-40B4-BE49-F238E27FC236}">
                <a16:creationId xmlns:a16="http://schemas.microsoft.com/office/drawing/2014/main" id="{E632B591-689B-4E68-9147-ABCEB560CB8A}"/>
              </a:ext>
            </a:extLst>
          </p:cNvPr>
          <p:cNvCxnSpPr>
            <a:cxnSpLocks/>
            <a:endCxn id="23" idx="0"/>
          </p:cNvCxnSpPr>
          <p:nvPr/>
        </p:nvCxnSpPr>
        <p:spPr bwMode="gray">
          <a:xfrm flipH="1">
            <a:off x="1113411" y="3926771"/>
            <a:ext cx="285136" cy="712186"/>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1F9A744C-BFB1-4FD5-8D95-E3FC8D7BA763}"/>
              </a:ext>
            </a:extLst>
          </p:cNvPr>
          <p:cNvCxnSpPr>
            <a:cxnSpLocks/>
          </p:cNvCxnSpPr>
          <p:nvPr/>
        </p:nvCxnSpPr>
        <p:spPr bwMode="gray">
          <a:xfrm flipH="1">
            <a:off x="3490980" y="4272645"/>
            <a:ext cx="212678" cy="72656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D546227-6035-4F25-8D13-F0288A0763AA}"/>
              </a:ext>
            </a:extLst>
          </p:cNvPr>
          <p:cNvCxnSpPr>
            <a:cxnSpLocks/>
            <a:endCxn id="21" idx="0"/>
          </p:cNvCxnSpPr>
          <p:nvPr/>
        </p:nvCxnSpPr>
        <p:spPr bwMode="gray">
          <a:xfrm flipH="1">
            <a:off x="2136782" y="3898475"/>
            <a:ext cx="609149" cy="184095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E9996D30-078F-43CF-87B5-1730F4132393}"/>
              </a:ext>
            </a:extLst>
          </p:cNvPr>
          <p:cNvSpPr txBox="1"/>
          <p:nvPr/>
        </p:nvSpPr>
        <p:spPr bwMode="gray">
          <a:xfrm>
            <a:off x="1582920" y="2126003"/>
            <a:ext cx="9150061" cy="641473"/>
          </a:xfrm>
          <a:prstGeom prst="rect">
            <a:avLst/>
          </a:prstGeom>
          <a:solidFill>
            <a:schemeClr val="bg1"/>
          </a:solidFill>
        </p:spPr>
        <p:txBody>
          <a:bodyPr wrap="square" lIns="182880" tIns="0" rIns="0" bIns="0" rtlCol="0">
            <a:noAutofit/>
          </a:bodyPr>
          <a:lstStyle/>
          <a:p>
            <a:pPr>
              <a:spcBef>
                <a:spcPts val="300"/>
              </a:spcBef>
              <a:spcAft>
                <a:spcPts val="300"/>
              </a:spcAft>
              <a:buClr>
                <a:schemeClr val="accent1"/>
              </a:buClr>
              <a:buSzPct val="90000"/>
            </a:pPr>
            <a:r>
              <a:rPr lang="en-US" b="1" u="sng" dirty="0"/>
              <a:t>Intuition of the proof:</a:t>
            </a:r>
            <a:r>
              <a:rPr lang="en-US" b="1" dirty="0"/>
              <a:t> </a:t>
            </a:r>
            <a:r>
              <a:rPr lang="en-US" dirty="0"/>
              <a:t>look the possible combinations of choices of services contained in A, B, or both.</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0FB7919-2FB7-4F49-8C46-83BFBF5EFBFD}"/>
                  </a:ext>
                </a:extLst>
              </p:cNvPr>
              <p:cNvSpPr txBox="1"/>
              <p:nvPr/>
            </p:nvSpPr>
            <p:spPr bwMode="gray">
              <a:xfrm>
                <a:off x="5240128" y="3429000"/>
                <a:ext cx="6739195" cy="2365286"/>
              </a:xfrm>
              <a:prstGeom prst="rect">
                <a:avLst/>
              </a:prstGeom>
              <a:solidFill>
                <a:schemeClr val="accent3">
                  <a:lumMod val="20000"/>
                  <a:lumOff val="80000"/>
                </a:schemeClr>
              </a:solidFill>
            </p:spPr>
            <p:txBody>
              <a:bodyPr wrap="square" lIns="91440" tIns="91440" rIns="91440" bIns="91440" rtlCol="0">
                <a:noAutofit/>
              </a:bodyPr>
              <a:lstStyle/>
              <a:p>
                <a:pPr>
                  <a:spcBef>
                    <a:spcPts val="300"/>
                  </a:spcBef>
                  <a:spcAft>
                    <a:spcPts val="300"/>
                  </a:spcAft>
                  <a:buClr>
                    <a:schemeClr val="accent1"/>
                  </a:buClr>
                  <a:buSzPct val="90000"/>
                </a:pPr>
                <a:r>
                  <a:rPr lang="en-US" u="sng" dirty="0">
                    <a:latin typeface="Cambria Math" panose="02040503050406030204" pitchFamily="18" charset="0"/>
                  </a:rPr>
                  <a:t>Expressing this in equations, we get:</a:t>
                </a:r>
              </a:p>
              <a:p>
                <a:pPr>
                  <a:spcBef>
                    <a:spcPts val="300"/>
                  </a:spcBef>
                  <a:spcAft>
                    <a:spcPts val="300"/>
                  </a:spcAft>
                  <a:buClr>
                    <a:schemeClr val="accent1"/>
                  </a:buClr>
                  <a:buSzPct val="90000"/>
                </a:pPr>
                <a14:m>
                  <m:oMath xmlns:m="http://schemas.openxmlformats.org/officeDocument/2006/math">
                    <m:r>
                      <a:rPr lang="en-US" i="1" smtClean="0">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d>
                          <m:dPr>
                            <m:ctrlPr>
                              <a:rPr lang="en-US" b="0"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𝑖𝑗</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sub>
                        </m:sSub>
                        <m:r>
                          <a:rPr lang="en-US" b="0" i="1" smtClean="0">
                            <a:latin typeface="Cambria Math" panose="02040503050406030204" pitchFamily="18" charset="0"/>
                          </a:rPr>
                          <m:t>,</m:t>
                        </m:r>
                      </m:e>
                    </m:nary>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b="0" i="1" dirty="0" smtClean="0">
                        <a:latin typeface="Cambria Math" panose="02040503050406030204" pitchFamily="18" charset="0"/>
                        <a:ea typeface="Cambria Math" panose="02040503050406030204" pitchFamily="18" charset="0"/>
                      </a:rPr>
                      <m:t>)</m:t>
                    </m:r>
                  </m:oMath>
                </a14:m>
                <a:r>
                  <a:rPr lang="en-US" dirty="0"/>
                  <a:t> </a:t>
                </a:r>
              </a:p>
              <a:p>
                <a:pPr>
                  <a:spcBef>
                    <a:spcPts val="300"/>
                  </a:spcBef>
                  <a:spcAft>
                    <a:spcPts val="300"/>
                  </a:spcAft>
                  <a:buClr>
                    <a:schemeClr val="accent1"/>
                  </a:buClr>
                  <a:buSzPct val="90000"/>
                </a:pP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0" smtClean="0">
                        <a:latin typeface="Cambria Math" panose="02040503050406030204" pitchFamily="18" charset="0"/>
                      </a:rPr>
                      <m:t>=</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oMath>
                </a14:m>
                <a:r>
                  <a:rPr lang="en-US" dirty="0"/>
                  <a:t> </a:t>
                </a:r>
              </a:p>
              <a:p>
                <a:pPr>
                  <a:spcBef>
                    <a:spcPts val="300"/>
                  </a:spcBef>
                  <a:spcAft>
                    <a:spcPts val="300"/>
                  </a:spcAft>
                  <a:buClr>
                    <a:schemeClr val="accent1"/>
                  </a:buClr>
                  <a:buSzPct val="90000"/>
                </a:pPr>
                <a14:m>
                  <m:oMath xmlns:m="http://schemas.openxmlformats.org/officeDocument/2006/math">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r>
                      <a:rPr lang="en-US" b="0" i="1" dirty="0" smtClean="0">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0" smtClean="0">
                        <a:latin typeface="Cambria Math" panose="02040503050406030204" pitchFamily="18" charset="0"/>
                      </a:rPr>
                      <m:t>=</m:t>
                    </m:r>
                    <m:r>
                      <m:rPr>
                        <m:sty m:val="p"/>
                      </m:rPr>
                      <a:rPr lang="en-US" b="0" i="0" smtClean="0">
                        <a:latin typeface="Cambria Math" panose="02040503050406030204" pitchFamily="18" charset="0"/>
                      </a:rPr>
                      <m:t>max</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𝐴</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r>
                          <a:rPr lang="en-US" b="0" i="1" smtClean="0">
                            <a:latin typeface="Cambria Math" panose="02040503050406030204" pitchFamily="18" charset="0"/>
                          </a:rPr>
                          <m:t>,</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b="0" i="1" dirty="0" smtClean="0">
                        <a:latin typeface="Cambria Math" panose="02040503050406030204" pitchFamily="18" charset="0"/>
                        <a:ea typeface="Cambria Math" panose="02040503050406030204" pitchFamily="18" charset="0"/>
                      </a:rPr>
                      <m:t>)</m:t>
                    </m:r>
                  </m:oMath>
                </a14:m>
                <a:endParaRPr lang="en-US" dirty="0"/>
              </a:p>
              <a:p>
                <a:pPr>
                  <a:spcBef>
                    <a:spcPts val="300"/>
                  </a:spcBef>
                  <a:spcAft>
                    <a:spcPts val="300"/>
                  </a:spcAft>
                  <a:buClr>
                    <a:schemeClr val="accent1"/>
                  </a:buClr>
                  <a:buSzPct val="90000"/>
                </a:pPr>
                <a14:m>
                  <m:oMath xmlns:m="http://schemas.openxmlformats.org/officeDocument/2006/math">
                    <m:r>
                      <a:rPr lang="en-US" i="1" dirty="0">
                        <a:latin typeface="Cambria Math" panose="02040503050406030204" pitchFamily="18" charset="0"/>
                        <a:ea typeface="Cambria Math" panose="02040503050406030204" pitchFamily="18" charset="0"/>
                      </a:rPr>
                      <m:t>𝐹</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e>
                    </m:d>
                    <m:r>
                      <a:rPr lang="en-US" b="0" i="0"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𝑢</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sub>
                    </m:sSub>
                  </m:oMath>
                </a14:m>
                <a:r>
                  <a:rPr lang="en-US" dirty="0"/>
                  <a:t> </a:t>
                </a:r>
              </a:p>
            </p:txBody>
          </p:sp>
        </mc:Choice>
        <mc:Fallback xmlns="">
          <p:sp>
            <p:nvSpPr>
              <p:cNvPr id="19" name="TextBox 18">
                <a:extLst>
                  <a:ext uri="{FF2B5EF4-FFF2-40B4-BE49-F238E27FC236}">
                    <a16:creationId xmlns:a16="http://schemas.microsoft.com/office/drawing/2014/main" id="{10FB7919-2FB7-4F49-8C46-83BFBF5EFBFD}"/>
                  </a:ext>
                </a:extLst>
              </p:cNvPr>
              <p:cNvSpPr txBox="1">
                <a:spLocks noRot="1" noChangeAspect="1" noMove="1" noResize="1" noEditPoints="1" noAdjustHandles="1" noChangeArrowheads="1" noChangeShapeType="1" noTextEdit="1"/>
              </p:cNvSpPr>
              <p:nvPr/>
            </p:nvSpPr>
            <p:spPr bwMode="gray">
              <a:xfrm>
                <a:off x="5240128" y="3429000"/>
                <a:ext cx="6739195" cy="2365286"/>
              </a:xfrm>
              <a:prstGeom prst="rect">
                <a:avLst/>
              </a:prstGeom>
              <a:blipFill>
                <a:blip r:embed="rId3"/>
                <a:stretch>
                  <a:fillRect l="-814" t="-1289" b="-95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58BADA-5531-47DE-A149-243A51B4AB5C}"/>
                  </a:ext>
                </a:extLst>
              </p:cNvPr>
              <p:cNvSpPr txBox="1"/>
              <p:nvPr/>
            </p:nvSpPr>
            <p:spPr bwMode="gray">
              <a:xfrm>
                <a:off x="3114599" y="4903773"/>
                <a:ext cx="710065" cy="434583"/>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𝐴</m:t>
                          </m:r>
                        </m:sub>
                      </m:sSub>
                    </m:oMath>
                  </m:oMathPara>
                </a14:m>
                <a:endParaRPr lang="en-US" sz="2400" dirty="0" err="1"/>
              </a:p>
            </p:txBody>
          </p:sp>
        </mc:Choice>
        <mc:Fallback xmlns="">
          <p:sp>
            <p:nvSpPr>
              <p:cNvPr id="20" name="TextBox 19">
                <a:extLst>
                  <a:ext uri="{FF2B5EF4-FFF2-40B4-BE49-F238E27FC236}">
                    <a16:creationId xmlns:a16="http://schemas.microsoft.com/office/drawing/2014/main" id="{1358BADA-5531-47DE-A149-243A51B4AB5C}"/>
                  </a:ext>
                </a:extLst>
              </p:cNvPr>
              <p:cNvSpPr txBox="1">
                <a:spLocks noRot="1" noChangeAspect="1" noMove="1" noResize="1" noEditPoints="1" noAdjustHandles="1" noChangeArrowheads="1" noChangeShapeType="1" noTextEdit="1"/>
              </p:cNvSpPr>
              <p:nvPr/>
            </p:nvSpPr>
            <p:spPr bwMode="gray">
              <a:xfrm>
                <a:off x="3114599" y="4903773"/>
                <a:ext cx="710065" cy="434583"/>
              </a:xfrm>
              <a:prstGeom prst="rect">
                <a:avLst/>
              </a:prstGeom>
              <a:blipFill>
                <a:blip r:embed="rId4"/>
                <a:stretch>
                  <a:fillRect l="-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383BA32-A402-4A84-B709-77FE5D7FCF15}"/>
                  </a:ext>
                </a:extLst>
              </p:cNvPr>
              <p:cNvSpPr txBox="1"/>
              <p:nvPr/>
            </p:nvSpPr>
            <p:spPr bwMode="gray">
              <a:xfrm>
                <a:off x="1781749" y="5739433"/>
                <a:ext cx="710065" cy="345187"/>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𝑢</m:t>
                          </m:r>
                        </m:e>
                        <m:sub>
                          <m:r>
                            <a:rPr lang="en-US" sz="2400" b="0" i="1" dirty="0" smtClean="0">
                              <a:latin typeface="Cambria Math" panose="02040503050406030204" pitchFamily="18" charset="0"/>
                            </a:rPr>
                            <m:t>𝑖</m:t>
                          </m:r>
                          <m:r>
                            <a:rPr lang="en-US" sz="2400" b="0" i="1" dirty="0" smtClean="0">
                              <a:latin typeface="Cambria Math" panose="02040503050406030204" pitchFamily="18" charset="0"/>
                            </a:rPr>
                            <m:t>,</m:t>
                          </m:r>
                          <m:r>
                            <a:rPr lang="en-US" sz="2400" b="0" i="1" dirty="0" smtClean="0">
                              <a:latin typeface="Cambria Math" panose="02040503050406030204" pitchFamily="18" charset="0"/>
                            </a:rPr>
                            <m:t>𝑗</m:t>
                          </m:r>
                          <m:r>
                            <a:rPr lang="en-US" sz="2400" b="0" i="1" dirty="0" smtClean="0">
                              <a:latin typeface="Cambria Math" panose="02040503050406030204" pitchFamily="18" charset="0"/>
                            </a:rPr>
                            <m:t>∈</m:t>
                          </m:r>
                          <m:r>
                            <a:rPr lang="en-US" sz="2400" b="0" i="1" dirty="0" smtClean="0">
                              <a:latin typeface="Cambria Math" panose="02040503050406030204" pitchFamily="18" charset="0"/>
                            </a:rPr>
                            <m:t>𝐴</m:t>
                          </m:r>
                          <m:r>
                            <a:rPr lang="en-US" sz="2400" b="0" i="1" dirty="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𝐵</m:t>
                          </m:r>
                        </m:sub>
                      </m:sSub>
                    </m:oMath>
                  </m:oMathPara>
                </a14:m>
                <a:endParaRPr lang="en-US" sz="2400" dirty="0" err="1"/>
              </a:p>
            </p:txBody>
          </p:sp>
        </mc:Choice>
        <mc:Fallback xmlns="">
          <p:sp>
            <p:nvSpPr>
              <p:cNvPr id="21" name="TextBox 20">
                <a:extLst>
                  <a:ext uri="{FF2B5EF4-FFF2-40B4-BE49-F238E27FC236}">
                    <a16:creationId xmlns:a16="http://schemas.microsoft.com/office/drawing/2014/main" id="{6383BA32-A402-4A84-B709-77FE5D7FCF15}"/>
                  </a:ext>
                </a:extLst>
              </p:cNvPr>
              <p:cNvSpPr txBox="1">
                <a:spLocks noRot="1" noChangeAspect="1" noMove="1" noResize="1" noEditPoints="1" noAdjustHandles="1" noChangeArrowheads="1" noChangeShapeType="1" noTextEdit="1"/>
              </p:cNvSpPr>
              <p:nvPr/>
            </p:nvSpPr>
            <p:spPr bwMode="gray">
              <a:xfrm>
                <a:off x="1781749" y="5739433"/>
                <a:ext cx="710065" cy="345187"/>
              </a:xfrm>
              <a:prstGeom prst="rect">
                <a:avLst/>
              </a:prstGeom>
              <a:blipFill>
                <a:blip r:embed="rId5"/>
                <a:stretch>
                  <a:fillRect l="-29060" r="-1196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BF0DF09-4135-402D-BE3B-4FE2EE72F1D2}"/>
                  </a:ext>
                </a:extLst>
              </p:cNvPr>
              <p:cNvSpPr txBox="1"/>
              <p:nvPr/>
            </p:nvSpPr>
            <p:spPr bwMode="gray">
              <a:xfrm>
                <a:off x="758378" y="4638957"/>
                <a:ext cx="710065" cy="345187"/>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a:latin typeface="Cambria Math" panose="02040503050406030204" pitchFamily="18" charset="0"/>
                            </a:rPr>
                            <m:t>𝐵</m:t>
                          </m:r>
                        </m:sub>
                      </m:sSub>
                    </m:oMath>
                  </m:oMathPara>
                </a14:m>
                <a:endParaRPr lang="en-US" sz="2400" dirty="0" err="1"/>
              </a:p>
            </p:txBody>
          </p:sp>
        </mc:Choice>
        <mc:Fallback xmlns="">
          <p:sp>
            <p:nvSpPr>
              <p:cNvPr id="23" name="TextBox 22">
                <a:extLst>
                  <a:ext uri="{FF2B5EF4-FFF2-40B4-BE49-F238E27FC236}">
                    <a16:creationId xmlns:a16="http://schemas.microsoft.com/office/drawing/2014/main" id="{8BF0DF09-4135-402D-BE3B-4FE2EE72F1D2}"/>
                  </a:ext>
                </a:extLst>
              </p:cNvPr>
              <p:cNvSpPr txBox="1">
                <a:spLocks noRot="1" noChangeAspect="1" noMove="1" noResize="1" noEditPoints="1" noAdjustHandles="1" noChangeArrowheads="1" noChangeShapeType="1" noTextEdit="1"/>
              </p:cNvSpPr>
              <p:nvPr/>
            </p:nvSpPr>
            <p:spPr bwMode="gray">
              <a:xfrm>
                <a:off x="758378" y="4638957"/>
                <a:ext cx="710065" cy="345187"/>
              </a:xfrm>
              <a:prstGeom prst="rect">
                <a:avLst/>
              </a:prstGeom>
              <a:blipFill>
                <a:blip r:embed="rId6"/>
                <a:stretch>
                  <a:fillRect l="-8547" b="-15789"/>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BEA53AA-1D12-4F2B-A5D4-DB02C3BDF3CF}"/>
              </a:ext>
            </a:extLst>
          </p:cNvPr>
          <p:cNvSpPr txBox="1"/>
          <p:nvPr/>
        </p:nvSpPr>
        <p:spPr bwMode="gray">
          <a:xfrm>
            <a:off x="43753" y="5030905"/>
            <a:ext cx="1723462" cy="584775"/>
          </a:xfrm>
          <a:prstGeom prst="rect">
            <a:avLst/>
          </a:prstGeom>
          <a:noFill/>
        </p:spPr>
        <p:txBody>
          <a:bodyPr wrap="square">
            <a:spAutoFit/>
          </a:bodyPr>
          <a:lstStyle/>
          <a:p>
            <a:pPr algn="ctr"/>
            <a:r>
              <a:rPr lang="en-US" sz="1600" dirty="0"/>
              <a:t>service in </a:t>
            </a:r>
            <a:r>
              <a:rPr lang="en-US" sz="1600" i="1" dirty="0"/>
              <a:t>A, </a:t>
            </a:r>
            <a:r>
              <a:rPr lang="en-US" sz="1600" dirty="0"/>
              <a:t>that is not in </a:t>
            </a:r>
            <a:r>
              <a:rPr lang="en-US" sz="1600" i="1" dirty="0"/>
              <a:t>B</a:t>
            </a:r>
            <a:r>
              <a:rPr lang="en-US" sz="1600" dirty="0"/>
              <a:t> </a:t>
            </a:r>
          </a:p>
        </p:txBody>
      </p:sp>
      <p:sp>
        <p:nvSpPr>
          <p:cNvPr id="25" name="TextBox 24">
            <a:extLst>
              <a:ext uri="{FF2B5EF4-FFF2-40B4-BE49-F238E27FC236}">
                <a16:creationId xmlns:a16="http://schemas.microsoft.com/office/drawing/2014/main" id="{1D51F7F1-AE4B-4D3E-A4EB-ED2DF0EA9C0B}"/>
              </a:ext>
            </a:extLst>
          </p:cNvPr>
          <p:cNvSpPr txBox="1"/>
          <p:nvPr/>
        </p:nvSpPr>
        <p:spPr bwMode="gray">
          <a:xfrm>
            <a:off x="1169428" y="6037231"/>
            <a:ext cx="1849872" cy="584775"/>
          </a:xfrm>
          <a:prstGeom prst="rect">
            <a:avLst/>
          </a:prstGeom>
          <a:noFill/>
        </p:spPr>
        <p:txBody>
          <a:bodyPr wrap="square">
            <a:spAutoFit/>
          </a:bodyPr>
          <a:lstStyle/>
          <a:p>
            <a:pPr algn="ctr"/>
            <a:r>
              <a:rPr lang="en-US" sz="1600" dirty="0"/>
              <a:t>service in </a:t>
            </a:r>
            <a:r>
              <a:rPr lang="en-US" sz="1600" i="1" dirty="0"/>
              <a:t>A, </a:t>
            </a:r>
            <a:r>
              <a:rPr lang="en-US" sz="1600" dirty="0"/>
              <a:t>that is also in </a:t>
            </a:r>
            <a:r>
              <a:rPr lang="en-US" sz="1600" i="1" dirty="0"/>
              <a:t>B</a:t>
            </a:r>
            <a:endParaRPr lang="en-US" sz="1600" dirty="0"/>
          </a:p>
        </p:txBody>
      </p:sp>
      <p:sp>
        <p:nvSpPr>
          <p:cNvPr id="28" name="TextBox 27">
            <a:extLst>
              <a:ext uri="{FF2B5EF4-FFF2-40B4-BE49-F238E27FC236}">
                <a16:creationId xmlns:a16="http://schemas.microsoft.com/office/drawing/2014/main" id="{8D13AEEE-492B-4057-8AC1-813A783611DB}"/>
              </a:ext>
            </a:extLst>
          </p:cNvPr>
          <p:cNvSpPr txBox="1"/>
          <p:nvPr/>
        </p:nvSpPr>
        <p:spPr bwMode="gray">
          <a:xfrm>
            <a:off x="2640694" y="5333714"/>
            <a:ext cx="1723462" cy="584775"/>
          </a:xfrm>
          <a:prstGeom prst="rect">
            <a:avLst/>
          </a:prstGeom>
          <a:noFill/>
        </p:spPr>
        <p:txBody>
          <a:bodyPr wrap="square">
            <a:spAutoFit/>
          </a:bodyPr>
          <a:lstStyle/>
          <a:p>
            <a:pPr algn="ctr"/>
            <a:r>
              <a:rPr lang="en-US" sz="1600" dirty="0"/>
              <a:t>service in B</a:t>
            </a:r>
            <a:r>
              <a:rPr lang="en-US" sz="1600" i="1" dirty="0"/>
              <a:t>, </a:t>
            </a:r>
            <a:r>
              <a:rPr lang="en-US" sz="1600" dirty="0"/>
              <a:t>that is not in A </a:t>
            </a:r>
          </a:p>
        </p:txBody>
      </p:sp>
    </p:spTree>
    <p:extLst>
      <p:ext uri="{BB962C8B-B14F-4D97-AF65-F5344CB8AC3E}">
        <p14:creationId xmlns:p14="http://schemas.microsoft.com/office/powerpoint/2010/main" val="155664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animBg="1"/>
      <p:bldP spid="19" grpId="0" animBg="1"/>
      <p:bldP spid="20" grpId="0"/>
      <p:bldP spid="21"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813CC-DC47-4469-A5BA-41D532A6217A}"/>
              </a:ext>
            </a:extLst>
          </p:cNvPr>
          <p:cNvSpPr>
            <a:spLocks noGrp="1"/>
          </p:cNvSpPr>
          <p:nvPr>
            <p:ph type="title"/>
          </p:nvPr>
        </p:nvSpPr>
        <p:spPr/>
        <p:txBody>
          <a:bodyPr/>
          <a:lstStyle/>
          <a:p>
            <a:r>
              <a:rPr lang="en-US" dirty="0"/>
              <a:t>Four cases - Proof of </a:t>
            </a:r>
            <a:r>
              <a:rPr lang="en-US" dirty="0" err="1"/>
              <a:t>Submodularity</a:t>
            </a:r>
            <a:endParaRPr lang="en-US" dirty="0"/>
          </a:p>
        </p:txBody>
      </p:sp>
      <p:sp>
        <p:nvSpPr>
          <p:cNvPr id="4" name="Slide Number Placeholder 3">
            <a:extLst>
              <a:ext uri="{FF2B5EF4-FFF2-40B4-BE49-F238E27FC236}">
                <a16:creationId xmlns:a16="http://schemas.microsoft.com/office/drawing/2014/main" id="{94739D8F-342F-4C0F-A522-D103A196BB40}"/>
              </a:ext>
            </a:extLst>
          </p:cNvPr>
          <p:cNvSpPr>
            <a:spLocks noGrp="1"/>
          </p:cNvSpPr>
          <p:nvPr>
            <p:ph type="sldNum" sz="quarter" idx="12"/>
          </p:nvPr>
        </p:nvSpPr>
        <p:spPr/>
        <p:txBody>
          <a:bodyPr/>
          <a:lstStyle/>
          <a:p>
            <a:fld id="{81561042-0DC2-4A04-AA50-F6D44EB20EBA}" type="slidenum">
              <a:rPr lang="en-US" smtClean="0"/>
              <a:t>34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376E11-F669-4DF1-91BF-0BC39C315AF6}"/>
                  </a:ext>
                </a:extLst>
              </p:cNvPr>
              <p:cNvSpPr txBox="1"/>
              <p:nvPr/>
            </p:nvSpPr>
            <p:spPr bwMode="gray">
              <a:xfrm>
                <a:off x="3508823" y="1012132"/>
                <a:ext cx="7721599"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u="sng" dirty="0">
                    <a:latin typeface="+mj-lt"/>
                  </a:rPr>
                  <a:t>Case-1</a:t>
                </a:r>
                <a:r>
                  <a:rPr lang="en-US" sz="1600" b="1" dirty="0">
                    <a:latin typeface="+mj-lt"/>
                  </a:rPr>
                  <a:t>: </a:t>
                </a:r>
                <a:r>
                  <a:rPr lang="en-US" sz="1600" dirty="0">
                    <a:latin typeface="+mj-lt"/>
                  </a:rPr>
                  <a:t>the service in the intersection has </a:t>
                </a:r>
                <a:r>
                  <a:rPr lang="en-US" sz="1600" b="1" dirty="0">
                    <a:latin typeface="+mj-lt"/>
                  </a:rPr>
                  <a:t>lower</a:t>
                </a:r>
                <a:r>
                  <a:rPr lang="en-US" sz="1600" dirty="0">
                    <a:latin typeface="+mj-lt"/>
                  </a:rPr>
                  <a:t> utility,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&lt;</m:t>
                        </m:r>
                        <m:r>
                          <m:rPr>
                            <m:sty m:val="p"/>
                          </m:rPr>
                          <a:rPr lang="en-US" sz="1600" b="0" i="0" dirty="0" smtClean="0">
                            <a:latin typeface="Cambria Math" panose="02040503050406030204" pitchFamily="18" charset="0"/>
                            <a:ea typeface="Cambria Math" panose="02040503050406030204" pitchFamily="18" charset="0"/>
                          </a:rPr>
                          <m:t>min</m:t>
                        </m:r>
                        <m:r>
                          <a:rPr lang="en-US" sz="1600" b="0" i="1" dirty="0"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oMath>
                </a14:m>
                <a:r>
                  <a:rPr lang="en-US" sz="1600" dirty="0"/>
                  <a:t> </a:t>
                </a: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r>
                      <a:rPr lang="en-US" sz="1600" i="1" dirty="0" smtClean="0">
                        <a:latin typeface="Cambria Math" panose="02040503050406030204" pitchFamily="18" charset="0"/>
                        <a:ea typeface="Cambria Math" panose="02040503050406030204" pitchFamily="18" charset="0"/>
                      </a:rPr>
                      <m:t> </m:t>
                    </m:r>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  </m:t>
                    </m:r>
                    <m:r>
                      <a:rPr lang="pt-BR"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rPr>
                      <m:t>max</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e>
                    </m:d>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m:rPr>
                            <m:sty m:val="p"/>
                          </m:rPr>
                          <a:rPr lang="en-US" sz="1600" dirty="0">
                            <a:latin typeface="Cambria Math" panose="02040503050406030204" pitchFamily="18" charset="0"/>
                            <a:ea typeface="Cambria Math" panose="02040503050406030204" pitchFamily="18" charset="0"/>
                          </a:rPr>
                          <m:t>min</m:t>
                        </m:r>
                        <m:r>
                          <a:rPr lang="en-US" sz="1600" i="1" dirty="0">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i="1">
                        <a:latin typeface="Cambria Math" panose="02040503050406030204" pitchFamily="18" charset="0"/>
                      </a:rPr>
                      <m:t>)</m:t>
                    </m:r>
                    <m:r>
                      <a:rPr lang="en-US" sz="1600" b="0" i="1" smtClean="0">
                        <a:latin typeface="Cambria Math" panose="02040503050406030204" pitchFamily="18" charset="0"/>
                      </a:rPr>
                      <m:t>=2+1</m:t>
                    </m:r>
                  </m:oMath>
                </a14:m>
                <a:r>
                  <a:rPr lang="en-US" sz="1600" dirty="0">
                    <a:latin typeface="+mj-lt"/>
                  </a:rPr>
                  <a:t>  </a:t>
                </a:r>
              </a:p>
              <a:p>
                <a:pPr>
                  <a:spcBef>
                    <a:spcPts val="300"/>
                  </a:spcBef>
                  <a:spcAft>
                    <a:spcPts val="300"/>
                  </a:spcAft>
                  <a:buClr>
                    <a:schemeClr val="accent1"/>
                  </a:buClr>
                  <a:buSzPct val="90000"/>
                </a:pPr>
                <a:r>
                  <a:rPr lang="en-US" sz="1600" dirty="0">
                    <a:latin typeface="+mj-lt"/>
                  </a:rPr>
                  <a:t>which implies the </a:t>
                </a:r>
                <a:r>
                  <a:rPr lang="en-US" sz="1600" b="1" dirty="0">
                    <a:latin typeface="+mj-lt"/>
                  </a:rPr>
                  <a:t>inequality</a:t>
                </a:r>
                <a:r>
                  <a:rPr lang="en-US" sz="1600" dirty="0">
                    <a:latin typeface="+mj-lt"/>
                  </a:rPr>
                  <a:t> </a:t>
                </a:r>
                <a14:m>
                  <m:oMath xmlns:m="http://schemas.openxmlformats.org/officeDocument/2006/math">
                    <m:r>
                      <a:rPr lang="en-US" sz="1600" i="1" dirty="0" smtClean="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𝐴</m:t>
                        </m:r>
                      </m:e>
                    </m:d>
                    <m:r>
                      <a:rPr lang="en-US" sz="1600" i="1" dirty="0">
                        <a:latin typeface="Cambria Math" panose="02040503050406030204" pitchFamily="18" charset="0"/>
                      </a:rPr>
                      <m:t>+ </m:t>
                    </m:r>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𝐵</m:t>
                        </m:r>
                      </m:e>
                    </m:d>
                    <m:r>
                      <a:rPr lang="en-US" sz="1600" b="0" i="1" dirty="0" smtClean="0">
                        <a:latin typeface="Cambria Math" panose="02040503050406030204" pitchFamily="18" charset="0"/>
                      </a:rPr>
                      <m:t>&gt;</m:t>
                    </m:r>
                    <m:r>
                      <a:rPr lang="en-US" sz="1600"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oMath>
                </a14:m>
                <a:endParaRPr lang="en-US" sz="1600" dirty="0">
                  <a:latin typeface="+mj-lt"/>
                </a:endParaRPr>
              </a:p>
            </p:txBody>
          </p:sp>
        </mc:Choice>
        <mc:Fallback xmlns="">
          <p:sp>
            <p:nvSpPr>
              <p:cNvPr id="5" name="TextBox 4">
                <a:extLst>
                  <a:ext uri="{FF2B5EF4-FFF2-40B4-BE49-F238E27FC236}">
                    <a16:creationId xmlns:a16="http://schemas.microsoft.com/office/drawing/2014/main" id="{2A376E11-F669-4DF1-91BF-0BC39C315AF6}"/>
                  </a:ext>
                </a:extLst>
              </p:cNvPr>
              <p:cNvSpPr txBox="1">
                <a:spLocks noRot="1" noChangeAspect="1" noMove="1" noResize="1" noEditPoints="1" noAdjustHandles="1" noChangeArrowheads="1" noChangeShapeType="1" noTextEdit="1"/>
              </p:cNvSpPr>
              <p:nvPr/>
            </p:nvSpPr>
            <p:spPr bwMode="gray">
              <a:xfrm>
                <a:off x="3508823" y="1012132"/>
                <a:ext cx="7721599" cy="1501379"/>
              </a:xfrm>
              <a:prstGeom prst="rect">
                <a:avLst/>
              </a:prstGeom>
              <a:blipFill>
                <a:blip r:embed="rId3"/>
                <a:stretch>
                  <a:fillRect l="-1659" t="-4065" b="-10163"/>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13F50B2-DFD5-440C-8E1B-346C69060016}"/>
              </a:ext>
            </a:extLst>
          </p:cNvPr>
          <p:cNvSpPr/>
          <p:nvPr/>
        </p:nvSpPr>
        <p:spPr bwMode="gray">
          <a:xfrm>
            <a:off x="1458071" y="1023112"/>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7" name="Oval 6">
            <a:extLst>
              <a:ext uri="{FF2B5EF4-FFF2-40B4-BE49-F238E27FC236}">
                <a16:creationId xmlns:a16="http://schemas.microsoft.com/office/drawing/2014/main" id="{0E33D39E-1AD4-4BC0-B5ED-9C022546D99C}"/>
              </a:ext>
            </a:extLst>
          </p:cNvPr>
          <p:cNvSpPr/>
          <p:nvPr/>
        </p:nvSpPr>
        <p:spPr bwMode="gray">
          <a:xfrm>
            <a:off x="279753" y="1046884"/>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8" name="Straight Arrow Connector 7">
            <a:extLst>
              <a:ext uri="{FF2B5EF4-FFF2-40B4-BE49-F238E27FC236}">
                <a16:creationId xmlns:a16="http://schemas.microsoft.com/office/drawing/2014/main" id="{E1D8FBA7-50EA-4840-9CD8-5D2341C55AB2}"/>
              </a:ext>
            </a:extLst>
          </p:cNvPr>
          <p:cNvCxnSpPr>
            <a:cxnSpLocks/>
          </p:cNvCxnSpPr>
          <p:nvPr/>
        </p:nvCxnSpPr>
        <p:spPr bwMode="gray">
          <a:xfrm flipH="1">
            <a:off x="499660" y="1667070"/>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961CD4C-5F80-43A1-AACE-7E46C79FCA9A}"/>
              </a:ext>
            </a:extLst>
          </p:cNvPr>
          <p:cNvCxnSpPr>
            <a:cxnSpLocks/>
            <a:endCxn id="11" idx="0"/>
          </p:cNvCxnSpPr>
          <p:nvPr/>
        </p:nvCxnSpPr>
        <p:spPr bwMode="gray">
          <a:xfrm>
            <a:off x="2353597" y="1760024"/>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CFFF058E-34B5-43A8-8615-89BC32835FA5}"/>
              </a:ext>
            </a:extLst>
          </p:cNvPr>
          <p:cNvCxnSpPr>
            <a:cxnSpLocks/>
            <a:endCxn id="12" idx="0"/>
          </p:cNvCxnSpPr>
          <p:nvPr/>
        </p:nvCxnSpPr>
        <p:spPr bwMode="gray">
          <a:xfrm flipH="1">
            <a:off x="1599350" y="1609750"/>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8E70FB-2D2B-41E5-B573-75615366A90C}"/>
                  </a:ext>
                </a:extLst>
              </p:cNvPr>
              <p:cNvSpPr txBox="1"/>
              <p:nvPr/>
            </p:nvSpPr>
            <p:spPr bwMode="gray">
              <a:xfrm>
                <a:off x="2173515" y="2519172"/>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=2</m:t>
                      </m:r>
                    </m:oMath>
                  </m:oMathPara>
                </a14:m>
                <a:endParaRPr lang="en-US" sz="1200" dirty="0" err="1"/>
              </a:p>
            </p:txBody>
          </p:sp>
        </mc:Choice>
        <mc:Fallback xmlns="">
          <p:sp>
            <p:nvSpPr>
              <p:cNvPr id="11" name="TextBox 10">
                <a:extLst>
                  <a:ext uri="{FF2B5EF4-FFF2-40B4-BE49-F238E27FC236}">
                    <a16:creationId xmlns:a16="http://schemas.microsoft.com/office/drawing/2014/main" id="{ED8E70FB-2D2B-41E5-B573-75615366A90C}"/>
                  </a:ext>
                </a:extLst>
              </p:cNvPr>
              <p:cNvSpPr txBox="1">
                <a:spLocks noRot="1" noChangeAspect="1" noMove="1" noResize="1" noEditPoints="1" noAdjustHandles="1" noChangeArrowheads="1" noChangeShapeType="1" noTextEdit="1"/>
              </p:cNvSpPr>
              <p:nvPr/>
            </p:nvSpPr>
            <p:spPr bwMode="gray">
              <a:xfrm>
                <a:off x="2173515" y="2519172"/>
                <a:ext cx="929362" cy="221572"/>
              </a:xfrm>
              <a:prstGeom prst="rect">
                <a:avLst/>
              </a:prstGeom>
              <a:blipFill>
                <a:blip r:embed="rId4"/>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3BA56C-6C89-4A06-AEB7-D50BC1E56188}"/>
                  </a:ext>
                </a:extLst>
              </p:cNvPr>
              <p:cNvSpPr txBox="1"/>
              <p:nvPr/>
            </p:nvSpPr>
            <p:spPr bwMode="gray">
              <a:xfrm>
                <a:off x="1196581" y="2547263"/>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=1</a:t>
                </a:r>
                <a:endParaRPr lang="en-US" sz="1200" dirty="0" err="1"/>
              </a:p>
            </p:txBody>
          </p:sp>
        </mc:Choice>
        <mc:Fallback xmlns="">
          <p:sp>
            <p:nvSpPr>
              <p:cNvPr id="12" name="TextBox 11">
                <a:extLst>
                  <a:ext uri="{FF2B5EF4-FFF2-40B4-BE49-F238E27FC236}">
                    <a16:creationId xmlns:a16="http://schemas.microsoft.com/office/drawing/2014/main" id="{783BA56C-6C89-4A06-AEB7-D50BC1E56188}"/>
                  </a:ext>
                </a:extLst>
              </p:cNvPr>
              <p:cNvSpPr txBox="1">
                <a:spLocks noRot="1" noChangeAspect="1" noMove="1" noResize="1" noEditPoints="1" noAdjustHandles="1" noChangeArrowheads="1" noChangeShapeType="1" noTextEdit="1"/>
              </p:cNvSpPr>
              <p:nvPr/>
            </p:nvSpPr>
            <p:spPr bwMode="gray">
              <a:xfrm>
                <a:off x="1196581" y="2547263"/>
                <a:ext cx="805537" cy="221572"/>
              </a:xfrm>
              <a:prstGeom prst="rect">
                <a:avLst/>
              </a:prstGeom>
              <a:blipFill>
                <a:blip r:embed="rId5"/>
                <a:stretch>
                  <a:fillRect t="-25000" r="-757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64B827-E6CF-4DF0-A1A5-167354236126}"/>
                  </a:ext>
                </a:extLst>
              </p:cNvPr>
              <p:cNvSpPr txBox="1"/>
              <p:nvPr/>
            </p:nvSpPr>
            <p:spPr bwMode="gray">
              <a:xfrm>
                <a:off x="115703" y="2501774"/>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=2</a:t>
                </a:r>
                <a:endParaRPr lang="en-US" sz="1200" dirty="0" err="1"/>
              </a:p>
            </p:txBody>
          </p:sp>
        </mc:Choice>
        <mc:Fallback xmlns="">
          <p:sp>
            <p:nvSpPr>
              <p:cNvPr id="13" name="TextBox 12">
                <a:extLst>
                  <a:ext uri="{FF2B5EF4-FFF2-40B4-BE49-F238E27FC236}">
                    <a16:creationId xmlns:a16="http://schemas.microsoft.com/office/drawing/2014/main" id="{3364B827-E6CF-4DF0-A1A5-167354236126}"/>
                  </a:ext>
                </a:extLst>
              </p:cNvPr>
              <p:cNvSpPr txBox="1">
                <a:spLocks noRot="1" noChangeAspect="1" noMove="1" noResize="1" noEditPoints="1" noAdjustHandles="1" noChangeArrowheads="1" noChangeShapeType="1" noTextEdit="1"/>
              </p:cNvSpPr>
              <p:nvPr/>
            </p:nvSpPr>
            <p:spPr bwMode="gray">
              <a:xfrm>
                <a:off x="115703" y="2501774"/>
                <a:ext cx="879494" cy="251898"/>
              </a:xfrm>
              <a:prstGeom prst="rect">
                <a:avLst/>
              </a:prstGeom>
              <a:blipFill>
                <a:blip r:embed="rId6"/>
                <a:stretch>
                  <a:fillRect t="-21429"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4AB4139-2747-4FB3-A35E-903534BCE7ED}"/>
                  </a:ext>
                </a:extLst>
              </p:cNvPr>
              <p:cNvSpPr txBox="1"/>
              <p:nvPr/>
            </p:nvSpPr>
            <p:spPr bwMode="gray">
              <a:xfrm>
                <a:off x="3508822" y="3015386"/>
                <a:ext cx="7671183"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u="sng" dirty="0">
                    <a:latin typeface="+mj-lt"/>
                  </a:rPr>
                  <a:t>Cases-2 and 3</a:t>
                </a:r>
                <a:r>
                  <a:rPr lang="en-US" sz="1600" b="1" dirty="0">
                    <a:latin typeface="+mj-lt"/>
                  </a:rPr>
                  <a:t>: </a:t>
                </a:r>
                <a:r>
                  <a:rPr lang="en-US" sz="1600" dirty="0">
                    <a:latin typeface="+mj-lt"/>
                  </a:rPr>
                  <a:t>the service in the intersection has </a:t>
                </a:r>
                <a:r>
                  <a:rPr lang="en-US" sz="1600" b="1" dirty="0">
                    <a:latin typeface="+mj-lt"/>
                  </a:rPr>
                  <a:t>higher</a:t>
                </a:r>
                <a:r>
                  <a:rPr lang="en-US" sz="1600" dirty="0">
                    <a:latin typeface="+mj-lt"/>
                  </a:rPr>
                  <a:t> utility for </a:t>
                </a:r>
                <a14:m>
                  <m:oMath xmlns:m="http://schemas.openxmlformats.org/officeDocument/2006/math">
                    <m:r>
                      <a:rPr lang="en-US" sz="1600" i="1" dirty="0" smtClean="0">
                        <a:latin typeface="Cambria Math" panose="02040503050406030204" pitchFamily="18" charset="0"/>
                      </a:rPr>
                      <m:t>𝐵</m:t>
                    </m:r>
                  </m:oMath>
                </a14:m>
                <a:r>
                  <a:rPr lang="en-US" sz="1600" dirty="0">
                    <a:latin typeface="+mj-lt"/>
                  </a:rPr>
                  <a:t>, hence </a:t>
                </a:r>
                <a:r>
                  <a:rPr lang="en-US" sz="1600" b="1" dirty="0">
                    <a:latin typeface="+mj-lt"/>
                  </a:rPr>
                  <a:t>it dominates </a:t>
                </a:r>
                <a:r>
                  <a:rPr lang="en-US" sz="1600" dirty="0">
                    <a:latin typeface="+mj-lt"/>
                  </a:rPr>
                  <a:t>other items in not A,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1" smtClean="0">
                            <a:latin typeface="Cambria Math" panose="02040503050406030204" pitchFamily="18" charset="0"/>
                          </a:rPr>
                          <m:t>&lt;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&lt; </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𝐵</m:t>
                        </m:r>
                      </m:sub>
                    </m:sSub>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b="0" i="1" smtClean="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=3</m:t>
                    </m:r>
                    <m:r>
                      <a:rPr lang="pt-BR" sz="1600" b="0" i="1" smtClean="0">
                        <a:latin typeface="Cambria Math" panose="02040503050406030204" pitchFamily="18" charset="0"/>
                      </a:rPr>
                      <m:t>+2</m:t>
                    </m:r>
                    <m:r>
                      <a:rPr lang="en-US" sz="1600" b="0" i="1" smtClean="0">
                        <a:latin typeface="Cambria Math" panose="02040503050406030204" pitchFamily="18" charset="0"/>
                      </a:rPr>
                      <m:t> </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rPr>
                      <m:t>max</m:t>
                    </m:r>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𝐵</m:t>
                        </m:r>
                      </m:sub>
                    </m:sSub>
                    <m:r>
                      <a:rPr lang="en-US" sz="1600" i="1">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0" smtClean="0">
                        <a:latin typeface="Cambria Math" panose="02040503050406030204" pitchFamily="18" charset="0"/>
                      </a:rPr>
                      <m:t>)</m:t>
                    </m:r>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=3+2</m:t>
                    </m:r>
                  </m:oMath>
                </a14:m>
                <a:r>
                  <a:rPr lang="en-US" sz="1600" dirty="0">
                    <a:latin typeface="+mj-lt"/>
                  </a:rPr>
                  <a:t>  </a:t>
                </a:r>
              </a:p>
              <a:p>
                <a:pPr>
                  <a:spcBef>
                    <a:spcPts val="300"/>
                  </a:spcBef>
                  <a:spcAft>
                    <a:spcPts val="300"/>
                  </a:spcAft>
                  <a:buClr>
                    <a:schemeClr val="accent1"/>
                  </a:buClr>
                  <a:buSzPct val="90000"/>
                </a:pPr>
                <a:r>
                  <a:rPr lang="en-US" sz="1600" dirty="0">
                    <a:latin typeface="+mj-lt"/>
                  </a:rPr>
                  <a:t>which implies the </a:t>
                </a:r>
                <a:r>
                  <a:rPr lang="en-US" sz="1600" b="1" dirty="0">
                    <a:latin typeface="+mj-lt"/>
                  </a:rPr>
                  <a:t>equality</a:t>
                </a:r>
                <a:r>
                  <a:rPr lang="en-US" sz="1600" dirty="0">
                    <a:latin typeface="+mj-lt"/>
                  </a:rPr>
                  <a:t> </a:t>
                </a:r>
                <a14:m>
                  <m:oMath xmlns:m="http://schemas.openxmlformats.org/officeDocument/2006/math">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𝐴</m:t>
                        </m:r>
                      </m:e>
                    </m:d>
                    <m:r>
                      <a:rPr lang="en-US" sz="1600" i="1" dirty="0">
                        <a:latin typeface="Cambria Math" panose="02040503050406030204" pitchFamily="18" charset="0"/>
                      </a:rPr>
                      <m:t>+ </m:t>
                    </m:r>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𝐵</m:t>
                        </m:r>
                      </m:e>
                    </m:d>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oMath>
                </a14:m>
                <a:endParaRPr lang="en-US" sz="1600" dirty="0"/>
              </a:p>
              <a:p>
                <a:pPr>
                  <a:spcBef>
                    <a:spcPts val="300"/>
                  </a:spcBef>
                  <a:spcAft>
                    <a:spcPts val="300"/>
                  </a:spcAft>
                  <a:buClr>
                    <a:schemeClr val="accent1"/>
                  </a:buClr>
                  <a:buSzPct val="90000"/>
                </a:pPr>
                <a:endParaRPr lang="en-US" sz="1600" dirty="0">
                  <a:latin typeface="+mj-lt"/>
                </a:endParaRPr>
              </a:p>
            </p:txBody>
          </p:sp>
        </mc:Choice>
        <mc:Fallback xmlns="">
          <p:sp>
            <p:nvSpPr>
              <p:cNvPr id="16" name="TextBox 15">
                <a:extLst>
                  <a:ext uri="{FF2B5EF4-FFF2-40B4-BE49-F238E27FC236}">
                    <a16:creationId xmlns:a16="http://schemas.microsoft.com/office/drawing/2014/main" id="{84AB4139-2747-4FB3-A35E-903534BCE7ED}"/>
                  </a:ext>
                </a:extLst>
              </p:cNvPr>
              <p:cNvSpPr txBox="1">
                <a:spLocks noRot="1" noChangeAspect="1" noMove="1" noResize="1" noEditPoints="1" noAdjustHandles="1" noChangeArrowheads="1" noChangeShapeType="1" noTextEdit="1"/>
              </p:cNvSpPr>
              <p:nvPr/>
            </p:nvSpPr>
            <p:spPr bwMode="gray">
              <a:xfrm>
                <a:off x="3508822" y="3015386"/>
                <a:ext cx="7671183" cy="1501379"/>
              </a:xfrm>
              <a:prstGeom prst="rect">
                <a:avLst/>
              </a:prstGeom>
              <a:blipFill>
                <a:blip r:embed="rId7"/>
                <a:stretch>
                  <a:fillRect l="-1669" t="-4472" r="-2226" b="-8537"/>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BC225707-71EA-4EAA-805B-AB76DF8B2822}"/>
              </a:ext>
            </a:extLst>
          </p:cNvPr>
          <p:cNvSpPr/>
          <p:nvPr/>
        </p:nvSpPr>
        <p:spPr bwMode="gray">
          <a:xfrm>
            <a:off x="1530349" y="2934916"/>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18" name="Oval 17">
            <a:extLst>
              <a:ext uri="{FF2B5EF4-FFF2-40B4-BE49-F238E27FC236}">
                <a16:creationId xmlns:a16="http://schemas.microsoft.com/office/drawing/2014/main" id="{36497094-D984-4EBD-9D49-F167439AA6CB}"/>
              </a:ext>
            </a:extLst>
          </p:cNvPr>
          <p:cNvSpPr/>
          <p:nvPr/>
        </p:nvSpPr>
        <p:spPr bwMode="gray">
          <a:xfrm>
            <a:off x="352031" y="2958688"/>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19" name="Straight Arrow Connector 18">
            <a:extLst>
              <a:ext uri="{FF2B5EF4-FFF2-40B4-BE49-F238E27FC236}">
                <a16:creationId xmlns:a16="http://schemas.microsoft.com/office/drawing/2014/main" id="{D79E3AC0-EDF6-4AD9-8415-DBEF99731AA5}"/>
              </a:ext>
            </a:extLst>
          </p:cNvPr>
          <p:cNvCxnSpPr>
            <a:cxnSpLocks/>
          </p:cNvCxnSpPr>
          <p:nvPr/>
        </p:nvCxnSpPr>
        <p:spPr bwMode="gray">
          <a:xfrm flipH="1">
            <a:off x="571938" y="3578874"/>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323025AB-BCC7-4366-A5ED-1ECFA024FD9D}"/>
              </a:ext>
            </a:extLst>
          </p:cNvPr>
          <p:cNvCxnSpPr>
            <a:cxnSpLocks/>
            <a:endCxn id="22" idx="0"/>
          </p:cNvCxnSpPr>
          <p:nvPr/>
        </p:nvCxnSpPr>
        <p:spPr bwMode="gray">
          <a:xfrm>
            <a:off x="2425875" y="3671828"/>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4F933E62-53D0-438C-9EB1-54FE86CCB0F5}"/>
              </a:ext>
            </a:extLst>
          </p:cNvPr>
          <p:cNvCxnSpPr>
            <a:cxnSpLocks/>
            <a:endCxn id="23" idx="0"/>
          </p:cNvCxnSpPr>
          <p:nvPr/>
        </p:nvCxnSpPr>
        <p:spPr bwMode="gray">
          <a:xfrm flipH="1">
            <a:off x="1671628" y="3521554"/>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5A6471-7E0F-4E33-9C49-55D277B2276E}"/>
                  </a:ext>
                </a:extLst>
              </p:cNvPr>
              <p:cNvSpPr txBox="1"/>
              <p:nvPr/>
            </p:nvSpPr>
            <p:spPr bwMode="gray">
              <a:xfrm>
                <a:off x="2245793" y="4430976"/>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=1</m:t>
                      </m:r>
                    </m:oMath>
                  </m:oMathPara>
                </a14:m>
                <a:endParaRPr lang="en-US" sz="1200" dirty="0" err="1"/>
              </a:p>
            </p:txBody>
          </p:sp>
        </mc:Choice>
        <mc:Fallback xmlns="">
          <p:sp>
            <p:nvSpPr>
              <p:cNvPr id="22" name="TextBox 21">
                <a:extLst>
                  <a:ext uri="{FF2B5EF4-FFF2-40B4-BE49-F238E27FC236}">
                    <a16:creationId xmlns:a16="http://schemas.microsoft.com/office/drawing/2014/main" id="{E95A6471-7E0F-4E33-9C49-55D277B2276E}"/>
                  </a:ext>
                </a:extLst>
              </p:cNvPr>
              <p:cNvSpPr txBox="1">
                <a:spLocks noRot="1" noChangeAspect="1" noMove="1" noResize="1" noEditPoints="1" noAdjustHandles="1" noChangeArrowheads="1" noChangeShapeType="1" noTextEdit="1"/>
              </p:cNvSpPr>
              <p:nvPr/>
            </p:nvSpPr>
            <p:spPr bwMode="gray">
              <a:xfrm>
                <a:off x="2245793" y="4430976"/>
                <a:ext cx="929362" cy="22157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CDD46C5-51C1-4634-B3D9-28B2C99C43C5}"/>
                  </a:ext>
                </a:extLst>
              </p:cNvPr>
              <p:cNvSpPr txBox="1"/>
              <p:nvPr/>
            </p:nvSpPr>
            <p:spPr bwMode="gray">
              <a:xfrm>
                <a:off x="1268859" y="4459067"/>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=2</a:t>
                </a:r>
                <a:endParaRPr lang="en-US" sz="1200" dirty="0" err="1"/>
              </a:p>
            </p:txBody>
          </p:sp>
        </mc:Choice>
        <mc:Fallback xmlns="">
          <p:sp>
            <p:nvSpPr>
              <p:cNvPr id="23" name="TextBox 22">
                <a:extLst>
                  <a:ext uri="{FF2B5EF4-FFF2-40B4-BE49-F238E27FC236}">
                    <a16:creationId xmlns:a16="http://schemas.microsoft.com/office/drawing/2014/main" id="{CCDD46C5-51C1-4634-B3D9-28B2C99C43C5}"/>
                  </a:ext>
                </a:extLst>
              </p:cNvPr>
              <p:cNvSpPr txBox="1">
                <a:spLocks noRot="1" noChangeAspect="1" noMove="1" noResize="1" noEditPoints="1" noAdjustHandles="1" noChangeArrowheads="1" noChangeShapeType="1" noTextEdit="1"/>
              </p:cNvSpPr>
              <p:nvPr/>
            </p:nvSpPr>
            <p:spPr bwMode="gray">
              <a:xfrm>
                <a:off x="1268859" y="4459067"/>
                <a:ext cx="805537" cy="221572"/>
              </a:xfrm>
              <a:prstGeom prst="rect">
                <a:avLst/>
              </a:prstGeom>
              <a:blipFill>
                <a:blip r:embed="rId9"/>
                <a:stretch>
                  <a:fillRect t="-24324" r="-7576"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E268A1-1210-458A-8990-DD01D6E30D6C}"/>
                  </a:ext>
                </a:extLst>
              </p:cNvPr>
              <p:cNvSpPr txBox="1"/>
              <p:nvPr/>
            </p:nvSpPr>
            <p:spPr bwMode="gray">
              <a:xfrm>
                <a:off x="187981" y="4413578"/>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=3</a:t>
                </a:r>
                <a:endParaRPr lang="en-US" sz="1200" dirty="0" err="1"/>
              </a:p>
            </p:txBody>
          </p:sp>
        </mc:Choice>
        <mc:Fallback xmlns="">
          <p:sp>
            <p:nvSpPr>
              <p:cNvPr id="24" name="TextBox 23">
                <a:extLst>
                  <a:ext uri="{FF2B5EF4-FFF2-40B4-BE49-F238E27FC236}">
                    <a16:creationId xmlns:a16="http://schemas.microsoft.com/office/drawing/2014/main" id="{14E268A1-1210-458A-8990-DD01D6E30D6C}"/>
                  </a:ext>
                </a:extLst>
              </p:cNvPr>
              <p:cNvSpPr txBox="1">
                <a:spLocks noRot="1" noChangeAspect="1" noMove="1" noResize="1" noEditPoints="1" noAdjustHandles="1" noChangeArrowheads="1" noChangeShapeType="1" noTextEdit="1"/>
              </p:cNvSpPr>
              <p:nvPr/>
            </p:nvSpPr>
            <p:spPr bwMode="gray">
              <a:xfrm>
                <a:off x="187981" y="4413578"/>
                <a:ext cx="879494" cy="251898"/>
              </a:xfrm>
              <a:prstGeom prst="rect">
                <a:avLst/>
              </a:prstGeom>
              <a:blipFill>
                <a:blip r:embed="rId10"/>
                <a:stretch>
                  <a:fillRect t="-21951"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275262F-1D0C-4650-A6C2-CD280685EEDC}"/>
                  </a:ext>
                </a:extLst>
              </p:cNvPr>
              <p:cNvSpPr txBox="1"/>
              <p:nvPr/>
            </p:nvSpPr>
            <p:spPr bwMode="gray">
              <a:xfrm>
                <a:off x="3462660" y="4990521"/>
                <a:ext cx="7721599" cy="150137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u="sng" dirty="0">
                    <a:latin typeface="+mj-lt"/>
                  </a:rPr>
                  <a:t>Case-3</a:t>
                </a:r>
                <a:r>
                  <a:rPr lang="en-US" sz="1600" b="1" dirty="0">
                    <a:latin typeface="+mj-lt"/>
                  </a:rPr>
                  <a:t>: </a:t>
                </a:r>
                <a:r>
                  <a:rPr lang="en-US" sz="1600" dirty="0">
                    <a:latin typeface="+mj-lt"/>
                  </a:rPr>
                  <a:t>the services in the intersection has the </a:t>
                </a:r>
                <a:r>
                  <a:rPr lang="en-US" sz="1600" b="1" dirty="0">
                    <a:latin typeface="+mj-lt"/>
                  </a:rPr>
                  <a:t>highest</a:t>
                </a:r>
                <a:r>
                  <a:rPr lang="en-US" sz="1600" dirty="0">
                    <a:latin typeface="+mj-lt"/>
                  </a:rPr>
                  <a:t> utility, i.e., </a:t>
                </a:r>
                <a14:m>
                  <m:oMath xmlns:m="http://schemas.openxmlformats.org/officeDocument/2006/math">
                    <m:sSub>
                      <m:sSubPr>
                        <m:ctrlPr>
                          <a:rPr lang="en-US" sz="1600" i="1" smtClean="0">
                            <a:latin typeface="Cambria Math" panose="02040503050406030204" pitchFamily="18" charset="0"/>
                          </a:rPr>
                        </m:ctrlPr>
                      </m:sSub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dirty="0" smtClean="0">
                            <a:latin typeface="Cambria Math" panose="02040503050406030204" pitchFamily="18" charset="0"/>
                            <a:ea typeface="Cambria Math" panose="02040503050406030204" pitchFamily="18" charset="0"/>
                          </a:rPr>
                          <m:t>&gt;</m:t>
                        </m:r>
                        <m:r>
                          <m:rPr>
                            <m:sty m:val="p"/>
                          </m:rPr>
                          <a:rPr lang="en-US" sz="1600" b="0" i="0" dirty="0" smtClean="0">
                            <a:latin typeface="Cambria Math" panose="02040503050406030204" pitchFamily="18" charset="0"/>
                            <a:ea typeface="Cambria Math" panose="02040503050406030204" pitchFamily="18" charset="0"/>
                          </a:rPr>
                          <m:t>max</m:t>
                        </m:r>
                        <m:r>
                          <a:rPr lang="en-US" sz="1600" b="0" i="1" dirty="0"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𝐵</m:t>
                        </m:r>
                      </m:sub>
                    </m:sSub>
                  </m:oMath>
                </a14:m>
                <a:r>
                  <a:rPr lang="en-US" sz="1600" dirty="0">
                    <a:latin typeface="+mj-lt"/>
                  </a:rPr>
                  <a:t>,</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𝐴</m:t>
                        </m:r>
                      </m:sub>
                    </m:sSub>
                    <m:r>
                      <a:rPr lang="en-US" sz="1600" b="0" i="1" smtClean="0">
                        <a:latin typeface="Cambria Math" panose="02040503050406030204" pitchFamily="18" charset="0"/>
                      </a:rPr>
                      <m:t>)</m:t>
                    </m:r>
                  </m:oMath>
                </a14:m>
                <a:r>
                  <a:rPr lang="en-US" sz="1600" dirty="0">
                    <a:latin typeface="+mj-lt"/>
                  </a:rPr>
                  <a:t> then </a:t>
                </a:r>
                <a:endParaRPr lang="en-US" sz="1600" i="1" dirty="0">
                  <a:latin typeface="Cambria Math" panose="02040503050406030204" pitchFamily="18" charset="0"/>
                </a:endParaRPr>
              </a:p>
              <a:p>
                <a:pPr>
                  <a:spcBef>
                    <a:spcPts val="300"/>
                  </a:spcBef>
                  <a:spcAft>
                    <a:spcPts val="300"/>
                  </a:spcAft>
                  <a:buClr>
                    <a:schemeClr val="accent1"/>
                  </a:buClr>
                  <a:buSzPct val="90000"/>
                </a:pPr>
                <a14:m>
                  <m:oMath xmlns:m="http://schemas.openxmlformats.org/officeDocument/2006/math">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𝐴</m:t>
                        </m:r>
                      </m:e>
                    </m:d>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𝐵</m:t>
                        </m:r>
                      </m:e>
                    </m:d>
                    <m:r>
                      <a:rPr lang="en-US" sz="1600" b="0" i="1" smtClean="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pt-BR" sz="1600" b="0" i="1" dirty="0" smtClean="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  </m:t>
                    </m:r>
                    <m:r>
                      <a:rPr lang="pt-BR"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14:m>
                  <m:oMath xmlns:m="http://schemas.openxmlformats.org/officeDocument/2006/math">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b="0" i="0" dirty="0" smtClean="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b="0" i="1" smtClean="0">
                        <a:latin typeface="Cambria Math" panose="02040503050406030204" pitchFamily="18" charset="0"/>
                      </a:rPr>
                      <m:t>+</m:t>
                    </m:r>
                  </m:oMath>
                </a14:m>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𝑢</m:t>
                        </m:r>
                      </m:e>
                      <m:sub>
                        <m:r>
                          <a:rPr lang="en-US" sz="1600" i="1" dirty="0">
                            <a:latin typeface="Cambria Math" panose="02040503050406030204" pitchFamily="18" charset="0"/>
                          </a:rPr>
                          <m:t>𝑖</m:t>
                        </m:r>
                        <m:r>
                          <a:rPr lang="en-US" sz="1600" i="1" dirty="0">
                            <a:latin typeface="Cambria Math" panose="02040503050406030204" pitchFamily="18" charset="0"/>
                          </a:rPr>
                          <m:t>,</m:t>
                        </m:r>
                        <m:r>
                          <a:rPr lang="en-US" sz="1600" i="1" dirty="0">
                            <a:latin typeface="Cambria Math" panose="02040503050406030204" pitchFamily="18" charset="0"/>
                          </a:rPr>
                          <m:t>𝑗</m:t>
                        </m:r>
                        <m:r>
                          <a:rPr lang="en-US" sz="1600" i="1" dirty="0">
                            <a:latin typeface="Cambria Math" panose="02040503050406030204" pitchFamily="18" charset="0"/>
                          </a:rPr>
                          <m:t>∈</m:t>
                        </m:r>
                        <m:r>
                          <a:rPr lang="en-US" sz="1600" i="1" dirty="0">
                            <a:latin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sub>
                    </m:sSub>
                    <m:r>
                      <a:rPr lang="en-US" sz="1600" i="1" dirty="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rPr>
                      <m:t>=2+2</m:t>
                    </m:r>
                  </m:oMath>
                </a14:m>
                <a:r>
                  <a:rPr lang="en-US" sz="1600" dirty="0">
                    <a:latin typeface="+mj-lt"/>
                  </a:rPr>
                  <a:t>  </a:t>
                </a:r>
              </a:p>
              <a:p>
                <a:pPr>
                  <a:spcBef>
                    <a:spcPts val="300"/>
                  </a:spcBef>
                  <a:spcAft>
                    <a:spcPts val="300"/>
                  </a:spcAft>
                  <a:buClr>
                    <a:schemeClr val="accent1"/>
                  </a:buClr>
                  <a:buSzPct val="90000"/>
                </a:pPr>
                <a:r>
                  <a:rPr lang="en-US" sz="1600" dirty="0"/>
                  <a:t>which implies the </a:t>
                </a:r>
                <a:r>
                  <a:rPr lang="en-US" sz="1600" b="1" dirty="0"/>
                  <a:t>equality</a:t>
                </a:r>
                <a:r>
                  <a:rPr lang="en-US" sz="1600" dirty="0"/>
                  <a:t> </a:t>
                </a:r>
                <a14:m>
                  <m:oMath xmlns:m="http://schemas.openxmlformats.org/officeDocument/2006/math">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𝐴</m:t>
                        </m:r>
                      </m:e>
                    </m:d>
                    <m:r>
                      <a:rPr lang="en-US" sz="1600" i="1" dirty="0">
                        <a:latin typeface="Cambria Math" panose="02040503050406030204" pitchFamily="18" charset="0"/>
                      </a:rPr>
                      <m:t>+ </m:t>
                    </m:r>
                    <m:r>
                      <a:rPr lang="en-US" sz="1600" i="1" dirty="0">
                        <a:latin typeface="Cambria Math" panose="02040503050406030204" pitchFamily="18" charset="0"/>
                      </a:rPr>
                      <m:t>𝐹</m:t>
                    </m:r>
                    <m:d>
                      <m:dPr>
                        <m:ctrlPr>
                          <a:rPr lang="en-US" sz="1600" i="1" dirty="0">
                            <a:latin typeface="Cambria Math" panose="02040503050406030204" pitchFamily="18" charset="0"/>
                          </a:rPr>
                        </m:ctrlPr>
                      </m:dPr>
                      <m:e>
                        <m:r>
                          <a:rPr lang="en-US" sz="1600" i="1" dirty="0">
                            <a:latin typeface="Cambria Math" panose="02040503050406030204" pitchFamily="18" charset="0"/>
                          </a:rPr>
                          <m:t>𝐵</m:t>
                        </m:r>
                      </m:e>
                    </m:d>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r>
                      <a:rPr lang="en-US" sz="1600" i="1" dirty="0">
                        <a:latin typeface="Cambria Math" panose="02040503050406030204" pitchFamily="18" charset="0"/>
                        <a:ea typeface="Cambria Math" panose="02040503050406030204" pitchFamily="18" charset="0"/>
                      </a:rPr>
                      <m:t>  +  </m:t>
                    </m:r>
                    <m:r>
                      <a:rPr lang="en-US" sz="1600" i="1" dirty="0">
                        <a:latin typeface="Cambria Math" panose="02040503050406030204" pitchFamily="18" charset="0"/>
                        <a:ea typeface="Cambria Math" panose="02040503050406030204" pitchFamily="18" charset="0"/>
                      </a:rPr>
                      <m:t>𝐹</m:t>
                    </m:r>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𝐴</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𝐵</m:t>
                        </m:r>
                      </m:e>
                    </m:d>
                  </m:oMath>
                </a14:m>
                <a:endParaRPr lang="en-US" sz="1600" dirty="0">
                  <a:latin typeface="+mj-lt"/>
                </a:endParaRPr>
              </a:p>
            </p:txBody>
          </p:sp>
        </mc:Choice>
        <mc:Fallback xmlns="">
          <p:sp>
            <p:nvSpPr>
              <p:cNvPr id="25" name="TextBox 24">
                <a:extLst>
                  <a:ext uri="{FF2B5EF4-FFF2-40B4-BE49-F238E27FC236}">
                    <a16:creationId xmlns:a16="http://schemas.microsoft.com/office/drawing/2014/main" id="{0275262F-1D0C-4650-A6C2-CD280685EEDC}"/>
                  </a:ext>
                </a:extLst>
              </p:cNvPr>
              <p:cNvSpPr txBox="1">
                <a:spLocks noRot="1" noChangeAspect="1" noMove="1" noResize="1" noEditPoints="1" noAdjustHandles="1" noChangeArrowheads="1" noChangeShapeType="1" noTextEdit="1"/>
              </p:cNvSpPr>
              <p:nvPr/>
            </p:nvSpPr>
            <p:spPr bwMode="gray">
              <a:xfrm>
                <a:off x="3462660" y="4990521"/>
                <a:ext cx="7721599" cy="1501379"/>
              </a:xfrm>
              <a:prstGeom prst="rect">
                <a:avLst/>
              </a:prstGeom>
              <a:blipFill>
                <a:blip r:embed="rId11"/>
                <a:stretch>
                  <a:fillRect l="-1579" t="-4472" b="-8537"/>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B4984734-B473-4F1A-9027-0DD7EF891B8F}"/>
              </a:ext>
            </a:extLst>
          </p:cNvPr>
          <p:cNvSpPr/>
          <p:nvPr/>
        </p:nvSpPr>
        <p:spPr bwMode="gray">
          <a:xfrm>
            <a:off x="1405327" y="5001501"/>
            <a:ext cx="1555425" cy="1287916"/>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sp>
        <p:nvSpPr>
          <p:cNvPr id="27" name="Oval 26">
            <a:extLst>
              <a:ext uri="{FF2B5EF4-FFF2-40B4-BE49-F238E27FC236}">
                <a16:creationId xmlns:a16="http://schemas.microsoft.com/office/drawing/2014/main" id="{BCC8125E-FC08-49AD-A16F-EFB07668BE8B}"/>
              </a:ext>
            </a:extLst>
          </p:cNvPr>
          <p:cNvSpPr/>
          <p:nvPr/>
        </p:nvSpPr>
        <p:spPr bwMode="gray">
          <a:xfrm>
            <a:off x="227009" y="5025273"/>
            <a:ext cx="1587893"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28" name="Straight Arrow Connector 27">
            <a:extLst>
              <a:ext uri="{FF2B5EF4-FFF2-40B4-BE49-F238E27FC236}">
                <a16:creationId xmlns:a16="http://schemas.microsoft.com/office/drawing/2014/main" id="{8F381DE8-989D-4FCB-B06F-10253F31B0B3}"/>
              </a:ext>
            </a:extLst>
          </p:cNvPr>
          <p:cNvCxnSpPr>
            <a:cxnSpLocks/>
          </p:cNvCxnSpPr>
          <p:nvPr/>
        </p:nvCxnSpPr>
        <p:spPr bwMode="gray">
          <a:xfrm flipH="1">
            <a:off x="446916" y="5645459"/>
            <a:ext cx="279235" cy="796335"/>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5148ACB8-5139-4B90-815E-89BEF8E02897}"/>
              </a:ext>
            </a:extLst>
          </p:cNvPr>
          <p:cNvCxnSpPr>
            <a:cxnSpLocks/>
            <a:endCxn id="31" idx="0"/>
          </p:cNvCxnSpPr>
          <p:nvPr/>
        </p:nvCxnSpPr>
        <p:spPr bwMode="gray">
          <a:xfrm>
            <a:off x="2300853" y="5738413"/>
            <a:ext cx="284599"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803E099F-9D88-40FC-BA07-2069CA03BC7D}"/>
              </a:ext>
            </a:extLst>
          </p:cNvPr>
          <p:cNvCxnSpPr>
            <a:cxnSpLocks/>
            <a:endCxn id="32" idx="0"/>
          </p:cNvCxnSpPr>
          <p:nvPr/>
        </p:nvCxnSpPr>
        <p:spPr bwMode="gray">
          <a:xfrm flipH="1">
            <a:off x="1546606" y="5588139"/>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B01E920-15E2-430D-839B-EB8099B776AF}"/>
                  </a:ext>
                </a:extLst>
              </p:cNvPr>
              <p:cNvSpPr txBox="1"/>
              <p:nvPr/>
            </p:nvSpPr>
            <p:spPr bwMode="gray">
              <a:xfrm>
                <a:off x="2120771" y="6497561"/>
                <a:ext cx="929362"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𝐴</m:t>
                          </m:r>
                        </m:sub>
                      </m:sSub>
                      <m:r>
                        <a:rPr lang="en-US" sz="1200" b="0" i="1" smtClean="0">
                          <a:latin typeface="Cambria Math" panose="02040503050406030204" pitchFamily="18" charset="0"/>
                        </a:rPr>
                        <m:t>=1</m:t>
                      </m:r>
                    </m:oMath>
                  </m:oMathPara>
                </a14:m>
                <a:endParaRPr lang="en-US" sz="1200" dirty="0" err="1"/>
              </a:p>
            </p:txBody>
          </p:sp>
        </mc:Choice>
        <mc:Fallback xmlns="">
          <p:sp>
            <p:nvSpPr>
              <p:cNvPr id="31" name="TextBox 30">
                <a:extLst>
                  <a:ext uri="{FF2B5EF4-FFF2-40B4-BE49-F238E27FC236}">
                    <a16:creationId xmlns:a16="http://schemas.microsoft.com/office/drawing/2014/main" id="{9B01E920-15E2-430D-839B-EB8099B776AF}"/>
                  </a:ext>
                </a:extLst>
              </p:cNvPr>
              <p:cNvSpPr txBox="1">
                <a:spLocks noRot="1" noChangeAspect="1" noMove="1" noResize="1" noEditPoints="1" noAdjustHandles="1" noChangeArrowheads="1" noChangeShapeType="1" noTextEdit="1"/>
              </p:cNvSpPr>
              <p:nvPr/>
            </p:nvSpPr>
            <p:spPr bwMode="gray">
              <a:xfrm>
                <a:off x="2120771" y="6497561"/>
                <a:ext cx="929362" cy="221572"/>
              </a:xfrm>
              <a:prstGeom prst="rect">
                <a:avLst/>
              </a:prstGeom>
              <a:blipFill>
                <a:blip r:embed="rId1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234A244-F376-414F-9007-7C0267129CE9}"/>
                  </a:ext>
                </a:extLst>
              </p:cNvPr>
              <p:cNvSpPr txBox="1"/>
              <p:nvPr/>
            </p:nvSpPr>
            <p:spPr bwMode="gray">
              <a:xfrm>
                <a:off x="1143837" y="6525652"/>
                <a:ext cx="805537" cy="221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𝑢</m:t>
                        </m:r>
                      </m:e>
                      <m:sub>
                        <m:r>
                          <a:rPr lang="en-US" sz="1200" b="0" i="1" dirty="0" smtClean="0">
                            <a:latin typeface="Cambria Math" panose="02040503050406030204" pitchFamily="18" charset="0"/>
                          </a:rPr>
                          <m:t>𝑖</m:t>
                        </m:r>
                        <m:r>
                          <a:rPr lang="en-US" sz="1200" b="0" i="1" dirty="0" smtClean="0">
                            <a:latin typeface="Cambria Math" panose="02040503050406030204" pitchFamily="18" charset="0"/>
                          </a:rPr>
                          <m:t>,</m:t>
                        </m:r>
                        <m:r>
                          <a:rPr lang="en-US" sz="1200" b="0" i="1" dirty="0" smtClean="0">
                            <a:latin typeface="Cambria Math" panose="02040503050406030204" pitchFamily="18" charset="0"/>
                          </a:rPr>
                          <m:t>𝑗</m:t>
                        </m:r>
                        <m:r>
                          <a:rPr lang="en-US" sz="1200" b="0" i="1" dirty="0" smtClean="0">
                            <a:latin typeface="Cambria Math" panose="02040503050406030204" pitchFamily="18" charset="0"/>
                          </a:rPr>
                          <m:t>∈</m:t>
                        </m:r>
                        <m:r>
                          <a:rPr lang="en-US" sz="1200" b="0" i="1" dirty="0" smtClean="0">
                            <a:latin typeface="Cambria Math" panose="02040503050406030204" pitchFamily="18" charset="0"/>
                          </a:rPr>
                          <m:t>𝐴</m:t>
                        </m:r>
                        <m:r>
                          <a:rPr lang="en-US" sz="1200" b="0" i="1" dirty="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𝐵</m:t>
                        </m:r>
                      </m:sub>
                    </m:sSub>
                  </m:oMath>
                </a14:m>
                <a:r>
                  <a:rPr lang="en-US" sz="1200" dirty="0"/>
                  <a:t>=2</a:t>
                </a:r>
                <a:endParaRPr lang="en-US" sz="1200" dirty="0" err="1"/>
              </a:p>
            </p:txBody>
          </p:sp>
        </mc:Choice>
        <mc:Fallback xmlns="">
          <p:sp>
            <p:nvSpPr>
              <p:cNvPr id="32" name="TextBox 31">
                <a:extLst>
                  <a:ext uri="{FF2B5EF4-FFF2-40B4-BE49-F238E27FC236}">
                    <a16:creationId xmlns:a16="http://schemas.microsoft.com/office/drawing/2014/main" id="{B234A244-F376-414F-9007-7C0267129CE9}"/>
                  </a:ext>
                </a:extLst>
              </p:cNvPr>
              <p:cNvSpPr txBox="1">
                <a:spLocks noRot="1" noChangeAspect="1" noMove="1" noResize="1" noEditPoints="1" noAdjustHandles="1" noChangeArrowheads="1" noChangeShapeType="1" noTextEdit="1"/>
              </p:cNvSpPr>
              <p:nvPr/>
            </p:nvSpPr>
            <p:spPr bwMode="gray">
              <a:xfrm>
                <a:off x="1143837" y="6525652"/>
                <a:ext cx="805537" cy="221572"/>
              </a:xfrm>
              <a:prstGeom prst="rect">
                <a:avLst/>
              </a:prstGeom>
              <a:blipFill>
                <a:blip r:embed="rId13"/>
                <a:stretch>
                  <a:fillRect l="-758" t="-24324" r="-6818"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1AD41F2-CBD1-4ECF-B67C-060E17A27321}"/>
                  </a:ext>
                </a:extLst>
              </p:cNvPr>
              <p:cNvSpPr txBox="1"/>
              <p:nvPr/>
            </p:nvSpPr>
            <p:spPr bwMode="gray">
              <a:xfrm>
                <a:off x="62959" y="6480163"/>
                <a:ext cx="879494" cy="25189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𝑢</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a:latin typeface="Cambria Math" panose="02040503050406030204" pitchFamily="18" charset="0"/>
                          </a:rPr>
                          <m:t>𝐵</m:t>
                        </m:r>
                      </m:sub>
                    </m:sSub>
                  </m:oMath>
                </a14:m>
                <a:r>
                  <a:rPr lang="en-US" sz="1200" dirty="0"/>
                  <a:t>=1</a:t>
                </a:r>
                <a:endParaRPr lang="en-US" sz="1200" dirty="0" err="1"/>
              </a:p>
            </p:txBody>
          </p:sp>
        </mc:Choice>
        <mc:Fallback xmlns="">
          <p:sp>
            <p:nvSpPr>
              <p:cNvPr id="33" name="TextBox 32">
                <a:extLst>
                  <a:ext uri="{FF2B5EF4-FFF2-40B4-BE49-F238E27FC236}">
                    <a16:creationId xmlns:a16="http://schemas.microsoft.com/office/drawing/2014/main" id="{31AD41F2-CBD1-4ECF-B67C-060E17A27321}"/>
                  </a:ext>
                </a:extLst>
              </p:cNvPr>
              <p:cNvSpPr txBox="1">
                <a:spLocks noRot="1" noChangeAspect="1" noMove="1" noResize="1" noEditPoints="1" noAdjustHandles="1" noChangeArrowheads="1" noChangeShapeType="1" noTextEdit="1"/>
              </p:cNvSpPr>
              <p:nvPr/>
            </p:nvSpPr>
            <p:spPr bwMode="gray">
              <a:xfrm>
                <a:off x="62959" y="6480163"/>
                <a:ext cx="879494" cy="251898"/>
              </a:xfrm>
              <a:prstGeom prst="rect">
                <a:avLst/>
              </a:prstGeom>
              <a:blipFill>
                <a:blip r:embed="rId14"/>
                <a:stretch>
                  <a:fillRect t="-21951" b="-9756"/>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7BB06F6B-4009-4431-B6D9-A3F3B8110C89}"/>
              </a:ext>
            </a:extLst>
          </p:cNvPr>
          <p:cNvCxnSpPr/>
          <p:nvPr/>
        </p:nvCxnSpPr>
        <p:spPr bwMode="gray">
          <a:xfrm flipV="1">
            <a:off x="187980" y="4749855"/>
            <a:ext cx="10881360" cy="10278"/>
          </a:xfrm>
          <a:prstGeom prst="line">
            <a:avLst/>
          </a:prstGeo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11723C-58C4-4F41-B7B6-8163F83CCE74}"/>
              </a:ext>
            </a:extLst>
          </p:cNvPr>
          <p:cNvCxnSpPr/>
          <p:nvPr/>
        </p:nvCxnSpPr>
        <p:spPr bwMode="gray">
          <a:xfrm flipV="1">
            <a:off x="187979" y="2802756"/>
            <a:ext cx="10881360" cy="10278"/>
          </a:xfrm>
          <a:prstGeom prst="line">
            <a:avLst/>
          </a:prstGeo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61C699B-BE29-4396-8E6C-FBF9CCDC4BA9}"/>
              </a:ext>
            </a:extLst>
          </p:cNvPr>
          <p:cNvSpPr/>
          <p:nvPr/>
        </p:nvSpPr>
        <p:spPr bwMode="gray">
          <a:xfrm>
            <a:off x="7560824" y="4287819"/>
            <a:ext cx="228600" cy="258638"/>
          </a:xfrm>
          <a:prstGeom prst="rect">
            <a:avLst/>
          </a:prstGeom>
          <a:solidFill>
            <a:srgbClr val="FCDF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9" name="Rectangle 38">
            <a:extLst>
              <a:ext uri="{FF2B5EF4-FFF2-40B4-BE49-F238E27FC236}">
                <a16:creationId xmlns:a16="http://schemas.microsoft.com/office/drawing/2014/main" id="{5BAF3220-087B-47D4-8D12-933595B8A81D}"/>
              </a:ext>
            </a:extLst>
          </p:cNvPr>
          <p:cNvSpPr/>
          <p:nvPr/>
        </p:nvSpPr>
        <p:spPr bwMode="gray">
          <a:xfrm>
            <a:off x="7748122" y="2295868"/>
            <a:ext cx="228600" cy="258638"/>
          </a:xfrm>
          <a:prstGeom prst="rect">
            <a:avLst/>
          </a:prstGeom>
          <a:solidFill>
            <a:srgbClr val="FCDF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0" name="Rectangle 39">
            <a:extLst>
              <a:ext uri="{FF2B5EF4-FFF2-40B4-BE49-F238E27FC236}">
                <a16:creationId xmlns:a16="http://schemas.microsoft.com/office/drawing/2014/main" id="{70F644B1-1DDF-4550-A4C0-1DA05AFF133B}"/>
              </a:ext>
            </a:extLst>
          </p:cNvPr>
          <p:cNvSpPr/>
          <p:nvPr/>
        </p:nvSpPr>
        <p:spPr bwMode="gray">
          <a:xfrm>
            <a:off x="7519522" y="6247635"/>
            <a:ext cx="228600" cy="258638"/>
          </a:xfrm>
          <a:prstGeom prst="rect">
            <a:avLst/>
          </a:prstGeom>
          <a:solidFill>
            <a:srgbClr val="FCDFC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217881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par>
                          <p:cTn id="27" fill="hold">
                            <p:stCondLst>
                              <p:cond delay="0"/>
                            </p:stCondLst>
                            <p:childTnLst>
                              <p:par>
                                <p:cTn id="28" presetID="14" presetClass="entr" presetSubtype="10"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randombar(horizontal)">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par>
                          <p:cTn id="51" fill="hold">
                            <p:stCondLst>
                              <p:cond delay="0"/>
                            </p:stCondLst>
                            <p:childTnLst>
                              <p:par>
                                <p:cTn id="52" presetID="14" presetClass="entr" presetSubtype="10"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randombar(horizontal)">
                                      <p:cBhvr>
                                        <p:cTn id="5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22" grpId="0"/>
      <p:bldP spid="23" grpId="0"/>
      <p:bldP spid="24" grpId="0"/>
      <p:bldP spid="25" grpId="0"/>
      <p:bldP spid="26" grpId="0" animBg="1"/>
      <p:bldP spid="27" grpId="0" animBg="1"/>
      <p:bldP spid="31" grpId="0"/>
      <p:bldP spid="32" grpId="0"/>
      <p:bldP spid="33" grpId="0"/>
      <p:bldP spid="38"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E331-D936-4AA2-A208-D9FE9383EC17}"/>
              </a:ext>
            </a:extLst>
          </p:cNvPr>
          <p:cNvSpPr>
            <a:spLocks noGrp="1"/>
          </p:cNvSpPr>
          <p:nvPr>
            <p:ph type="title"/>
          </p:nvPr>
        </p:nvSpPr>
        <p:spPr/>
        <p:txBody>
          <a:bodyPr/>
          <a:lstStyle/>
          <a:p>
            <a:r>
              <a:rPr lang="en-US" dirty="0"/>
              <a:t>Non-Decreasing - Monotone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3AA927-EECB-4FC1-B51A-CFE89360279F}"/>
                  </a:ext>
                </a:extLst>
              </p:cNvPr>
              <p:cNvSpPr>
                <a:spLocks noGrp="1"/>
              </p:cNvSpPr>
              <p:nvPr>
                <p:ph idx="1"/>
              </p:nvPr>
            </p:nvSpPr>
            <p:spPr>
              <a:xfrm>
                <a:off x="478369" y="1213308"/>
                <a:ext cx="6630522" cy="3694858"/>
              </a:xfrm>
            </p:spPr>
            <p:txBody>
              <a:bodyPr/>
              <a:lstStyle/>
              <a:p>
                <a:r>
                  <a:rPr lang="en-US" dirty="0"/>
                  <a:t>If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oMath>
                </a14:m>
                <a:endParaRPr lang="en-US" b="0" i="1" dirty="0">
                  <a:latin typeface="Cambria Math" panose="02040503050406030204" pitchFamily="18" charset="0"/>
                  <a:ea typeface="Cambria Math" panose="02040503050406030204" pitchFamily="18" charset="0"/>
                </a:endParaRPr>
              </a:p>
              <a:p>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 </m:t>
                        </m:r>
                      </m:e>
                    </m:nary>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up/>
                      <m:e>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𝑖𝑗</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e>
                    </m:nary>
                  </m:oMath>
                </a14:m>
                <a:endParaRPr lang="en-US" dirty="0">
                  <a:ea typeface="Cambria Math" panose="02040503050406030204" pitchFamily="18" charset="0"/>
                </a:endParaRPr>
              </a:p>
              <a:p>
                <a:endParaRPr lang="en-US" dirty="0"/>
              </a:p>
              <a:p>
                <a:r>
                  <a:rPr lang="en-US" u="sng" dirty="0"/>
                  <a:t>Because</a:t>
                </a:r>
                <a:r>
                  <a:rPr lang="en-US" dirty="0"/>
                  <a:t>:</a:t>
                </a:r>
              </a:p>
              <a:p>
                <a:pPr marL="342900" indent="-342900">
                  <a:buFontTx/>
                  <a:buChar char="-"/>
                </a:pPr>
                <a:r>
                  <a:rPr lang="en-US" dirty="0"/>
                  <a:t>there is more to choose in </a:t>
                </a:r>
                <a:r>
                  <a:rPr lang="en-US" i="1" dirty="0"/>
                  <a:t>B</a:t>
                </a:r>
                <a:r>
                  <a:rPr lang="en-US" dirty="0"/>
                  <a:t> than in </a:t>
                </a:r>
                <a:r>
                  <a:rPr lang="en-US" i="1" dirty="0"/>
                  <a:t>A</a:t>
                </a:r>
                <a:r>
                  <a:rPr lang="en-US" dirty="0"/>
                  <a:t> </a:t>
                </a:r>
              </a:p>
              <a:p>
                <a:pPr marL="342900" indent="-342900">
                  <a:buFontTx/>
                  <a:buChar char="-"/>
                </a:pPr>
                <a:r>
                  <a:rPr lang="en-US" dirty="0"/>
                  <a:t>each new choice does not affect the utility of previous choices.</a:t>
                </a:r>
              </a:p>
              <a:p>
                <a:pPr marL="584194" lvl="1" indent="-342900">
                  <a:buFontTx/>
                  <a:buChar char="-"/>
                </a:pPr>
                <a:r>
                  <a:rPr lang="en-US" dirty="0"/>
                  <a:t>note, however, that every new choice, changes the utility of future choices.</a:t>
                </a:r>
              </a:p>
            </p:txBody>
          </p:sp>
        </mc:Choice>
        <mc:Fallback xmlns="">
          <p:sp>
            <p:nvSpPr>
              <p:cNvPr id="3" name="Content Placeholder 2">
                <a:extLst>
                  <a:ext uri="{FF2B5EF4-FFF2-40B4-BE49-F238E27FC236}">
                    <a16:creationId xmlns:a16="http://schemas.microsoft.com/office/drawing/2014/main" id="{283AA927-EECB-4FC1-B51A-CFE89360279F}"/>
                  </a:ext>
                </a:extLst>
              </p:cNvPr>
              <p:cNvSpPr>
                <a:spLocks noGrp="1" noRot="1" noChangeAspect="1" noMove="1" noResize="1" noEditPoints="1" noAdjustHandles="1" noChangeArrowheads="1" noChangeShapeType="1" noTextEdit="1"/>
              </p:cNvSpPr>
              <p:nvPr>
                <p:ph idx="1"/>
              </p:nvPr>
            </p:nvSpPr>
            <p:spPr>
              <a:xfrm>
                <a:off x="478369" y="1213308"/>
                <a:ext cx="6630522" cy="3694858"/>
              </a:xfrm>
              <a:blipFill>
                <a:blip r:embed="rId3"/>
                <a:stretch>
                  <a:fillRect l="-2206" t="-1485" b="-29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0B6B378-C52D-4D02-A982-99CDAC4D7791}"/>
              </a:ext>
            </a:extLst>
          </p:cNvPr>
          <p:cNvSpPr>
            <a:spLocks noGrp="1"/>
          </p:cNvSpPr>
          <p:nvPr>
            <p:ph type="sldNum" sz="quarter" idx="12"/>
          </p:nvPr>
        </p:nvSpPr>
        <p:spPr/>
        <p:txBody>
          <a:bodyPr/>
          <a:lstStyle/>
          <a:p>
            <a:fld id="{81561042-0DC2-4A04-AA50-F6D44EB20EBA}" type="slidenum">
              <a:rPr lang="en-US" smtClean="0"/>
              <a:t>35</a:t>
            </a:fld>
            <a:endParaRPr lang="en-US"/>
          </a:p>
        </p:txBody>
      </p:sp>
      <p:sp>
        <p:nvSpPr>
          <p:cNvPr id="5" name="Oval 4">
            <a:extLst>
              <a:ext uri="{FF2B5EF4-FFF2-40B4-BE49-F238E27FC236}">
                <a16:creationId xmlns:a16="http://schemas.microsoft.com/office/drawing/2014/main" id="{E5FE02F5-1E41-45B6-883F-8FA727FFC5F9}"/>
              </a:ext>
            </a:extLst>
          </p:cNvPr>
          <p:cNvSpPr/>
          <p:nvPr/>
        </p:nvSpPr>
        <p:spPr bwMode="gray">
          <a:xfrm>
            <a:off x="8402805" y="2498582"/>
            <a:ext cx="3124395" cy="1409570"/>
          </a:xfrm>
          <a:prstGeom prst="ellipse">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r">
              <a:spcBef>
                <a:spcPts val="300"/>
              </a:spcBef>
              <a:spcAft>
                <a:spcPts val="300"/>
              </a:spcAft>
            </a:pPr>
            <a:r>
              <a:rPr lang="en-US" sz="1200" b="1" dirty="0">
                <a:solidFill>
                  <a:schemeClr val="tx1"/>
                </a:solidFill>
              </a:rPr>
              <a:t>B</a:t>
            </a:r>
          </a:p>
        </p:txBody>
      </p:sp>
      <p:sp>
        <p:nvSpPr>
          <p:cNvPr id="6" name="Oval 5">
            <a:extLst>
              <a:ext uri="{FF2B5EF4-FFF2-40B4-BE49-F238E27FC236}">
                <a16:creationId xmlns:a16="http://schemas.microsoft.com/office/drawing/2014/main" id="{FD7F2DE3-5EBB-4469-AD61-0AA2754FB303}"/>
              </a:ext>
            </a:extLst>
          </p:cNvPr>
          <p:cNvSpPr/>
          <p:nvPr/>
        </p:nvSpPr>
        <p:spPr bwMode="gray">
          <a:xfrm>
            <a:off x="8420414" y="2644007"/>
            <a:ext cx="1981108" cy="1125733"/>
          </a:xfrm>
          <a:prstGeom prst="ellipse">
            <a:avLst/>
          </a:prstGeom>
          <a:solidFill>
            <a:srgbClr val="DD640C">
              <a:alpha val="40000"/>
            </a:srgb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cxnSp>
        <p:nvCxnSpPr>
          <p:cNvPr id="8" name="Straight Arrow Connector 7">
            <a:extLst>
              <a:ext uri="{FF2B5EF4-FFF2-40B4-BE49-F238E27FC236}">
                <a16:creationId xmlns:a16="http://schemas.microsoft.com/office/drawing/2014/main" id="{71DED57B-9BDD-4512-8B62-4BE3765B2592}"/>
              </a:ext>
            </a:extLst>
          </p:cNvPr>
          <p:cNvCxnSpPr>
            <a:cxnSpLocks/>
          </p:cNvCxnSpPr>
          <p:nvPr/>
        </p:nvCxnSpPr>
        <p:spPr bwMode="gray">
          <a:xfrm>
            <a:off x="10984373" y="3426811"/>
            <a:ext cx="132400" cy="759148"/>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4F7AE533-424C-471B-8CE0-DA23C490B99D}"/>
              </a:ext>
            </a:extLst>
          </p:cNvPr>
          <p:cNvCxnSpPr>
            <a:cxnSpLocks/>
          </p:cNvCxnSpPr>
          <p:nvPr/>
        </p:nvCxnSpPr>
        <p:spPr bwMode="gray">
          <a:xfrm flipH="1">
            <a:off x="9581399" y="3384394"/>
            <a:ext cx="26094" cy="937513"/>
          </a:xfrm>
          <a:prstGeom prst="straightConnector1">
            <a:avLst/>
          </a:prstGeom>
          <a:ln>
            <a:headEnd type="oval" w="med" len="med"/>
            <a:tailEnd type="arrow"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3D77FE-0DA3-497C-8038-1967F540711A}"/>
                  </a:ext>
                </a:extLst>
              </p:cNvPr>
              <p:cNvSpPr txBox="1"/>
              <p:nvPr/>
            </p:nvSpPr>
            <p:spPr bwMode="gray">
              <a:xfrm>
                <a:off x="10550263" y="4080449"/>
                <a:ext cx="1233761" cy="24145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𝐴</m:t>
                          </m:r>
                        </m:sub>
                      </m:sSub>
                    </m:oMath>
                  </m:oMathPara>
                </a14:m>
                <a:endParaRPr lang="en-US" dirty="0" err="1"/>
              </a:p>
            </p:txBody>
          </p:sp>
        </mc:Choice>
        <mc:Fallback xmlns="">
          <p:sp>
            <p:nvSpPr>
              <p:cNvPr id="10" name="TextBox 9">
                <a:extLst>
                  <a:ext uri="{FF2B5EF4-FFF2-40B4-BE49-F238E27FC236}">
                    <a16:creationId xmlns:a16="http://schemas.microsoft.com/office/drawing/2014/main" id="{923D77FE-0DA3-497C-8038-1967F540711A}"/>
                  </a:ext>
                </a:extLst>
              </p:cNvPr>
              <p:cNvSpPr txBox="1">
                <a:spLocks noRot="1" noChangeAspect="1" noMove="1" noResize="1" noEditPoints="1" noAdjustHandles="1" noChangeArrowheads="1" noChangeShapeType="1" noTextEdit="1"/>
              </p:cNvSpPr>
              <p:nvPr/>
            </p:nvSpPr>
            <p:spPr bwMode="gray">
              <a:xfrm>
                <a:off x="10550263" y="4080449"/>
                <a:ext cx="1233761" cy="241458"/>
              </a:xfrm>
              <a:prstGeom prst="rect">
                <a:avLst/>
              </a:prstGeom>
              <a:blipFill>
                <a:blip r:embed="rId4"/>
                <a:stretch>
                  <a:fillRect b="-5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1B1245-D9BF-41D6-A158-0CC1E83927CC}"/>
                  </a:ext>
                </a:extLst>
              </p:cNvPr>
              <p:cNvSpPr txBox="1"/>
              <p:nvPr/>
            </p:nvSpPr>
            <p:spPr bwMode="gray">
              <a:xfrm>
                <a:off x="7513404" y="4047401"/>
                <a:ext cx="1911762" cy="27450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𝐴</m:t>
                        </m:r>
                        <m:r>
                          <a:rPr lang="en-US" b="0"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𝐵</m:t>
                        </m:r>
                      </m:sub>
                    </m:sSub>
                  </m:oMath>
                </a14:m>
                <a:endParaRPr lang="en-US" dirty="0" err="1"/>
              </a:p>
            </p:txBody>
          </p:sp>
        </mc:Choice>
        <mc:Fallback xmlns="">
          <p:sp>
            <p:nvSpPr>
              <p:cNvPr id="11" name="TextBox 10">
                <a:extLst>
                  <a:ext uri="{FF2B5EF4-FFF2-40B4-BE49-F238E27FC236}">
                    <a16:creationId xmlns:a16="http://schemas.microsoft.com/office/drawing/2014/main" id="{D11B1245-D9BF-41D6-A158-0CC1E83927CC}"/>
                  </a:ext>
                </a:extLst>
              </p:cNvPr>
              <p:cNvSpPr txBox="1">
                <a:spLocks noRot="1" noChangeAspect="1" noMove="1" noResize="1" noEditPoints="1" noAdjustHandles="1" noChangeArrowheads="1" noChangeShapeType="1" noTextEdit="1"/>
              </p:cNvSpPr>
              <p:nvPr/>
            </p:nvSpPr>
            <p:spPr bwMode="gray">
              <a:xfrm>
                <a:off x="7513404" y="4047401"/>
                <a:ext cx="1911762" cy="274506"/>
              </a:xfrm>
              <a:prstGeom prst="rect">
                <a:avLst/>
              </a:prstGeom>
              <a:blipFill>
                <a:blip r:embed="rId5"/>
                <a:stretch>
                  <a:fillRect t="-31111" b="-48889"/>
                </a:stretch>
              </a:blipFill>
            </p:spPr>
            <p:txBody>
              <a:bodyPr/>
              <a:lstStyle/>
              <a:p>
                <a:r>
                  <a:rPr lang="en-US">
                    <a:noFill/>
                  </a:rPr>
                  <a:t> </a:t>
                </a:r>
              </a:p>
            </p:txBody>
          </p:sp>
        </mc:Fallback>
      </mc:AlternateContent>
    </p:spTree>
    <p:extLst>
      <p:ext uri="{BB962C8B-B14F-4D97-AF65-F5344CB8AC3E}">
        <p14:creationId xmlns:p14="http://schemas.microsoft.com/office/powerpoint/2010/main" val="244253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42DC-462B-41E9-BDE6-22B0A5C68021}"/>
              </a:ext>
            </a:extLst>
          </p:cNvPr>
          <p:cNvSpPr>
            <a:spLocks noGrp="1"/>
          </p:cNvSpPr>
          <p:nvPr>
            <p:ph type="title"/>
          </p:nvPr>
        </p:nvSpPr>
        <p:spPr/>
        <p:txBody>
          <a:bodyPr/>
          <a:lstStyle/>
          <a:p>
            <a:r>
              <a:rPr lang="en-US" dirty="0"/>
              <a:t>Why is </a:t>
            </a:r>
            <a:r>
              <a:rPr lang="en-US" dirty="0" err="1"/>
              <a:t>submodularity</a:t>
            </a:r>
            <a:r>
              <a:rPr lang="en-US" dirty="0"/>
              <a:t> important?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25CB85-4DD5-4E1F-82B7-CBA060A566D2}"/>
                  </a:ext>
                </a:extLst>
              </p:cNvPr>
              <p:cNvSpPr>
                <a:spLocks noGrp="1"/>
              </p:cNvSpPr>
              <p:nvPr>
                <p:ph idx="1"/>
              </p:nvPr>
            </p:nvSpPr>
            <p:spPr>
              <a:xfrm>
                <a:off x="478369" y="1213308"/>
                <a:ext cx="11473384" cy="5041380"/>
              </a:xfrm>
            </p:spPr>
            <p:txBody>
              <a:bodyPr/>
              <a:lstStyle/>
              <a:p>
                <a:r>
                  <a:rPr lang="en-US" dirty="0"/>
                  <a:t>Allows to approximate to NP-hard problems of finding optimal subset of items that maximize or minimize an objective function, e.g., coverage, influence, etc.</a:t>
                </a:r>
              </a:p>
              <a:p>
                <a:endParaRPr lang="en-US" dirty="0"/>
              </a:p>
              <a:p>
                <a:r>
                  <a:rPr lang="en-US" dirty="0"/>
                  <a:t>This is possible via a greedy algorithm, i.e., greedily selecting items in </a:t>
                </a:r>
                <a:r>
                  <a:rPr lang="en-US" i="1" dirty="0"/>
                  <a:t>A</a:t>
                </a:r>
                <a:r>
                  <a:rPr lang="en-US" dirty="0"/>
                  <a:t>.</a:t>
                </a:r>
              </a:p>
              <a:p>
                <a:endParaRPr lang="en-US" dirty="0"/>
              </a:p>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𝑔𝑟𝑒𝑒𝑑𝑦</m:t>
                            </m:r>
                          </m:sub>
                        </m:sSub>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𝑒</m:t>
                            </m:r>
                          </m:den>
                        </m:f>
                      </m:e>
                    </m:d>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max</m:t>
                        </m:r>
                      </m:e>
                      <m:lim>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lim>
                    </m:limLow>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oMath>
                </a14:m>
                <a:r>
                  <a:rPr lang="en-US" dirty="0"/>
                  <a:t>, i.e., approximation a lower bound of ~63% of the optimum </a:t>
                </a:r>
                <a14:m>
                  <m:oMath xmlns:m="http://schemas.openxmlformats.org/officeDocument/2006/math">
                    <m:r>
                      <a:rPr lang="en-US" i="1" dirty="0" smtClean="0">
                        <a:latin typeface="Cambria Math" panose="02040503050406030204" pitchFamily="18" charset="0"/>
                      </a:rPr>
                      <m:t>𝐹</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𝐴</m:t>
                        </m:r>
                      </m:e>
                    </m:d>
                  </m:oMath>
                </a14:m>
                <a:r>
                  <a:rPr lang="en-US" dirty="0"/>
                  <a:t> [</a:t>
                </a:r>
                <a:r>
                  <a:rPr lang="en-US" dirty="0" err="1"/>
                  <a:t>Nemhauser</a:t>
                </a:r>
                <a:r>
                  <a:rPr lang="en-US" dirty="0"/>
                  <a:t> et al. 1978]</a:t>
                </a:r>
              </a:p>
              <a:p>
                <a:endParaRPr lang="en-US" dirty="0"/>
              </a:p>
              <a:p>
                <a:r>
                  <a:rPr lang="en-US" dirty="0"/>
                  <a:t>Submodular functions occur in several real-world phenomena</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9A25CB85-4DD5-4E1F-82B7-CBA060A566D2}"/>
                  </a:ext>
                </a:extLst>
              </p:cNvPr>
              <p:cNvSpPr>
                <a:spLocks noGrp="1" noRot="1" noChangeAspect="1" noMove="1" noResize="1" noEditPoints="1" noAdjustHandles="1" noChangeArrowheads="1" noChangeShapeType="1" noTextEdit="1"/>
              </p:cNvSpPr>
              <p:nvPr>
                <p:ph idx="1"/>
              </p:nvPr>
            </p:nvSpPr>
            <p:spPr>
              <a:xfrm>
                <a:off x="478369" y="1213308"/>
                <a:ext cx="11473384" cy="5041380"/>
              </a:xfrm>
              <a:blipFill>
                <a:blip r:embed="rId2"/>
                <a:stretch>
                  <a:fillRect l="-1275" t="-1088" r="-15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178960-F2DF-4A13-85EA-E2E080F33C5D}"/>
              </a:ext>
            </a:extLst>
          </p:cNvPr>
          <p:cNvSpPr>
            <a:spLocks noGrp="1"/>
          </p:cNvSpPr>
          <p:nvPr>
            <p:ph type="sldNum" sz="quarter" idx="12"/>
          </p:nvPr>
        </p:nvSpPr>
        <p:spPr/>
        <p:txBody>
          <a:bodyPr/>
          <a:lstStyle/>
          <a:p>
            <a:fld id="{81561042-0DC2-4A04-AA50-F6D44EB20EBA}" type="slidenum">
              <a:rPr lang="en-US" smtClean="0"/>
              <a:t>36</a:t>
            </a:fld>
            <a:endParaRPr lang="en-US"/>
          </a:p>
        </p:txBody>
      </p:sp>
      <p:sp>
        <p:nvSpPr>
          <p:cNvPr id="10" name="TextBox 9">
            <a:extLst>
              <a:ext uri="{FF2B5EF4-FFF2-40B4-BE49-F238E27FC236}">
                <a16:creationId xmlns:a16="http://schemas.microsoft.com/office/drawing/2014/main" id="{F30F8FDD-040A-4A69-87F5-6BF8BAFC8C06}"/>
              </a:ext>
            </a:extLst>
          </p:cNvPr>
          <p:cNvSpPr txBox="1"/>
          <p:nvPr/>
        </p:nvSpPr>
        <p:spPr bwMode="gray">
          <a:xfrm>
            <a:off x="135047" y="6225195"/>
            <a:ext cx="11711509" cy="523220"/>
          </a:xfrm>
          <a:prstGeom prst="rect">
            <a:avLst/>
          </a:prstGeom>
          <a:noFill/>
        </p:spPr>
        <p:txBody>
          <a:bodyPr wrap="square">
            <a:spAutoFit/>
          </a:bodyPr>
          <a:lstStyle/>
          <a:p>
            <a:r>
              <a:rPr lang="en-US" sz="1400" dirty="0" err="1"/>
              <a:t>Nemhauser</a:t>
            </a:r>
            <a:r>
              <a:rPr lang="en-US" sz="1400" dirty="0"/>
              <a:t>, G. L., Wolsey, L. A., &amp; Fisher, M. L. (1978). An analysis of approximations for maximizing submodular set functions—I. </a:t>
            </a:r>
            <a:r>
              <a:rPr lang="en-US" sz="1400" i="1" dirty="0"/>
              <a:t>Mathematical programming</a:t>
            </a:r>
            <a:r>
              <a:rPr lang="en-US" sz="1400" dirty="0"/>
              <a:t>, </a:t>
            </a:r>
            <a:r>
              <a:rPr lang="en-US" sz="1400" i="1" dirty="0"/>
              <a:t>14</a:t>
            </a:r>
            <a:r>
              <a:rPr lang="en-US" sz="1400" dirty="0"/>
              <a:t>(1), 265-294.</a:t>
            </a:r>
          </a:p>
        </p:txBody>
      </p:sp>
    </p:spTree>
    <p:extLst>
      <p:ext uri="{BB962C8B-B14F-4D97-AF65-F5344CB8AC3E}">
        <p14:creationId xmlns:p14="http://schemas.microsoft.com/office/powerpoint/2010/main" val="3840305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ED9F-9D61-4DEC-BB5E-A005197B116C}"/>
              </a:ext>
            </a:extLst>
          </p:cNvPr>
          <p:cNvSpPr>
            <a:spLocks noGrp="1"/>
          </p:cNvSpPr>
          <p:nvPr>
            <p:ph type="title"/>
          </p:nvPr>
        </p:nvSpPr>
        <p:spPr/>
        <p:txBody>
          <a:bodyPr/>
          <a:lstStyle/>
          <a:p>
            <a:r>
              <a:rPr lang="en-US" dirty="0"/>
              <a:t>Influence Maximization</a:t>
            </a:r>
          </a:p>
        </p:txBody>
      </p:sp>
      <p:sp>
        <p:nvSpPr>
          <p:cNvPr id="3" name="Content Placeholder 2">
            <a:extLst>
              <a:ext uri="{FF2B5EF4-FFF2-40B4-BE49-F238E27FC236}">
                <a16:creationId xmlns:a16="http://schemas.microsoft.com/office/drawing/2014/main" id="{E5D7B025-C89B-4BB6-96AA-B44A1B223F41}"/>
              </a:ext>
            </a:extLst>
          </p:cNvPr>
          <p:cNvSpPr>
            <a:spLocks noGrp="1"/>
          </p:cNvSpPr>
          <p:nvPr>
            <p:ph idx="1"/>
          </p:nvPr>
        </p:nvSpPr>
        <p:spPr>
          <a:xfrm>
            <a:off x="478369" y="1213308"/>
            <a:ext cx="11473384" cy="758156"/>
          </a:xfrm>
        </p:spPr>
        <p:txBody>
          <a:bodyPr/>
          <a:lstStyle/>
          <a:p>
            <a:r>
              <a:rPr lang="en-US" dirty="0"/>
              <a:t>Submodular functions occur in several real-world phenomena</a:t>
            </a:r>
          </a:p>
          <a:p>
            <a:endParaRPr lang="en-US" dirty="0"/>
          </a:p>
        </p:txBody>
      </p:sp>
      <p:sp>
        <p:nvSpPr>
          <p:cNvPr id="4" name="Slide Number Placeholder 3">
            <a:extLst>
              <a:ext uri="{FF2B5EF4-FFF2-40B4-BE49-F238E27FC236}">
                <a16:creationId xmlns:a16="http://schemas.microsoft.com/office/drawing/2014/main" id="{A4B6B94B-2EF8-4A66-A046-50D59087D052}"/>
              </a:ext>
            </a:extLst>
          </p:cNvPr>
          <p:cNvSpPr>
            <a:spLocks noGrp="1"/>
          </p:cNvSpPr>
          <p:nvPr>
            <p:ph type="sldNum" sz="quarter" idx="12"/>
          </p:nvPr>
        </p:nvSpPr>
        <p:spPr/>
        <p:txBody>
          <a:bodyPr/>
          <a:lstStyle/>
          <a:p>
            <a:fld id="{81561042-0DC2-4A04-AA50-F6D44EB20EBA}" type="slidenum">
              <a:rPr lang="en-US" smtClean="0"/>
              <a:t>37</a:t>
            </a:fld>
            <a:endParaRPr lang="en-US"/>
          </a:p>
        </p:txBody>
      </p:sp>
    </p:spTree>
    <p:extLst>
      <p:ext uri="{BB962C8B-B14F-4D97-AF65-F5344CB8AC3E}">
        <p14:creationId xmlns:p14="http://schemas.microsoft.com/office/powerpoint/2010/main" val="765477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75FA-F84A-4E1D-AD57-8864F3F4DBD4}"/>
              </a:ext>
            </a:extLst>
          </p:cNvPr>
          <p:cNvSpPr>
            <a:spLocks noGrp="1"/>
          </p:cNvSpPr>
          <p:nvPr>
            <p:ph type="title"/>
          </p:nvPr>
        </p:nvSpPr>
        <p:spPr/>
        <p:txBody>
          <a:bodyPr/>
          <a:lstStyle/>
          <a:p>
            <a:r>
              <a:rPr lang="en-US" dirty="0"/>
              <a:t>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20FCE2-1AFB-4929-A90A-69FE6D71383A}"/>
                  </a:ext>
                </a:extLst>
              </p:cNvPr>
              <p:cNvSpPr>
                <a:spLocks noGrp="1"/>
              </p:cNvSpPr>
              <p:nvPr>
                <p:ph idx="1"/>
              </p:nvPr>
            </p:nvSpPr>
            <p:spPr>
              <a:xfrm>
                <a:off x="478369" y="1213308"/>
                <a:ext cx="11473384" cy="3348609"/>
              </a:xfrm>
            </p:spPr>
            <p:txBody>
              <a:bodyPr/>
              <a:lstStyle/>
              <a:p>
                <a:r>
                  <a:rPr lang="en-US" dirty="0">
                    <a:latin typeface="+mj-lt"/>
                  </a:rPr>
                  <a:t>Monotone function: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d>
                  </m:oMath>
                </a14:m>
                <a:endParaRPr lang="en-US" b="0" dirty="0">
                  <a:latin typeface="+mj-lt"/>
                  <a:ea typeface="Cambria Math" panose="02040503050406030204" pitchFamily="18" charset="0"/>
                </a:endParaRPr>
              </a:p>
              <a:p>
                <a:r>
                  <a:rPr lang="en-US" dirty="0">
                    <a:latin typeface="+mj-lt"/>
                  </a:rPr>
                  <a:t>Submodular function: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oMath>
                </a14:m>
                <a:endParaRPr lang="en-US" dirty="0">
                  <a:latin typeface="+mj-lt"/>
                </a:endParaRPr>
              </a:p>
              <a:p>
                <a:r>
                  <a:rPr lang="en-US" dirty="0">
                    <a:latin typeface="+mj-lt"/>
                  </a:rPr>
                  <a:t>Convex functions:</a:t>
                </a:r>
              </a:p>
              <a:p>
                <a:r>
                  <a:rPr lang="en-US" dirty="0">
                    <a:latin typeface="+mj-lt"/>
                  </a:rPr>
                  <a:t>Concave function:</a:t>
                </a:r>
              </a:p>
              <a:p>
                <a:r>
                  <a:rPr lang="en-US" dirty="0">
                    <a:latin typeface="+mj-lt"/>
                  </a:rPr>
                  <a:t>Matroid: is a structure that abstracts and generalizes the notion of linear independence in vector spaces.</a:t>
                </a:r>
              </a:p>
              <a:p>
                <a:r>
                  <a:rPr lang="en-US" dirty="0">
                    <a:latin typeface="+mj-lt"/>
                  </a:rPr>
                  <a:t>Rank Functions in Matroid Theory allow to compare different: </a:t>
                </a:r>
              </a:p>
              <a:p>
                <a:endParaRPr lang="en-US" dirty="0">
                  <a:latin typeface="+mj-lt"/>
                </a:endParaRPr>
              </a:p>
            </p:txBody>
          </p:sp>
        </mc:Choice>
        <mc:Fallback xmlns="">
          <p:sp>
            <p:nvSpPr>
              <p:cNvPr id="3" name="Content Placeholder 2">
                <a:extLst>
                  <a:ext uri="{FF2B5EF4-FFF2-40B4-BE49-F238E27FC236}">
                    <a16:creationId xmlns:a16="http://schemas.microsoft.com/office/drawing/2014/main" id="{9820FCE2-1AFB-4929-A90A-69FE6D71383A}"/>
                  </a:ext>
                </a:extLst>
              </p:cNvPr>
              <p:cNvSpPr>
                <a:spLocks noGrp="1" noRot="1" noChangeAspect="1" noMove="1" noResize="1" noEditPoints="1" noAdjustHandles="1" noChangeArrowheads="1" noChangeShapeType="1" noTextEdit="1"/>
              </p:cNvSpPr>
              <p:nvPr>
                <p:ph idx="1"/>
              </p:nvPr>
            </p:nvSpPr>
            <p:spPr>
              <a:xfrm>
                <a:off x="478369" y="1213308"/>
                <a:ext cx="11473384" cy="3348609"/>
              </a:xfrm>
              <a:blipFill>
                <a:blip r:embed="rId3"/>
                <a:stretch>
                  <a:fillRect l="-1275" t="-16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B58293E-17EA-4575-9210-228ECD970079}"/>
              </a:ext>
            </a:extLst>
          </p:cNvPr>
          <p:cNvSpPr>
            <a:spLocks noGrp="1"/>
          </p:cNvSpPr>
          <p:nvPr>
            <p:ph type="sldNum" sz="quarter" idx="12"/>
          </p:nvPr>
        </p:nvSpPr>
        <p:spPr/>
        <p:txBody>
          <a:bodyPr/>
          <a:lstStyle/>
          <a:p>
            <a:fld id="{81561042-0DC2-4A04-AA50-F6D44EB20EBA}" type="slidenum">
              <a:rPr lang="en-US" smtClean="0"/>
              <a:t>38</a:t>
            </a:fld>
            <a:endParaRPr lang="en-US"/>
          </a:p>
        </p:txBody>
      </p:sp>
    </p:spTree>
    <p:extLst>
      <p:ext uri="{BB962C8B-B14F-4D97-AF65-F5344CB8AC3E}">
        <p14:creationId xmlns:p14="http://schemas.microsoft.com/office/powerpoint/2010/main" val="3075580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55D0A1BA-D819-46DB-A507-E42FCCFF8398}"/>
              </a:ext>
            </a:extLst>
          </p:cNvPr>
          <p:cNvSpPr/>
          <p:nvPr/>
        </p:nvSpPr>
        <p:spPr bwMode="gray">
          <a:xfrm>
            <a:off x="9638536" y="5087391"/>
            <a:ext cx="2307271" cy="13830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6690BB85-B256-4BAC-BE74-E393C8C9359D}"/>
              </a:ext>
            </a:extLst>
          </p:cNvPr>
          <p:cNvSpPr>
            <a:spLocks noGrp="1"/>
          </p:cNvSpPr>
          <p:nvPr>
            <p:ph type="title"/>
          </p:nvPr>
        </p:nvSpPr>
        <p:spPr>
          <a:xfrm>
            <a:off x="70776" y="177700"/>
            <a:ext cx="10203680" cy="483960"/>
          </a:xfrm>
        </p:spPr>
        <p:txBody>
          <a:bodyPr/>
          <a:lstStyle/>
          <a:p>
            <a:r>
              <a:rPr lang="en-US" sz="2200" dirty="0"/>
              <a:t>Cascade Failures in Electrical Communication Networks (ECN) </a:t>
            </a:r>
            <a:r>
              <a:rPr lang="en-US" sz="1600" dirty="0"/>
              <a:t>[wang 2019]</a:t>
            </a:r>
            <a:endParaRPr lang="en-US" sz="2200" dirty="0"/>
          </a:p>
        </p:txBody>
      </p:sp>
      <p:sp>
        <p:nvSpPr>
          <p:cNvPr id="3" name="Content Placeholder 2">
            <a:extLst>
              <a:ext uri="{FF2B5EF4-FFF2-40B4-BE49-F238E27FC236}">
                <a16:creationId xmlns:a16="http://schemas.microsoft.com/office/drawing/2014/main" id="{CB1055EA-E243-4624-BD9B-8CF7EE629528}"/>
              </a:ext>
            </a:extLst>
          </p:cNvPr>
          <p:cNvSpPr>
            <a:spLocks noGrp="1"/>
          </p:cNvSpPr>
          <p:nvPr>
            <p:ph idx="1"/>
          </p:nvPr>
        </p:nvSpPr>
        <p:spPr>
          <a:xfrm>
            <a:off x="134760" y="1061613"/>
            <a:ext cx="3783374" cy="655564"/>
          </a:xfrm>
        </p:spPr>
        <p:txBody>
          <a:bodyPr/>
          <a:lstStyle/>
          <a:p>
            <a:r>
              <a:rPr lang="en-US" dirty="0"/>
              <a:t>ECN= smart grid to </a:t>
            </a:r>
            <a:r>
              <a:rPr lang="en-US" u="sng" dirty="0"/>
              <a:t>monitor</a:t>
            </a:r>
            <a:r>
              <a:rPr lang="en-US" dirty="0"/>
              <a:t> and </a:t>
            </a:r>
            <a:r>
              <a:rPr lang="en-US" u="sng" dirty="0"/>
              <a:t>control</a:t>
            </a:r>
            <a:r>
              <a:rPr lang="en-US" dirty="0"/>
              <a:t> electrical networks</a:t>
            </a:r>
          </a:p>
        </p:txBody>
      </p:sp>
      <p:sp>
        <p:nvSpPr>
          <p:cNvPr id="4" name="Slide Number Placeholder 3">
            <a:extLst>
              <a:ext uri="{FF2B5EF4-FFF2-40B4-BE49-F238E27FC236}">
                <a16:creationId xmlns:a16="http://schemas.microsoft.com/office/drawing/2014/main" id="{A80DBFC8-AD85-42C7-B1D2-C7F646C1CFD8}"/>
              </a:ext>
            </a:extLst>
          </p:cNvPr>
          <p:cNvSpPr>
            <a:spLocks noGrp="1"/>
          </p:cNvSpPr>
          <p:nvPr>
            <p:ph type="sldNum" sz="quarter" idx="12"/>
          </p:nvPr>
        </p:nvSpPr>
        <p:spPr/>
        <p:txBody>
          <a:bodyPr/>
          <a:lstStyle/>
          <a:p>
            <a:fld id="{81561042-0DC2-4A04-AA50-F6D44EB20EBA}" type="slidenum">
              <a:rPr lang="en-US" smtClean="0"/>
              <a:t>39</a:t>
            </a:fld>
            <a:endParaRPr lang="en-US"/>
          </a:p>
        </p:txBody>
      </p:sp>
      <p:pic>
        <p:nvPicPr>
          <p:cNvPr id="6" name="Picture 5">
            <a:extLst>
              <a:ext uri="{FF2B5EF4-FFF2-40B4-BE49-F238E27FC236}">
                <a16:creationId xmlns:a16="http://schemas.microsoft.com/office/drawing/2014/main" id="{D68822E3-99FA-481B-90B2-83AF41A187B0}"/>
              </a:ext>
            </a:extLst>
          </p:cNvPr>
          <p:cNvPicPr>
            <a:picLocks noChangeAspect="1"/>
          </p:cNvPicPr>
          <p:nvPr/>
        </p:nvPicPr>
        <p:blipFill>
          <a:blip r:embed="rId3"/>
          <a:stretch>
            <a:fillRect/>
          </a:stretch>
        </p:blipFill>
        <p:spPr>
          <a:xfrm>
            <a:off x="3832611" y="1088315"/>
            <a:ext cx="4145822" cy="3523265"/>
          </a:xfrm>
          <a:prstGeom prst="rect">
            <a:avLst/>
          </a:prstGeom>
        </p:spPr>
      </p:pic>
      <p:sp>
        <p:nvSpPr>
          <p:cNvPr id="7" name="TextBox 6">
            <a:extLst>
              <a:ext uri="{FF2B5EF4-FFF2-40B4-BE49-F238E27FC236}">
                <a16:creationId xmlns:a16="http://schemas.microsoft.com/office/drawing/2014/main" id="{C079E9F1-166C-43CA-9791-F7754B3EE4AB}"/>
              </a:ext>
            </a:extLst>
          </p:cNvPr>
          <p:cNvSpPr txBox="1"/>
          <p:nvPr/>
        </p:nvSpPr>
        <p:spPr bwMode="gray">
          <a:xfrm>
            <a:off x="94222" y="6549903"/>
            <a:ext cx="11206825" cy="2607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Wang et al. (2019), Cascading Failures Analysis Considering Extreme Virus Propagation of Cyber-Physical Systems in Smart Grids</a:t>
            </a:r>
          </a:p>
        </p:txBody>
      </p:sp>
      <p:sp>
        <p:nvSpPr>
          <p:cNvPr id="9" name="TextBox 8">
            <a:extLst>
              <a:ext uri="{FF2B5EF4-FFF2-40B4-BE49-F238E27FC236}">
                <a16:creationId xmlns:a16="http://schemas.microsoft.com/office/drawing/2014/main" id="{5C5F5A91-F4BB-4207-B964-A779A2CFF469}"/>
              </a:ext>
            </a:extLst>
          </p:cNvPr>
          <p:cNvSpPr txBox="1"/>
          <p:nvPr/>
        </p:nvSpPr>
        <p:spPr bwMode="gray">
          <a:xfrm>
            <a:off x="3605015" y="773590"/>
            <a:ext cx="5377961" cy="369332"/>
          </a:xfrm>
          <a:prstGeom prst="rect">
            <a:avLst/>
          </a:prstGeom>
          <a:noFill/>
        </p:spPr>
        <p:txBody>
          <a:bodyPr wrap="square">
            <a:spAutoFit/>
          </a:bodyPr>
          <a:lstStyle/>
          <a:p>
            <a:r>
              <a:rPr lang="en-US" b="1" u="sng" dirty="0"/>
              <a:t>interdependent</a:t>
            </a:r>
            <a:r>
              <a:rPr lang="en-US" b="1" dirty="0"/>
              <a:t> fault propagation model</a:t>
            </a:r>
          </a:p>
        </p:txBody>
      </p:sp>
      <p:sp>
        <p:nvSpPr>
          <p:cNvPr id="11" name="TextBox 10">
            <a:extLst>
              <a:ext uri="{FF2B5EF4-FFF2-40B4-BE49-F238E27FC236}">
                <a16:creationId xmlns:a16="http://schemas.microsoft.com/office/drawing/2014/main" id="{25D3391B-F6FC-4BA1-A8D9-F354EDF20549}"/>
              </a:ext>
            </a:extLst>
          </p:cNvPr>
          <p:cNvSpPr txBox="1"/>
          <p:nvPr/>
        </p:nvSpPr>
        <p:spPr bwMode="gray">
          <a:xfrm>
            <a:off x="8225566" y="1432122"/>
            <a:ext cx="3340315" cy="1200329"/>
          </a:xfrm>
          <a:prstGeom prst="rect">
            <a:avLst/>
          </a:prstGeom>
          <a:noFill/>
        </p:spPr>
        <p:txBody>
          <a:bodyPr wrap="square">
            <a:spAutoFit/>
          </a:bodyPr>
          <a:lstStyle/>
          <a:p>
            <a:r>
              <a:rPr lang="en-US" dirty="0"/>
              <a:t>Virus infection propagates causing a failure cascades leading to energy blackouts.</a:t>
            </a:r>
          </a:p>
        </p:txBody>
      </p:sp>
      <p:pic>
        <p:nvPicPr>
          <p:cNvPr id="17" name="Picture 16">
            <a:extLst>
              <a:ext uri="{FF2B5EF4-FFF2-40B4-BE49-F238E27FC236}">
                <a16:creationId xmlns:a16="http://schemas.microsoft.com/office/drawing/2014/main" id="{FC1EFBAD-596F-4A7D-B588-B5D62EC1E4DA}"/>
              </a:ext>
            </a:extLst>
          </p:cNvPr>
          <p:cNvPicPr>
            <a:picLocks noChangeAspect="1"/>
          </p:cNvPicPr>
          <p:nvPr/>
        </p:nvPicPr>
        <p:blipFill>
          <a:blip r:embed="rId4"/>
          <a:stretch>
            <a:fillRect/>
          </a:stretch>
        </p:blipFill>
        <p:spPr>
          <a:xfrm>
            <a:off x="145912" y="1845667"/>
            <a:ext cx="3520445" cy="3485027"/>
          </a:xfrm>
          <a:prstGeom prst="rect">
            <a:avLst/>
          </a:prstGeom>
        </p:spPr>
      </p:pic>
      <p:sp>
        <p:nvSpPr>
          <p:cNvPr id="19" name="TextBox 18">
            <a:extLst>
              <a:ext uri="{FF2B5EF4-FFF2-40B4-BE49-F238E27FC236}">
                <a16:creationId xmlns:a16="http://schemas.microsoft.com/office/drawing/2014/main" id="{FB0D0827-DDA1-44D2-B7A1-C96444FED4F3}"/>
              </a:ext>
            </a:extLst>
          </p:cNvPr>
          <p:cNvSpPr txBox="1"/>
          <p:nvPr/>
        </p:nvSpPr>
        <p:spPr bwMode="gray">
          <a:xfrm>
            <a:off x="246185" y="5270112"/>
            <a:ext cx="4382759" cy="1200329"/>
          </a:xfrm>
          <a:prstGeom prst="rect">
            <a:avLst/>
          </a:prstGeom>
          <a:noFill/>
        </p:spPr>
        <p:txBody>
          <a:bodyPr wrap="square">
            <a:spAutoFit/>
          </a:bodyPr>
          <a:lstStyle/>
          <a:p>
            <a:pPr marL="285750" indent="-285750">
              <a:buFont typeface="Arial" panose="020B0604020202020204" pitchFamily="34" charset="0"/>
              <a:buChar char="•"/>
            </a:pPr>
            <a:r>
              <a:rPr lang="en-US" dirty="0"/>
              <a:t>System frequency characteristics</a:t>
            </a:r>
          </a:p>
          <a:p>
            <a:pPr marL="742950" lvl="1" indent="-285750">
              <a:buFont typeface="Arial" panose="020B0604020202020204" pitchFamily="34" charset="0"/>
              <a:buChar char="•"/>
            </a:pPr>
            <a:r>
              <a:rPr lang="en-US" dirty="0"/>
              <a:t>Load Px and Generation Pw</a:t>
            </a:r>
          </a:p>
          <a:p>
            <a:pPr marL="285750" indent="-285750">
              <a:buFont typeface="Arial" panose="020B0604020202020204" pitchFamily="34" charset="0"/>
              <a:buChar char="•"/>
            </a:pPr>
            <a:r>
              <a:rPr lang="en-US" dirty="0"/>
              <a:t>Redistribute Power Unbalance</a:t>
            </a:r>
          </a:p>
          <a:p>
            <a:pPr marL="285750" indent="-285750">
              <a:buFont typeface="Arial" panose="020B0604020202020204" pitchFamily="34" charset="0"/>
              <a:buChar char="•"/>
            </a:pPr>
            <a:r>
              <a:rPr lang="en-US" dirty="0"/>
              <a:t>Dynamic Power Flow Algorithm</a:t>
            </a:r>
          </a:p>
        </p:txBody>
      </p:sp>
      <p:pic>
        <p:nvPicPr>
          <p:cNvPr id="22" name="Picture 21">
            <a:extLst>
              <a:ext uri="{FF2B5EF4-FFF2-40B4-BE49-F238E27FC236}">
                <a16:creationId xmlns:a16="http://schemas.microsoft.com/office/drawing/2014/main" id="{FF6A494E-4607-4DF1-9ED4-1726D14F78EA}"/>
              </a:ext>
            </a:extLst>
          </p:cNvPr>
          <p:cNvPicPr>
            <a:picLocks noChangeAspect="1"/>
          </p:cNvPicPr>
          <p:nvPr/>
        </p:nvPicPr>
        <p:blipFill>
          <a:blip r:embed="rId5"/>
          <a:stretch>
            <a:fillRect/>
          </a:stretch>
        </p:blipFill>
        <p:spPr>
          <a:xfrm>
            <a:off x="4931672" y="4985634"/>
            <a:ext cx="1007002" cy="570159"/>
          </a:xfrm>
          <a:prstGeom prst="rect">
            <a:avLst/>
          </a:prstGeom>
        </p:spPr>
      </p:pic>
      <p:pic>
        <p:nvPicPr>
          <p:cNvPr id="24" name="Picture 23">
            <a:extLst>
              <a:ext uri="{FF2B5EF4-FFF2-40B4-BE49-F238E27FC236}">
                <a16:creationId xmlns:a16="http://schemas.microsoft.com/office/drawing/2014/main" id="{97288A21-BE74-40F5-8AC5-2795E13BF056}"/>
              </a:ext>
            </a:extLst>
          </p:cNvPr>
          <p:cNvPicPr>
            <a:picLocks noChangeAspect="1"/>
          </p:cNvPicPr>
          <p:nvPr/>
        </p:nvPicPr>
        <p:blipFill>
          <a:blip r:embed="rId6"/>
          <a:stretch>
            <a:fillRect/>
          </a:stretch>
        </p:blipFill>
        <p:spPr>
          <a:xfrm>
            <a:off x="6591673" y="4520700"/>
            <a:ext cx="1530936" cy="1108296"/>
          </a:xfrm>
          <a:prstGeom prst="rect">
            <a:avLst/>
          </a:prstGeom>
        </p:spPr>
      </p:pic>
      <p:pic>
        <p:nvPicPr>
          <p:cNvPr id="26" name="Picture 25">
            <a:extLst>
              <a:ext uri="{FF2B5EF4-FFF2-40B4-BE49-F238E27FC236}">
                <a16:creationId xmlns:a16="http://schemas.microsoft.com/office/drawing/2014/main" id="{DA715095-ABA8-43C7-A7FA-004786CDFD29}"/>
              </a:ext>
            </a:extLst>
          </p:cNvPr>
          <p:cNvPicPr>
            <a:picLocks noChangeAspect="1"/>
          </p:cNvPicPr>
          <p:nvPr/>
        </p:nvPicPr>
        <p:blipFill>
          <a:blip r:embed="rId7"/>
          <a:stretch>
            <a:fillRect/>
          </a:stretch>
        </p:blipFill>
        <p:spPr>
          <a:xfrm>
            <a:off x="4405697" y="5848442"/>
            <a:ext cx="1676400" cy="671159"/>
          </a:xfrm>
          <a:prstGeom prst="rect">
            <a:avLst/>
          </a:prstGeom>
        </p:spPr>
      </p:pic>
      <p:pic>
        <p:nvPicPr>
          <p:cNvPr id="33" name="Picture 32">
            <a:extLst>
              <a:ext uri="{FF2B5EF4-FFF2-40B4-BE49-F238E27FC236}">
                <a16:creationId xmlns:a16="http://schemas.microsoft.com/office/drawing/2014/main" id="{1E2CCEB4-E848-465F-8B06-F31451608443}"/>
              </a:ext>
            </a:extLst>
          </p:cNvPr>
          <p:cNvPicPr>
            <a:picLocks noChangeAspect="1"/>
          </p:cNvPicPr>
          <p:nvPr/>
        </p:nvPicPr>
        <p:blipFill>
          <a:blip r:embed="rId8"/>
          <a:stretch>
            <a:fillRect/>
          </a:stretch>
        </p:blipFill>
        <p:spPr>
          <a:xfrm>
            <a:off x="6505896" y="6030898"/>
            <a:ext cx="2333625" cy="503369"/>
          </a:xfrm>
          <a:prstGeom prst="rect">
            <a:avLst/>
          </a:prstGeom>
        </p:spPr>
      </p:pic>
      <p:cxnSp>
        <p:nvCxnSpPr>
          <p:cNvPr id="35" name="Straight Arrow Connector 34">
            <a:extLst>
              <a:ext uri="{FF2B5EF4-FFF2-40B4-BE49-F238E27FC236}">
                <a16:creationId xmlns:a16="http://schemas.microsoft.com/office/drawing/2014/main" id="{84716712-DC2F-4614-AA78-DD2D4BA380A3}"/>
              </a:ext>
            </a:extLst>
          </p:cNvPr>
          <p:cNvCxnSpPr>
            <a:cxnSpLocks/>
            <a:stCxn id="22" idx="3"/>
            <a:endCxn id="24" idx="1"/>
          </p:cNvCxnSpPr>
          <p:nvPr/>
        </p:nvCxnSpPr>
        <p:spPr bwMode="gray">
          <a:xfrm flipV="1">
            <a:off x="5938674" y="5074848"/>
            <a:ext cx="652999" cy="195866"/>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DE1598E4-64A4-4314-88CC-538B43F7F4C2}"/>
              </a:ext>
            </a:extLst>
          </p:cNvPr>
          <p:cNvCxnSpPr>
            <a:cxnSpLocks/>
          </p:cNvCxnSpPr>
          <p:nvPr/>
        </p:nvCxnSpPr>
        <p:spPr bwMode="gray">
          <a:xfrm>
            <a:off x="7583153" y="5794069"/>
            <a:ext cx="0" cy="21957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5865981F-5789-48B8-95A3-9BE7BA1F4554}"/>
              </a:ext>
            </a:extLst>
          </p:cNvPr>
          <p:cNvCxnSpPr>
            <a:cxnSpLocks/>
            <a:stCxn id="33" idx="1"/>
            <a:endCxn id="26" idx="3"/>
          </p:cNvCxnSpPr>
          <p:nvPr/>
        </p:nvCxnSpPr>
        <p:spPr bwMode="gray">
          <a:xfrm flipH="1" flipV="1">
            <a:off x="6082097" y="6184022"/>
            <a:ext cx="423799" cy="9856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0" name="Picture 49">
            <a:extLst>
              <a:ext uri="{FF2B5EF4-FFF2-40B4-BE49-F238E27FC236}">
                <a16:creationId xmlns:a16="http://schemas.microsoft.com/office/drawing/2014/main" id="{7DE0EDBE-0620-403A-B537-399EECDCEE96}"/>
              </a:ext>
            </a:extLst>
          </p:cNvPr>
          <p:cNvPicPr>
            <a:picLocks noChangeAspect="1"/>
          </p:cNvPicPr>
          <p:nvPr/>
        </p:nvPicPr>
        <p:blipFill>
          <a:blip r:embed="rId9"/>
          <a:stretch>
            <a:fillRect/>
          </a:stretch>
        </p:blipFill>
        <p:spPr>
          <a:xfrm>
            <a:off x="8403801" y="2657959"/>
            <a:ext cx="2984441" cy="1412483"/>
          </a:xfrm>
          <a:prstGeom prst="rect">
            <a:avLst/>
          </a:prstGeom>
        </p:spPr>
      </p:pic>
      <p:pic>
        <p:nvPicPr>
          <p:cNvPr id="53" name="Picture 52">
            <a:extLst>
              <a:ext uri="{FF2B5EF4-FFF2-40B4-BE49-F238E27FC236}">
                <a16:creationId xmlns:a16="http://schemas.microsoft.com/office/drawing/2014/main" id="{F23681EA-50A0-4BC0-A29A-2EC3F7918565}"/>
              </a:ext>
            </a:extLst>
          </p:cNvPr>
          <p:cNvPicPr>
            <a:picLocks noChangeAspect="1"/>
          </p:cNvPicPr>
          <p:nvPr/>
        </p:nvPicPr>
        <p:blipFill>
          <a:blip r:embed="rId10"/>
          <a:stretch>
            <a:fillRect/>
          </a:stretch>
        </p:blipFill>
        <p:spPr>
          <a:xfrm>
            <a:off x="8305733" y="4236660"/>
            <a:ext cx="2049178" cy="493696"/>
          </a:xfrm>
          <a:prstGeom prst="rect">
            <a:avLst/>
          </a:prstGeom>
        </p:spPr>
      </p:pic>
      <p:pic>
        <p:nvPicPr>
          <p:cNvPr id="28" name="Picture 27">
            <a:extLst>
              <a:ext uri="{FF2B5EF4-FFF2-40B4-BE49-F238E27FC236}">
                <a16:creationId xmlns:a16="http://schemas.microsoft.com/office/drawing/2014/main" id="{24421F79-B04B-4E49-87F0-CB02153AF765}"/>
              </a:ext>
            </a:extLst>
          </p:cNvPr>
          <p:cNvPicPr>
            <a:picLocks noChangeAspect="1"/>
          </p:cNvPicPr>
          <p:nvPr/>
        </p:nvPicPr>
        <p:blipFill>
          <a:blip r:embed="rId11"/>
          <a:stretch>
            <a:fillRect/>
          </a:stretch>
        </p:blipFill>
        <p:spPr>
          <a:xfrm>
            <a:off x="9822055" y="5626514"/>
            <a:ext cx="1971675" cy="768301"/>
          </a:xfrm>
          <a:prstGeom prst="rect">
            <a:avLst/>
          </a:prstGeom>
        </p:spPr>
      </p:pic>
      <p:sp>
        <p:nvSpPr>
          <p:cNvPr id="31" name="TextBox 30">
            <a:extLst>
              <a:ext uri="{FF2B5EF4-FFF2-40B4-BE49-F238E27FC236}">
                <a16:creationId xmlns:a16="http://schemas.microsoft.com/office/drawing/2014/main" id="{2A5DE3E4-8737-491F-A3C4-2FF2867806E9}"/>
              </a:ext>
            </a:extLst>
          </p:cNvPr>
          <p:cNvSpPr txBox="1"/>
          <p:nvPr/>
        </p:nvSpPr>
        <p:spPr bwMode="gray">
          <a:xfrm>
            <a:off x="9822055" y="5144765"/>
            <a:ext cx="1977835" cy="523220"/>
          </a:xfrm>
          <a:prstGeom prst="rect">
            <a:avLst/>
          </a:prstGeom>
          <a:noFill/>
        </p:spPr>
        <p:txBody>
          <a:bodyPr wrap="square">
            <a:spAutoFit/>
          </a:bodyPr>
          <a:lstStyle/>
          <a:p>
            <a:r>
              <a:rPr lang="en-US" sz="1400" dirty="0">
                <a:effectLst/>
                <a:latin typeface="Times New Roman" panose="02020603050405020304" pitchFamily="18" charset="0"/>
              </a:rPr>
              <a:t>overloaded operational time at each branch </a:t>
            </a:r>
            <a:r>
              <a:rPr lang="en-US" sz="1400" i="1" dirty="0" err="1">
                <a:effectLst/>
                <a:latin typeface="Times New Roman" panose="02020603050405020304" pitchFamily="18" charset="0"/>
              </a:rPr>
              <a:t>Bj</a:t>
            </a:r>
            <a:endParaRPr lang="en-US" sz="1400" i="1" dirty="0"/>
          </a:p>
        </p:txBody>
      </p:sp>
      <p:pic>
        <p:nvPicPr>
          <p:cNvPr id="55" name="Picture 54">
            <a:extLst>
              <a:ext uri="{FF2B5EF4-FFF2-40B4-BE49-F238E27FC236}">
                <a16:creationId xmlns:a16="http://schemas.microsoft.com/office/drawing/2014/main" id="{91D0FF32-7D05-4462-93A0-4EEF2A1F8695}"/>
              </a:ext>
            </a:extLst>
          </p:cNvPr>
          <p:cNvPicPr>
            <a:picLocks noChangeAspect="1"/>
          </p:cNvPicPr>
          <p:nvPr/>
        </p:nvPicPr>
        <p:blipFill>
          <a:blip r:embed="rId12"/>
          <a:stretch>
            <a:fillRect/>
          </a:stretch>
        </p:blipFill>
        <p:spPr>
          <a:xfrm>
            <a:off x="9949854" y="4562970"/>
            <a:ext cx="2106662" cy="513820"/>
          </a:xfrm>
          <a:prstGeom prst="rect">
            <a:avLst/>
          </a:prstGeom>
        </p:spPr>
      </p:pic>
      <p:cxnSp>
        <p:nvCxnSpPr>
          <p:cNvPr id="57" name="Connector: Elbow 56">
            <a:extLst>
              <a:ext uri="{FF2B5EF4-FFF2-40B4-BE49-F238E27FC236}">
                <a16:creationId xmlns:a16="http://schemas.microsoft.com/office/drawing/2014/main" id="{6824143C-D91A-4DC0-BCEE-69C8D94C0F20}"/>
              </a:ext>
            </a:extLst>
          </p:cNvPr>
          <p:cNvCxnSpPr>
            <a:cxnSpLocks/>
            <a:stCxn id="63" idx="3"/>
          </p:cNvCxnSpPr>
          <p:nvPr/>
        </p:nvCxnSpPr>
        <p:spPr bwMode="gray">
          <a:xfrm>
            <a:off x="11509060" y="3429000"/>
            <a:ext cx="304435" cy="1149422"/>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F4D562E-A202-4618-8140-B0D546FE04D1}"/>
              </a:ext>
            </a:extLst>
          </p:cNvPr>
          <p:cNvCxnSpPr>
            <a:cxnSpLocks/>
            <a:stCxn id="61" idx="1"/>
            <a:endCxn id="53" idx="1"/>
          </p:cNvCxnSpPr>
          <p:nvPr/>
        </p:nvCxnSpPr>
        <p:spPr bwMode="gray">
          <a:xfrm rot="10800000" flipH="1" flipV="1">
            <a:off x="8274245" y="2878688"/>
            <a:ext cx="31487" cy="1604819"/>
          </a:xfrm>
          <a:prstGeom prst="bentConnector3">
            <a:avLst>
              <a:gd name="adj1" fmla="val -72601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CDFF89D-A466-4473-9DE5-7FBF41EF4743}"/>
              </a:ext>
            </a:extLst>
          </p:cNvPr>
          <p:cNvSpPr/>
          <p:nvPr/>
        </p:nvSpPr>
        <p:spPr bwMode="gray">
          <a:xfrm>
            <a:off x="8274246" y="2723024"/>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3" name="Rectangle 62">
            <a:extLst>
              <a:ext uri="{FF2B5EF4-FFF2-40B4-BE49-F238E27FC236}">
                <a16:creationId xmlns:a16="http://schemas.microsoft.com/office/drawing/2014/main" id="{1378D172-BE45-4243-9D86-C0AE2EFF5095}"/>
              </a:ext>
            </a:extLst>
          </p:cNvPr>
          <p:cNvSpPr/>
          <p:nvPr/>
        </p:nvSpPr>
        <p:spPr bwMode="gray">
          <a:xfrm>
            <a:off x="11432188" y="3273335"/>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6" name="TextBox 65">
            <a:extLst>
              <a:ext uri="{FF2B5EF4-FFF2-40B4-BE49-F238E27FC236}">
                <a16:creationId xmlns:a16="http://schemas.microsoft.com/office/drawing/2014/main" id="{4A3CE9C7-C4C7-415E-8FC7-F637D52FF032}"/>
              </a:ext>
            </a:extLst>
          </p:cNvPr>
          <p:cNvSpPr txBox="1"/>
          <p:nvPr/>
        </p:nvSpPr>
        <p:spPr bwMode="gray">
          <a:xfrm>
            <a:off x="8375600" y="4029985"/>
            <a:ext cx="3340315" cy="307777"/>
          </a:xfrm>
          <a:prstGeom prst="rect">
            <a:avLst/>
          </a:prstGeom>
          <a:noFill/>
        </p:spPr>
        <p:txBody>
          <a:bodyPr wrap="square">
            <a:spAutoFit/>
          </a:bodyPr>
          <a:lstStyle/>
          <a:p>
            <a:r>
              <a:rPr lang="en-US" sz="1400" dirty="0"/>
              <a:t>SIR expressed in  vertex degree </a:t>
            </a:r>
          </a:p>
        </p:txBody>
      </p:sp>
    </p:spTree>
    <p:extLst>
      <p:ext uri="{BB962C8B-B14F-4D97-AF65-F5344CB8AC3E}">
        <p14:creationId xmlns:p14="http://schemas.microsoft.com/office/powerpoint/2010/main" val="19950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9" grpId="0"/>
      <p:bldP spid="11" grpId="0"/>
      <p:bldP spid="19" grpId="0"/>
      <p:bldP spid="31" grpId="0"/>
      <p:bldP spid="61" grpId="0" animBg="1"/>
      <p:bldP spid="63" grpId="0" animBg="1"/>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FFA61-A6D2-49EA-8B75-7C99E22CECD6}"/>
              </a:ext>
            </a:extLst>
          </p:cNvPr>
          <p:cNvSpPr>
            <a:spLocks noGrp="1"/>
          </p:cNvSpPr>
          <p:nvPr>
            <p:ph type="title"/>
          </p:nvPr>
        </p:nvSpPr>
        <p:spPr/>
        <p:txBody>
          <a:bodyPr/>
          <a:lstStyle/>
          <a:p>
            <a:r>
              <a:rPr lang="en-US" dirty="0"/>
              <a:t>Propagation as Decision Making </a:t>
            </a:r>
          </a:p>
        </p:txBody>
      </p:sp>
      <p:sp>
        <p:nvSpPr>
          <p:cNvPr id="3" name="Content Placeholder 2">
            <a:extLst>
              <a:ext uri="{FF2B5EF4-FFF2-40B4-BE49-F238E27FC236}">
                <a16:creationId xmlns:a16="http://schemas.microsoft.com/office/drawing/2014/main" id="{4F5E48F1-E5DE-4B28-968F-BB360E694D0B}"/>
              </a:ext>
            </a:extLst>
          </p:cNvPr>
          <p:cNvSpPr>
            <a:spLocks noGrp="1"/>
          </p:cNvSpPr>
          <p:nvPr>
            <p:ph idx="1"/>
          </p:nvPr>
        </p:nvSpPr>
        <p:spPr>
          <a:xfrm>
            <a:off x="478369" y="1213308"/>
            <a:ext cx="11473384" cy="2348335"/>
          </a:xfrm>
        </p:spPr>
        <p:txBody>
          <a:bodyPr/>
          <a:lstStyle/>
          <a:p>
            <a:pPr marL="342900" indent="-342900">
              <a:buFont typeface="Arial" panose="020B0604020202020204" pitchFamily="34" charset="0"/>
              <a:buChar char="•"/>
            </a:pPr>
            <a:r>
              <a:rPr lang="en-US" dirty="0"/>
              <a:t>Each person can adopt technology that maximizes its </a:t>
            </a:r>
            <a:r>
              <a:rPr lang="en-US" u="sng" dirty="0"/>
              <a:t>utility</a:t>
            </a:r>
            <a:r>
              <a:rPr lang="en-US" dirty="0"/>
              <a:t>. </a:t>
            </a:r>
          </a:p>
          <a:p>
            <a:pPr marL="342900" indent="-342900">
              <a:buFont typeface="Arial" panose="020B0604020202020204" pitchFamily="34" charset="0"/>
              <a:buChar char="•"/>
            </a:pPr>
            <a:r>
              <a:rPr lang="en-US" dirty="0"/>
              <a:t>The benefit is based on how many of the neighbors adopted the same technology in t-1</a:t>
            </a:r>
          </a:p>
          <a:p>
            <a:pPr marL="342900" indent="-342900">
              <a:buFont typeface="Arial" panose="020B0604020202020204" pitchFamily="34" charset="0"/>
              <a:buChar char="•"/>
            </a:pPr>
            <a:r>
              <a:rPr lang="en-US" dirty="0"/>
              <a:t>For instance, if a node obtains a </a:t>
            </a:r>
            <a:r>
              <a:rPr lang="en-US" u="sng" dirty="0"/>
              <a:t>utility</a:t>
            </a:r>
            <a:r>
              <a:rPr lang="en-US" dirty="0"/>
              <a:t> of “a” if the node adopts the technology A shared with a neighbor node.</a:t>
            </a:r>
          </a:p>
          <a:p>
            <a:r>
              <a:rPr lang="en-US" u="sng" dirty="0"/>
              <a:t>Example:</a:t>
            </a:r>
            <a:r>
              <a:rPr lang="en-US" dirty="0"/>
              <a:t> Technology adoption options are A, B, or AB. In the case of adopting AB, there is a cost “c”. Assuming that every node start with B, below is a possible intermediate state.</a:t>
            </a:r>
          </a:p>
        </p:txBody>
      </p:sp>
      <p:sp>
        <p:nvSpPr>
          <p:cNvPr id="4" name="Slide Number Placeholder 3">
            <a:extLst>
              <a:ext uri="{FF2B5EF4-FFF2-40B4-BE49-F238E27FC236}">
                <a16:creationId xmlns:a16="http://schemas.microsoft.com/office/drawing/2014/main" id="{CAE58CB7-66A4-4625-9124-795E8E5A359F}"/>
              </a:ext>
            </a:extLst>
          </p:cNvPr>
          <p:cNvSpPr>
            <a:spLocks noGrp="1"/>
          </p:cNvSpPr>
          <p:nvPr>
            <p:ph type="sldNum" sz="quarter" idx="12"/>
          </p:nvPr>
        </p:nvSpPr>
        <p:spPr/>
        <p:txBody>
          <a:bodyPr/>
          <a:lstStyle/>
          <a:p>
            <a:fld id="{81561042-0DC2-4A04-AA50-F6D44EB20EBA}" type="slidenum">
              <a:rPr lang="en-US" smtClean="0"/>
              <a:t>4</a:t>
            </a:fld>
            <a:endParaRPr lang="en-US"/>
          </a:p>
        </p:txBody>
      </p:sp>
      <p:sp>
        <p:nvSpPr>
          <p:cNvPr id="5" name="Oval 4">
            <a:extLst>
              <a:ext uri="{FF2B5EF4-FFF2-40B4-BE49-F238E27FC236}">
                <a16:creationId xmlns:a16="http://schemas.microsoft.com/office/drawing/2014/main" id="{8BDA424E-88D8-4608-90DC-2A3FBB008548}"/>
              </a:ext>
            </a:extLst>
          </p:cNvPr>
          <p:cNvSpPr/>
          <p:nvPr/>
        </p:nvSpPr>
        <p:spPr bwMode="gray">
          <a:xfrm>
            <a:off x="1037533" y="449482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9" name="Oval 8">
            <a:extLst>
              <a:ext uri="{FF2B5EF4-FFF2-40B4-BE49-F238E27FC236}">
                <a16:creationId xmlns:a16="http://schemas.microsoft.com/office/drawing/2014/main" id="{AC198045-2A64-4141-AE3C-C4DD4B4642CC}"/>
              </a:ext>
            </a:extLst>
          </p:cNvPr>
          <p:cNvSpPr/>
          <p:nvPr/>
        </p:nvSpPr>
        <p:spPr bwMode="gray">
          <a:xfrm>
            <a:off x="3283148" y="4494821"/>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10" name="Oval 9">
            <a:extLst>
              <a:ext uri="{FF2B5EF4-FFF2-40B4-BE49-F238E27FC236}">
                <a16:creationId xmlns:a16="http://schemas.microsoft.com/office/drawing/2014/main" id="{8E200DEB-182E-4305-9B51-3798C80A668F}"/>
              </a:ext>
            </a:extLst>
          </p:cNvPr>
          <p:cNvSpPr/>
          <p:nvPr/>
        </p:nvSpPr>
        <p:spPr bwMode="gray">
          <a:xfrm>
            <a:off x="5528763" y="449482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11" name="Oval 10">
            <a:extLst>
              <a:ext uri="{FF2B5EF4-FFF2-40B4-BE49-F238E27FC236}">
                <a16:creationId xmlns:a16="http://schemas.microsoft.com/office/drawing/2014/main" id="{5A16D0FE-2FBF-43C5-B7F2-D99B2D16944D}"/>
              </a:ext>
            </a:extLst>
          </p:cNvPr>
          <p:cNvSpPr/>
          <p:nvPr/>
        </p:nvSpPr>
        <p:spPr bwMode="gray">
          <a:xfrm>
            <a:off x="7774378" y="4494821"/>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12" name="Oval 11">
            <a:extLst>
              <a:ext uri="{FF2B5EF4-FFF2-40B4-BE49-F238E27FC236}">
                <a16:creationId xmlns:a16="http://schemas.microsoft.com/office/drawing/2014/main" id="{2B5B69C4-39D0-437B-89C8-49B0FCBB53AD}"/>
              </a:ext>
            </a:extLst>
          </p:cNvPr>
          <p:cNvSpPr/>
          <p:nvPr/>
        </p:nvSpPr>
        <p:spPr bwMode="gray">
          <a:xfrm>
            <a:off x="10019994" y="4494821"/>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B</a:t>
            </a:r>
            <a:endParaRPr lang="en-US" sz="1200" b="1" dirty="0">
              <a:solidFill>
                <a:schemeClr val="bg1"/>
              </a:solidFill>
            </a:endParaRPr>
          </a:p>
        </p:txBody>
      </p:sp>
      <p:cxnSp>
        <p:nvCxnSpPr>
          <p:cNvPr id="13" name="Straight Connector 12">
            <a:extLst>
              <a:ext uri="{FF2B5EF4-FFF2-40B4-BE49-F238E27FC236}">
                <a16:creationId xmlns:a16="http://schemas.microsoft.com/office/drawing/2014/main" id="{49E96C36-085F-4ED1-A320-DA6208FCA58C}"/>
              </a:ext>
            </a:extLst>
          </p:cNvPr>
          <p:cNvCxnSpPr>
            <a:stCxn id="5" idx="6"/>
            <a:endCxn id="9" idx="2"/>
          </p:cNvCxnSpPr>
          <p:nvPr/>
        </p:nvCxnSpPr>
        <p:spPr bwMode="gray">
          <a:xfrm>
            <a:off x="1860493"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6249549-994E-43BC-87C2-39A1D7391AFB}"/>
              </a:ext>
            </a:extLst>
          </p:cNvPr>
          <p:cNvCxnSpPr>
            <a:cxnSpLocks/>
            <a:stCxn id="9" idx="6"/>
            <a:endCxn id="10" idx="2"/>
          </p:cNvCxnSpPr>
          <p:nvPr/>
        </p:nvCxnSpPr>
        <p:spPr bwMode="gray">
          <a:xfrm>
            <a:off x="4106108"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DC66C2E-58BD-4A39-9927-96BC115F718B}"/>
              </a:ext>
            </a:extLst>
          </p:cNvPr>
          <p:cNvCxnSpPr>
            <a:cxnSpLocks/>
            <a:stCxn id="10" idx="6"/>
            <a:endCxn id="11" idx="2"/>
          </p:cNvCxnSpPr>
          <p:nvPr/>
        </p:nvCxnSpPr>
        <p:spPr bwMode="gray">
          <a:xfrm>
            <a:off x="6351723" y="4906301"/>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BF6F521-3927-44E6-B871-DF084B09A855}"/>
              </a:ext>
            </a:extLst>
          </p:cNvPr>
          <p:cNvCxnSpPr>
            <a:cxnSpLocks/>
            <a:stCxn id="11" idx="6"/>
            <a:endCxn id="12" idx="2"/>
          </p:cNvCxnSpPr>
          <p:nvPr/>
        </p:nvCxnSpPr>
        <p:spPr bwMode="gray">
          <a:xfrm>
            <a:off x="8597338" y="4906301"/>
            <a:ext cx="1422656" cy="0"/>
          </a:xfrm>
          <a:prstGeom prst="line">
            <a:avLst/>
          </a:prstGeom>
          <a:ln w="1270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5B059BA-582E-4706-9516-BAD8AD7DF3AB}"/>
              </a:ext>
            </a:extLst>
          </p:cNvPr>
          <p:cNvSpPr txBox="1"/>
          <p:nvPr/>
        </p:nvSpPr>
        <p:spPr bwMode="gray">
          <a:xfrm>
            <a:off x="2556079" y="4606900"/>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26" name="TextBox 25">
            <a:extLst>
              <a:ext uri="{FF2B5EF4-FFF2-40B4-BE49-F238E27FC236}">
                <a16:creationId xmlns:a16="http://schemas.microsoft.com/office/drawing/2014/main" id="{70955748-323D-40C6-B2CF-C9E417E4DFEF}"/>
              </a:ext>
            </a:extLst>
          </p:cNvPr>
          <p:cNvSpPr txBox="1"/>
          <p:nvPr/>
        </p:nvSpPr>
        <p:spPr bwMode="gray">
          <a:xfrm>
            <a:off x="4712238" y="4587258"/>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a:t>
            </a:r>
          </a:p>
        </p:txBody>
      </p:sp>
      <p:sp>
        <p:nvSpPr>
          <p:cNvPr id="27" name="TextBox 26">
            <a:extLst>
              <a:ext uri="{FF2B5EF4-FFF2-40B4-BE49-F238E27FC236}">
                <a16:creationId xmlns:a16="http://schemas.microsoft.com/office/drawing/2014/main" id="{851815B1-3F3B-4A0E-9AEE-A93C1E6283C6}"/>
              </a:ext>
            </a:extLst>
          </p:cNvPr>
          <p:cNvSpPr txBox="1"/>
          <p:nvPr/>
        </p:nvSpPr>
        <p:spPr bwMode="gray">
          <a:xfrm>
            <a:off x="6632433" y="4606901"/>
            <a:ext cx="1030725" cy="27975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max(</a:t>
            </a:r>
            <a:r>
              <a:rPr lang="en-US" dirty="0" err="1"/>
              <a:t>a,b</a:t>
            </a:r>
            <a:r>
              <a:rPr lang="en-US" dirty="0"/>
              <a:t>)</a:t>
            </a:r>
          </a:p>
        </p:txBody>
      </p:sp>
      <p:sp>
        <p:nvSpPr>
          <p:cNvPr id="28" name="TextBox 27">
            <a:extLst>
              <a:ext uri="{FF2B5EF4-FFF2-40B4-BE49-F238E27FC236}">
                <a16:creationId xmlns:a16="http://schemas.microsoft.com/office/drawing/2014/main" id="{FBC1FA3D-EF57-44E6-869E-E84E25E40ACD}"/>
              </a:ext>
            </a:extLst>
          </p:cNvPr>
          <p:cNvSpPr txBox="1"/>
          <p:nvPr/>
        </p:nvSpPr>
        <p:spPr bwMode="gray">
          <a:xfrm>
            <a:off x="9208737" y="4626543"/>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b</a:t>
            </a:r>
          </a:p>
        </p:txBody>
      </p:sp>
      <p:sp>
        <p:nvSpPr>
          <p:cNvPr id="29" name="TextBox 28">
            <a:extLst>
              <a:ext uri="{FF2B5EF4-FFF2-40B4-BE49-F238E27FC236}">
                <a16:creationId xmlns:a16="http://schemas.microsoft.com/office/drawing/2014/main" id="{26C66B17-8482-4A24-B46E-9333F13ABCFA}"/>
              </a:ext>
            </a:extLst>
          </p:cNvPr>
          <p:cNvSpPr txBox="1"/>
          <p:nvPr/>
        </p:nvSpPr>
        <p:spPr bwMode="gray">
          <a:xfrm>
            <a:off x="5802678" y="419193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sp>
        <p:nvSpPr>
          <p:cNvPr id="30" name="TextBox 29">
            <a:extLst>
              <a:ext uri="{FF2B5EF4-FFF2-40B4-BE49-F238E27FC236}">
                <a16:creationId xmlns:a16="http://schemas.microsoft.com/office/drawing/2014/main" id="{24DBA61C-C79B-4F9F-A6EB-7AEFB0AE6421}"/>
              </a:ext>
            </a:extLst>
          </p:cNvPr>
          <p:cNvSpPr txBox="1"/>
          <p:nvPr/>
        </p:nvSpPr>
        <p:spPr bwMode="gray">
          <a:xfrm>
            <a:off x="8004974" y="4191932"/>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sp>
        <p:nvSpPr>
          <p:cNvPr id="31" name="TextBox 30">
            <a:extLst>
              <a:ext uri="{FF2B5EF4-FFF2-40B4-BE49-F238E27FC236}">
                <a16:creationId xmlns:a16="http://schemas.microsoft.com/office/drawing/2014/main" id="{2888902F-11EF-4380-98C0-4E5253F192C7}"/>
              </a:ext>
            </a:extLst>
          </p:cNvPr>
          <p:cNvSpPr txBox="1"/>
          <p:nvPr/>
        </p:nvSpPr>
        <p:spPr bwMode="gray">
          <a:xfrm>
            <a:off x="1704062" y="4147757"/>
            <a:ext cx="731641" cy="27854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ln w="0"/>
                <a:solidFill>
                  <a:schemeClr val="accent1"/>
                </a:solidFill>
                <a:effectLst>
                  <a:outerShdw blurRad="38100" dist="25400" dir="5400000" algn="ctr" rotWithShape="0">
                    <a:srgbClr val="6E747A">
                      <a:alpha val="43000"/>
                    </a:srgbClr>
                  </a:outerShdw>
                </a:effectLst>
              </a:rPr>
              <a:t>utility</a:t>
            </a:r>
          </a:p>
        </p:txBody>
      </p:sp>
      <p:cxnSp>
        <p:nvCxnSpPr>
          <p:cNvPr id="24" name="Straight Arrow Connector 23">
            <a:extLst>
              <a:ext uri="{FF2B5EF4-FFF2-40B4-BE49-F238E27FC236}">
                <a16:creationId xmlns:a16="http://schemas.microsoft.com/office/drawing/2014/main" id="{A18201A2-528B-48D2-9B43-62581400949E}"/>
              </a:ext>
            </a:extLst>
          </p:cNvPr>
          <p:cNvCxnSpPr>
            <a:cxnSpLocks/>
            <a:stCxn id="31" idx="3"/>
            <a:endCxn id="23" idx="0"/>
          </p:cNvCxnSpPr>
          <p:nvPr/>
        </p:nvCxnSpPr>
        <p:spPr bwMode="gray">
          <a:xfrm>
            <a:off x="2435703" y="4287030"/>
            <a:ext cx="225573" cy="31987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A9FE542F-7F1B-4F0F-8FAE-2F5396E77EC6}"/>
              </a:ext>
            </a:extLst>
          </p:cNvPr>
          <p:cNvSpPr txBox="1"/>
          <p:nvPr/>
        </p:nvSpPr>
        <p:spPr bwMode="gray">
          <a:xfrm>
            <a:off x="6362364" y="4194313"/>
            <a:ext cx="957213" cy="27175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ln w="0"/>
                <a:solidFill>
                  <a:schemeClr val="accent1"/>
                </a:solidFill>
                <a:effectLst>
                  <a:outerShdw blurRad="38100" dist="25400" dir="5400000" algn="ctr" rotWithShape="0">
                    <a:srgbClr val="6E747A">
                      <a:alpha val="43000"/>
                    </a:srgbClr>
                  </a:outerShdw>
                </a:effectLst>
              </a:rPr>
              <a:t> cost</a:t>
            </a:r>
          </a:p>
        </p:txBody>
      </p:sp>
      <p:cxnSp>
        <p:nvCxnSpPr>
          <p:cNvPr id="34" name="Straight Arrow Connector 33">
            <a:extLst>
              <a:ext uri="{FF2B5EF4-FFF2-40B4-BE49-F238E27FC236}">
                <a16:creationId xmlns:a16="http://schemas.microsoft.com/office/drawing/2014/main" id="{085FD8E1-5AB4-4976-8CED-BD38F8E3D5DA}"/>
              </a:ext>
            </a:extLst>
          </p:cNvPr>
          <p:cNvCxnSpPr>
            <a:cxnSpLocks/>
            <a:stCxn id="33" idx="1"/>
            <a:endCxn id="29" idx="3"/>
          </p:cNvCxnSpPr>
          <p:nvPr/>
        </p:nvCxnSpPr>
        <p:spPr bwMode="gray">
          <a:xfrm flipH="1">
            <a:off x="6077807" y="4330188"/>
            <a:ext cx="284557" cy="1609"/>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BEA251D3-0249-47BF-92E3-478B08C5FAC5}"/>
              </a:ext>
            </a:extLst>
          </p:cNvPr>
          <p:cNvSpPr txBox="1"/>
          <p:nvPr/>
        </p:nvSpPr>
        <p:spPr bwMode="gray">
          <a:xfrm>
            <a:off x="2084387" y="5693045"/>
            <a:ext cx="8152038" cy="923330"/>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US" dirty="0"/>
              <a:t>How will the adoption of technology cascade through the network?</a:t>
            </a:r>
          </a:p>
          <a:p>
            <a:pPr marL="285750" indent="-285750">
              <a:buFont typeface="Arial" panose="020B0604020202020204" pitchFamily="34" charset="0"/>
              <a:buChar char="•"/>
            </a:pPr>
            <a:r>
              <a:rPr lang="en-US" dirty="0"/>
              <a:t>Will it cascade indefinitely, or will it stop at some point? </a:t>
            </a:r>
          </a:p>
          <a:p>
            <a:pPr marL="285750" indent="-285750">
              <a:buFont typeface="Arial" panose="020B0604020202020204" pitchFamily="34" charset="0"/>
              <a:buChar char="•"/>
            </a:pPr>
            <a:r>
              <a:rPr lang="en-US" dirty="0"/>
              <a:t>How do the individual costs of each pay-off affect the cascades?</a:t>
            </a:r>
          </a:p>
        </p:txBody>
      </p:sp>
      <p:cxnSp>
        <p:nvCxnSpPr>
          <p:cNvPr id="58" name="Straight Connector 57">
            <a:extLst>
              <a:ext uri="{FF2B5EF4-FFF2-40B4-BE49-F238E27FC236}">
                <a16:creationId xmlns:a16="http://schemas.microsoft.com/office/drawing/2014/main" id="{EC489A04-D992-4580-BA57-7E99522CBA27}"/>
              </a:ext>
            </a:extLst>
          </p:cNvPr>
          <p:cNvCxnSpPr>
            <a:cxnSpLocks/>
          </p:cNvCxnSpPr>
          <p:nvPr/>
        </p:nvCxnSpPr>
        <p:spPr bwMode="gray">
          <a:xfrm>
            <a:off x="498689" y="4905486"/>
            <a:ext cx="538844" cy="28"/>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044A3B2-BE42-4039-A61F-224B106F4EA6}"/>
              </a:ext>
            </a:extLst>
          </p:cNvPr>
          <p:cNvCxnSpPr>
            <a:cxnSpLocks/>
          </p:cNvCxnSpPr>
          <p:nvPr/>
        </p:nvCxnSpPr>
        <p:spPr bwMode="gray">
          <a:xfrm>
            <a:off x="10868669" y="4907033"/>
            <a:ext cx="538844" cy="28"/>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292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47371A0-124A-4A7B-B7EB-34CD7BBE1BD2}"/>
              </a:ext>
            </a:extLst>
          </p:cNvPr>
          <p:cNvSpPr/>
          <p:nvPr/>
        </p:nvSpPr>
        <p:spPr bwMode="gray">
          <a:xfrm>
            <a:off x="8496023" y="5650956"/>
            <a:ext cx="3695977" cy="7684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6" name="Picture 5">
            <a:extLst>
              <a:ext uri="{FF2B5EF4-FFF2-40B4-BE49-F238E27FC236}">
                <a16:creationId xmlns:a16="http://schemas.microsoft.com/office/drawing/2014/main" id="{0AC69C90-0190-425C-8554-1261E856531A}"/>
              </a:ext>
            </a:extLst>
          </p:cNvPr>
          <p:cNvPicPr>
            <a:picLocks noChangeAspect="1"/>
          </p:cNvPicPr>
          <p:nvPr/>
        </p:nvPicPr>
        <p:blipFill>
          <a:blip r:embed="rId3"/>
          <a:stretch>
            <a:fillRect/>
          </a:stretch>
        </p:blipFill>
        <p:spPr>
          <a:xfrm>
            <a:off x="117346" y="1095665"/>
            <a:ext cx="4543761" cy="5368410"/>
          </a:xfrm>
          <a:prstGeom prst="rect">
            <a:avLst/>
          </a:prstGeom>
        </p:spPr>
      </p:pic>
      <p:sp>
        <p:nvSpPr>
          <p:cNvPr id="2" name="Title 1">
            <a:extLst>
              <a:ext uri="{FF2B5EF4-FFF2-40B4-BE49-F238E27FC236}">
                <a16:creationId xmlns:a16="http://schemas.microsoft.com/office/drawing/2014/main" id="{2ED9B971-AC4D-4C8B-8FC5-23D142F57EAE}"/>
              </a:ext>
            </a:extLst>
          </p:cNvPr>
          <p:cNvSpPr>
            <a:spLocks noGrp="1"/>
          </p:cNvSpPr>
          <p:nvPr>
            <p:ph type="title"/>
          </p:nvPr>
        </p:nvSpPr>
        <p:spPr>
          <a:xfrm>
            <a:off x="478369" y="144001"/>
            <a:ext cx="9169401" cy="555840"/>
          </a:xfrm>
        </p:spPr>
        <p:txBody>
          <a:bodyPr/>
          <a:lstStyle/>
          <a:p>
            <a:r>
              <a:rPr lang="en-US" dirty="0"/>
              <a:t>Dynamic Power Flow Algorithm</a:t>
            </a:r>
          </a:p>
        </p:txBody>
      </p:sp>
      <p:sp>
        <p:nvSpPr>
          <p:cNvPr id="4" name="Slide Number Placeholder 3">
            <a:extLst>
              <a:ext uri="{FF2B5EF4-FFF2-40B4-BE49-F238E27FC236}">
                <a16:creationId xmlns:a16="http://schemas.microsoft.com/office/drawing/2014/main" id="{8935C563-DA1B-41C8-9D44-14328B4C6CD8}"/>
              </a:ext>
            </a:extLst>
          </p:cNvPr>
          <p:cNvSpPr>
            <a:spLocks noGrp="1"/>
          </p:cNvSpPr>
          <p:nvPr>
            <p:ph type="sldNum" sz="quarter" idx="12"/>
          </p:nvPr>
        </p:nvSpPr>
        <p:spPr/>
        <p:txBody>
          <a:bodyPr/>
          <a:lstStyle/>
          <a:p>
            <a:fld id="{81561042-0DC2-4A04-AA50-F6D44EB20EBA}" type="slidenum">
              <a:rPr lang="en-US" smtClean="0"/>
              <a:t>40</a:t>
            </a:fld>
            <a:endParaRPr lang="en-US"/>
          </a:p>
        </p:txBody>
      </p:sp>
      <p:grpSp>
        <p:nvGrpSpPr>
          <p:cNvPr id="65" name="Group 64">
            <a:extLst>
              <a:ext uri="{FF2B5EF4-FFF2-40B4-BE49-F238E27FC236}">
                <a16:creationId xmlns:a16="http://schemas.microsoft.com/office/drawing/2014/main" id="{DA80F3ED-E9B2-406E-A55D-C17E657BA153}"/>
              </a:ext>
            </a:extLst>
          </p:cNvPr>
          <p:cNvGrpSpPr/>
          <p:nvPr/>
        </p:nvGrpSpPr>
        <p:grpSpPr>
          <a:xfrm>
            <a:off x="3967251" y="907518"/>
            <a:ext cx="4949644" cy="1070584"/>
            <a:chOff x="3967251" y="907518"/>
            <a:chExt cx="4949644" cy="1070584"/>
          </a:xfrm>
        </p:grpSpPr>
        <p:pic>
          <p:nvPicPr>
            <p:cNvPr id="18" name="Picture 17">
              <a:extLst>
                <a:ext uri="{FF2B5EF4-FFF2-40B4-BE49-F238E27FC236}">
                  <a16:creationId xmlns:a16="http://schemas.microsoft.com/office/drawing/2014/main" id="{162AD76A-BDB6-42CC-87FC-6B75CA875499}"/>
                </a:ext>
              </a:extLst>
            </p:cNvPr>
            <p:cNvPicPr>
              <a:picLocks noChangeAspect="1"/>
            </p:cNvPicPr>
            <p:nvPr/>
          </p:nvPicPr>
          <p:blipFill>
            <a:blip r:embed="rId4"/>
            <a:stretch>
              <a:fillRect/>
            </a:stretch>
          </p:blipFill>
          <p:spPr>
            <a:xfrm>
              <a:off x="4568955" y="907518"/>
              <a:ext cx="4347940" cy="999937"/>
            </a:xfrm>
            <a:prstGeom prst="rect">
              <a:avLst/>
            </a:prstGeom>
          </p:spPr>
        </p:pic>
        <p:cxnSp>
          <p:nvCxnSpPr>
            <p:cNvPr id="29" name="Connector: Elbow 28">
              <a:extLst>
                <a:ext uri="{FF2B5EF4-FFF2-40B4-BE49-F238E27FC236}">
                  <a16:creationId xmlns:a16="http://schemas.microsoft.com/office/drawing/2014/main" id="{7C81C517-AF85-4270-ADC7-C4C43AE4FDD6}"/>
                </a:ext>
              </a:extLst>
            </p:cNvPr>
            <p:cNvCxnSpPr>
              <a:cxnSpLocks/>
              <a:stCxn id="30" idx="3"/>
              <a:endCxn id="18" idx="1"/>
            </p:cNvCxnSpPr>
            <p:nvPr/>
          </p:nvCxnSpPr>
          <p:spPr bwMode="gray">
            <a:xfrm flipV="1">
              <a:off x="4044123" y="1407487"/>
              <a:ext cx="524832" cy="414951"/>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37B0BEB-0377-4586-85CA-D3E149A5411D}"/>
                </a:ext>
              </a:extLst>
            </p:cNvPr>
            <p:cNvSpPr/>
            <p:nvPr/>
          </p:nvSpPr>
          <p:spPr bwMode="gray">
            <a:xfrm>
              <a:off x="3967251" y="1666773"/>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8" name="Straight Connector 47">
              <a:extLst>
                <a:ext uri="{FF2B5EF4-FFF2-40B4-BE49-F238E27FC236}">
                  <a16:creationId xmlns:a16="http://schemas.microsoft.com/office/drawing/2014/main" id="{3381AFE8-6B4B-4482-B55A-9B7C90F20A97}"/>
                </a:ext>
              </a:extLst>
            </p:cNvPr>
            <p:cNvCxnSpPr/>
            <p:nvPr/>
          </p:nvCxnSpPr>
          <p:spPr bwMode="gray">
            <a:xfrm>
              <a:off x="8559929" y="1666773"/>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F9C57C9C-32A4-45EC-B22F-06720B8F42B4}"/>
              </a:ext>
            </a:extLst>
          </p:cNvPr>
          <p:cNvGrpSpPr/>
          <p:nvPr/>
        </p:nvGrpSpPr>
        <p:grpSpPr>
          <a:xfrm>
            <a:off x="4136511" y="1883347"/>
            <a:ext cx="7720609" cy="2031870"/>
            <a:chOff x="4199196" y="1978102"/>
            <a:chExt cx="7720609" cy="2031870"/>
          </a:xfrm>
        </p:grpSpPr>
        <p:grpSp>
          <p:nvGrpSpPr>
            <p:cNvPr id="58" name="Group 57">
              <a:extLst>
                <a:ext uri="{FF2B5EF4-FFF2-40B4-BE49-F238E27FC236}">
                  <a16:creationId xmlns:a16="http://schemas.microsoft.com/office/drawing/2014/main" id="{FC5AB4EF-866E-41A9-87B1-9CE2BDA37B86}"/>
                </a:ext>
              </a:extLst>
            </p:cNvPr>
            <p:cNvGrpSpPr/>
            <p:nvPr/>
          </p:nvGrpSpPr>
          <p:grpSpPr>
            <a:xfrm>
              <a:off x="4199196" y="1978102"/>
              <a:ext cx="7720609" cy="2031870"/>
              <a:chOff x="4199196" y="1978102"/>
              <a:chExt cx="7720609" cy="2031870"/>
            </a:xfrm>
          </p:grpSpPr>
          <p:sp>
            <p:nvSpPr>
              <p:cNvPr id="28" name="Rectangle 27">
                <a:extLst>
                  <a:ext uri="{FF2B5EF4-FFF2-40B4-BE49-F238E27FC236}">
                    <a16:creationId xmlns:a16="http://schemas.microsoft.com/office/drawing/2014/main" id="{1A11C8A0-8BAA-4D1E-A877-2ED5F2BF97CE}"/>
                  </a:ext>
                </a:extLst>
              </p:cNvPr>
              <p:cNvSpPr/>
              <p:nvPr/>
            </p:nvSpPr>
            <p:spPr bwMode="gray">
              <a:xfrm>
                <a:off x="6775938" y="1978102"/>
                <a:ext cx="5143867" cy="2031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14" name="Picture 13">
                <a:extLst>
                  <a:ext uri="{FF2B5EF4-FFF2-40B4-BE49-F238E27FC236}">
                    <a16:creationId xmlns:a16="http://schemas.microsoft.com/office/drawing/2014/main" id="{C748C5F7-0A2B-48DB-989C-5D43615D4237}"/>
                  </a:ext>
                </a:extLst>
              </p:cNvPr>
              <p:cNvPicPr>
                <a:picLocks noChangeAspect="1"/>
              </p:cNvPicPr>
              <p:nvPr/>
            </p:nvPicPr>
            <p:blipFill>
              <a:blip r:embed="rId5"/>
              <a:stretch>
                <a:fillRect/>
              </a:stretch>
            </p:blipFill>
            <p:spPr>
              <a:xfrm>
                <a:off x="6874003" y="2935717"/>
                <a:ext cx="4962525" cy="990600"/>
              </a:xfrm>
              <a:prstGeom prst="rect">
                <a:avLst/>
              </a:prstGeom>
            </p:spPr>
          </p:pic>
          <p:pic>
            <p:nvPicPr>
              <p:cNvPr id="16" name="Picture 15">
                <a:extLst>
                  <a:ext uri="{FF2B5EF4-FFF2-40B4-BE49-F238E27FC236}">
                    <a16:creationId xmlns:a16="http://schemas.microsoft.com/office/drawing/2014/main" id="{2A2CA327-80D1-4375-AB8F-93A17D19C9D1}"/>
                  </a:ext>
                </a:extLst>
              </p:cNvPr>
              <p:cNvPicPr>
                <a:picLocks noChangeAspect="1"/>
              </p:cNvPicPr>
              <p:nvPr/>
            </p:nvPicPr>
            <p:blipFill>
              <a:blip r:embed="rId6"/>
              <a:stretch>
                <a:fillRect/>
              </a:stretch>
            </p:blipFill>
            <p:spPr>
              <a:xfrm>
                <a:off x="6872941" y="2067588"/>
                <a:ext cx="4949300" cy="904875"/>
              </a:xfrm>
              <a:prstGeom prst="rect">
                <a:avLst/>
              </a:prstGeom>
            </p:spPr>
          </p:pic>
          <p:cxnSp>
            <p:nvCxnSpPr>
              <p:cNvPr id="32" name="Connector: Elbow 31">
                <a:extLst>
                  <a:ext uri="{FF2B5EF4-FFF2-40B4-BE49-F238E27FC236}">
                    <a16:creationId xmlns:a16="http://schemas.microsoft.com/office/drawing/2014/main" id="{69401944-352C-4E0B-B92E-324BBCA24359}"/>
                  </a:ext>
                </a:extLst>
              </p:cNvPr>
              <p:cNvCxnSpPr>
                <a:cxnSpLocks/>
                <a:stCxn id="33" idx="3"/>
                <a:endCxn id="28" idx="1"/>
              </p:cNvCxnSpPr>
              <p:nvPr/>
            </p:nvCxnSpPr>
            <p:spPr bwMode="gray">
              <a:xfrm>
                <a:off x="4276068" y="2994037"/>
                <a:ext cx="2499870" cy="1270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DC96E3B-B1EA-4CAF-99B7-095D6EAD2E2A}"/>
                  </a:ext>
                </a:extLst>
              </p:cNvPr>
              <p:cNvSpPr/>
              <p:nvPr/>
            </p:nvSpPr>
            <p:spPr bwMode="gray">
              <a:xfrm>
                <a:off x="4199196" y="2838372"/>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49" name="Straight Connector 48">
              <a:extLst>
                <a:ext uri="{FF2B5EF4-FFF2-40B4-BE49-F238E27FC236}">
                  <a16:creationId xmlns:a16="http://schemas.microsoft.com/office/drawing/2014/main" id="{2FFA003E-8540-47A8-92C2-D6CE54FCCF3F}"/>
                </a:ext>
              </a:extLst>
            </p:cNvPr>
            <p:cNvCxnSpPr/>
            <p:nvPr/>
          </p:nvCxnSpPr>
          <p:spPr bwMode="gray">
            <a:xfrm>
              <a:off x="11460512" y="2924736"/>
              <a:ext cx="356966"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B9557B4-F38F-4886-A939-B432892C0A6F}"/>
                </a:ext>
              </a:extLst>
            </p:cNvPr>
            <p:cNvCxnSpPr/>
            <p:nvPr/>
          </p:nvCxnSpPr>
          <p:spPr bwMode="gray">
            <a:xfrm>
              <a:off x="11459957" y="3845474"/>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0E36F582-DA67-45A4-8209-544206B166E9}"/>
              </a:ext>
            </a:extLst>
          </p:cNvPr>
          <p:cNvGrpSpPr/>
          <p:nvPr/>
        </p:nvGrpSpPr>
        <p:grpSpPr>
          <a:xfrm>
            <a:off x="4467266" y="3594650"/>
            <a:ext cx="6327709" cy="1898141"/>
            <a:chOff x="4467822" y="3708299"/>
            <a:chExt cx="6327709" cy="1898141"/>
          </a:xfrm>
        </p:grpSpPr>
        <p:pic>
          <p:nvPicPr>
            <p:cNvPr id="20" name="Picture 19">
              <a:extLst>
                <a:ext uri="{FF2B5EF4-FFF2-40B4-BE49-F238E27FC236}">
                  <a16:creationId xmlns:a16="http://schemas.microsoft.com/office/drawing/2014/main" id="{9A250137-4319-42C6-A824-BDA1A9D641BC}"/>
                </a:ext>
              </a:extLst>
            </p:cNvPr>
            <p:cNvPicPr>
              <a:picLocks noChangeAspect="1"/>
            </p:cNvPicPr>
            <p:nvPr/>
          </p:nvPicPr>
          <p:blipFill>
            <a:blip r:embed="rId7"/>
            <a:stretch>
              <a:fillRect/>
            </a:stretch>
          </p:blipFill>
          <p:spPr>
            <a:xfrm>
              <a:off x="5785381" y="4006240"/>
              <a:ext cx="5010150" cy="1600200"/>
            </a:xfrm>
            <a:prstGeom prst="rect">
              <a:avLst/>
            </a:prstGeom>
          </p:spPr>
        </p:pic>
        <p:cxnSp>
          <p:nvCxnSpPr>
            <p:cNvPr id="35" name="Connector: Elbow 34">
              <a:extLst>
                <a:ext uri="{FF2B5EF4-FFF2-40B4-BE49-F238E27FC236}">
                  <a16:creationId xmlns:a16="http://schemas.microsoft.com/office/drawing/2014/main" id="{035D64BB-FBD9-40D6-B185-18FA4A5C5E58}"/>
                </a:ext>
              </a:extLst>
            </p:cNvPr>
            <p:cNvCxnSpPr>
              <a:cxnSpLocks/>
              <a:stCxn id="36" idx="3"/>
              <a:endCxn id="20" idx="1"/>
            </p:cNvCxnSpPr>
            <p:nvPr/>
          </p:nvCxnSpPr>
          <p:spPr bwMode="gray">
            <a:xfrm>
              <a:off x="4544694" y="3863964"/>
              <a:ext cx="1240687" cy="942376"/>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D77DB1D-FEB0-4D8F-9197-80BA037F81E4}"/>
                </a:ext>
              </a:extLst>
            </p:cNvPr>
            <p:cNvSpPr/>
            <p:nvPr/>
          </p:nvSpPr>
          <p:spPr bwMode="gray">
            <a:xfrm>
              <a:off x="4467822" y="3708299"/>
              <a:ext cx="76872" cy="3113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51" name="Straight Connector 50">
              <a:extLst>
                <a:ext uri="{FF2B5EF4-FFF2-40B4-BE49-F238E27FC236}">
                  <a16:creationId xmlns:a16="http://schemas.microsoft.com/office/drawing/2014/main" id="{EFD03EBC-DA02-4F2F-AA5E-4B380263C368}"/>
                </a:ext>
              </a:extLst>
            </p:cNvPr>
            <p:cNvCxnSpPr/>
            <p:nvPr/>
          </p:nvCxnSpPr>
          <p:spPr bwMode="gray">
            <a:xfrm>
              <a:off x="10356913" y="5455199"/>
              <a:ext cx="356966" cy="0"/>
            </a:xfrm>
            <a:prstGeom prst="line">
              <a:avLst/>
            </a:prstGeom>
            <a:ln/>
          </p:spPr>
          <p:style>
            <a:lnRef idx="2">
              <a:schemeClr val="accent1"/>
            </a:lnRef>
            <a:fillRef idx="0">
              <a:schemeClr val="accent1"/>
            </a:fillRef>
            <a:effectRef idx="1">
              <a:schemeClr val="accent1"/>
            </a:effectRef>
            <a:fontRef idx="minor">
              <a:schemeClr val="tx1"/>
            </a:fontRef>
          </p:style>
        </p:cxnSp>
      </p:grpSp>
      <p:sp>
        <p:nvSpPr>
          <p:cNvPr id="27" name="Rectangle 26">
            <a:extLst>
              <a:ext uri="{FF2B5EF4-FFF2-40B4-BE49-F238E27FC236}">
                <a16:creationId xmlns:a16="http://schemas.microsoft.com/office/drawing/2014/main" id="{B1F35F74-B214-476B-BDDE-20FF94739229}"/>
              </a:ext>
            </a:extLst>
          </p:cNvPr>
          <p:cNvSpPr/>
          <p:nvPr/>
        </p:nvSpPr>
        <p:spPr bwMode="gray">
          <a:xfrm>
            <a:off x="4506259" y="5531024"/>
            <a:ext cx="4123674" cy="1146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24" name="Picture 23">
            <a:extLst>
              <a:ext uri="{FF2B5EF4-FFF2-40B4-BE49-F238E27FC236}">
                <a16:creationId xmlns:a16="http://schemas.microsoft.com/office/drawing/2014/main" id="{5D01C9F4-7F09-4258-8BCD-9A63730C5543}"/>
              </a:ext>
            </a:extLst>
          </p:cNvPr>
          <p:cNvPicPr>
            <a:picLocks noChangeAspect="1"/>
          </p:cNvPicPr>
          <p:nvPr/>
        </p:nvPicPr>
        <p:blipFill>
          <a:blip r:embed="rId8"/>
          <a:stretch>
            <a:fillRect/>
          </a:stretch>
        </p:blipFill>
        <p:spPr>
          <a:xfrm>
            <a:off x="4583141" y="5600070"/>
            <a:ext cx="3990975" cy="1028700"/>
          </a:xfrm>
          <a:prstGeom prst="rect">
            <a:avLst/>
          </a:prstGeom>
          <a:solidFill>
            <a:schemeClr val="bg1">
              <a:lumMod val="95000"/>
            </a:schemeClr>
          </a:solidFill>
        </p:spPr>
      </p:pic>
      <p:cxnSp>
        <p:nvCxnSpPr>
          <p:cNvPr id="38" name="Connector: Elbow 37">
            <a:extLst>
              <a:ext uri="{FF2B5EF4-FFF2-40B4-BE49-F238E27FC236}">
                <a16:creationId xmlns:a16="http://schemas.microsoft.com/office/drawing/2014/main" id="{D1D5F5FF-2299-4C15-A144-9E8BB65D211B}"/>
              </a:ext>
            </a:extLst>
          </p:cNvPr>
          <p:cNvCxnSpPr>
            <a:cxnSpLocks/>
            <a:stCxn id="39" idx="3"/>
            <a:endCxn id="27" idx="1"/>
          </p:cNvCxnSpPr>
          <p:nvPr/>
        </p:nvCxnSpPr>
        <p:spPr bwMode="gray">
          <a:xfrm>
            <a:off x="4136511" y="5987331"/>
            <a:ext cx="369748" cy="117095"/>
          </a:xfrm>
          <a:prstGeom prst="bentConnector3">
            <a:avLst>
              <a:gd name="adj1" fmla="val 50000"/>
            </a:avLst>
          </a:prstGeom>
          <a:solidFill>
            <a:schemeClr val="bg1">
              <a:lumMod val="95000"/>
            </a:schemeClr>
          </a:solidFill>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05509AF-58F0-4A24-AA3F-D0028DB64AEB}"/>
              </a:ext>
            </a:extLst>
          </p:cNvPr>
          <p:cNvSpPr/>
          <p:nvPr/>
        </p:nvSpPr>
        <p:spPr bwMode="gray">
          <a:xfrm>
            <a:off x="4059639" y="5831666"/>
            <a:ext cx="76872" cy="311329"/>
          </a:xfrm>
          <a:prstGeom prst="rect">
            <a:avLst/>
          </a:prstGeom>
          <a:solidFill>
            <a:srgbClr val="B106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52" name="Straight Connector 51">
            <a:extLst>
              <a:ext uri="{FF2B5EF4-FFF2-40B4-BE49-F238E27FC236}">
                <a16:creationId xmlns:a16="http://schemas.microsoft.com/office/drawing/2014/main" id="{2353BBF1-62AC-4ED0-A27D-B5EA5D2296B3}"/>
              </a:ext>
            </a:extLst>
          </p:cNvPr>
          <p:cNvCxnSpPr/>
          <p:nvPr/>
        </p:nvCxnSpPr>
        <p:spPr bwMode="gray">
          <a:xfrm>
            <a:off x="8217150" y="6486805"/>
            <a:ext cx="356966" cy="0"/>
          </a:xfrm>
          <a:prstGeom prst="line">
            <a:avLst/>
          </a:prstGeom>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858A549B-6D37-4F40-9FE6-DCB66E7FB0B5}"/>
              </a:ext>
            </a:extLst>
          </p:cNvPr>
          <p:cNvPicPr>
            <a:picLocks noChangeAspect="1"/>
          </p:cNvPicPr>
          <p:nvPr/>
        </p:nvPicPr>
        <p:blipFill>
          <a:blip r:embed="rId9"/>
          <a:stretch>
            <a:fillRect/>
          </a:stretch>
        </p:blipFill>
        <p:spPr>
          <a:xfrm>
            <a:off x="8629933" y="5726790"/>
            <a:ext cx="3514725" cy="638175"/>
          </a:xfrm>
          <a:prstGeom prst="rect">
            <a:avLst/>
          </a:prstGeom>
          <a:solidFill>
            <a:schemeClr val="bg1">
              <a:lumMod val="95000"/>
            </a:schemeClr>
          </a:solidFill>
        </p:spPr>
      </p:pic>
      <p:cxnSp>
        <p:nvCxnSpPr>
          <p:cNvPr id="54" name="Straight Connector 53">
            <a:extLst>
              <a:ext uri="{FF2B5EF4-FFF2-40B4-BE49-F238E27FC236}">
                <a16:creationId xmlns:a16="http://schemas.microsoft.com/office/drawing/2014/main" id="{3B60E53E-8B32-4B73-A99D-008A49055D47}"/>
              </a:ext>
            </a:extLst>
          </p:cNvPr>
          <p:cNvCxnSpPr>
            <a:cxnSpLocks/>
          </p:cNvCxnSpPr>
          <p:nvPr/>
        </p:nvCxnSpPr>
        <p:spPr bwMode="gray">
          <a:xfrm>
            <a:off x="668688" y="1614962"/>
            <a:ext cx="3298563" cy="0"/>
          </a:xfrm>
          <a:prstGeom prst="line">
            <a:avLst/>
          </a:prstGeom>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9D59D6F7-1DFC-4AC9-8E0F-DD76D239FC2C}"/>
              </a:ext>
            </a:extLst>
          </p:cNvPr>
          <p:cNvSpPr txBox="1"/>
          <p:nvPr/>
        </p:nvSpPr>
        <p:spPr bwMode="gray">
          <a:xfrm>
            <a:off x="94223" y="6549904"/>
            <a:ext cx="2439427" cy="2444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Wang et al. (2019)</a:t>
            </a:r>
          </a:p>
        </p:txBody>
      </p:sp>
      <p:cxnSp>
        <p:nvCxnSpPr>
          <p:cNvPr id="53" name="Straight Connector 52">
            <a:extLst>
              <a:ext uri="{FF2B5EF4-FFF2-40B4-BE49-F238E27FC236}">
                <a16:creationId xmlns:a16="http://schemas.microsoft.com/office/drawing/2014/main" id="{CBED595B-F29A-4E25-A6D7-CE633EE15730}"/>
              </a:ext>
            </a:extLst>
          </p:cNvPr>
          <p:cNvCxnSpPr>
            <a:cxnSpLocks/>
          </p:cNvCxnSpPr>
          <p:nvPr/>
        </p:nvCxnSpPr>
        <p:spPr bwMode="gray">
          <a:xfrm>
            <a:off x="11787692" y="6206129"/>
            <a:ext cx="356966" cy="0"/>
          </a:xfrm>
          <a:prstGeom prst="line">
            <a:avLst/>
          </a:prstGeom>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174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6C1A-DF6E-44D8-8DB2-384299A79319}"/>
              </a:ext>
            </a:extLst>
          </p:cNvPr>
          <p:cNvSpPr>
            <a:spLocks noGrp="1"/>
          </p:cNvSpPr>
          <p:nvPr>
            <p:ph type="title"/>
          </p:nvPr>
        </p:nvSpPr>
        <p:spPr/>
        <p:txBody>
          <a:bodyPr/>
          <a:lstStyle/>
          <a:p>
            <a:r>
              <a:rPr lang="en-US" dirty="0"/>
              <a:t>Robustness to Time Delays</a:t>
            </a:r>
          </a:p>
        </p:txBody>
      </p:sp>
      <p:sp>
        <p:nvSpPr>
          <p:cNvPr id="3" name="Content Placeholder 2">
            <a:extLst>
              <a:ext uri="{FF2B5EF4-FFF2-40B4-BE49-F238E27FC236}">
                <a16:creationId xmlns:a16="http://schemas.microsoft.com/office/drawing/2014/main" id="{C53441BC-8915-428B-821F-117F067171E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9B10B50-82EC-4330-B3CB-9C5052C2B0F0}"/>
              </a:ext>
            </a:extLst>
          </p:cNvPr>
          <p:cNvSpPr>
            <a:spLocks noGrp="1"/>
          </p:cNvSpPr>
          <p:nvPr>
            <p:ph type="sldNum" sz="quarter" idx="12"/>
          </p:nvPr>
        </p:nvSpPr>
        <p:spPr/>
        <p:txBody>
          <a:bodyPr/>
          <a:lstStyle/>
          <a:p>
            <a:fld id="{81561042-0DC2-4A04-AA50-F6D44EB20EBA}" type="slidenum">
              <a:rPr lang="en-US" smtClean="0"/>
              <a:t>41</a:t>
            </a:fld>
            <a:endParaRPr lang="en-US"/>
          </a:p>
        </p:txBody>
      </p:sp>
      <p:pic>
        <p:nvPicPr>
          <p:cNvPr id="6" name="Picture 5">
            <a:extLst>
              <a:ext uri="{FF2B5EF4-FFF2-40B4-BE49-F238E27FC236}">
                <a16:creationId xmlns:a16="http://schemas.microsoft.com/office/drawing/2014/main" id="{7EB0FC48-6170-4D13-BC8B-7919A5AC53CB}"/>
              </a:ext>
            </a:extLst>
          </p:cNvPr>
          <p:cNvPicPr>
            <a:picLocks noChangeAspect="1"/>
          </p:cNvPicPr>
          <p:nvPr/>
        </p:nvPicPr>
        <p:blipFill>
          <a:blip r:embed="rId3"/>
          <a:stretch>
            <a:fillRect/>
          </a:stretch>
        </p:blipFill>
        <p:spPr>
          <a:xfrm>
            <a:off x="1636834" y="1813780"/>
            <a:ext cx="8496300" cy="4543425"/>
          </a:xfrm>
          <a:prstGeom prst="rect">
            <a:avLst/>
          </a:prstGeom>
        </p:spPr>
      </p:pic>
    </p:spTree>
    <p:extLst>
      <p:ext uri="{BB962C8B-B14F-4D97-AF65-F5344CB8AC3E}">
        <p14:creationId xmlns:p14="http://schemas.microsoft.com/office/powerpoint/2010/main" val="2381224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AF28-8F00-49F8-8751-76904C43F16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8E6ECC3-6EA3-441B-977B-6D996F83E9A2}"/>
              </a:ext>
            </a:extLst>
          </p:cNvPr>
          <p:cNvSpPr>
            <a:spLocks noGrp="1"/>
          </p:cNvSpPr>
          <p:nvPr>
            <p:ph idx="1"/>
          </p:nvPr>
        </p:nvSpPr>
        <p:spPr>
          <a:xfrm>
            <a:off x="478369" y="1213308"/>
            <a:ext cx="11473384" cy="1206997"/>
          </a:xfrm>
        </p:spPr>
        <p:txBody>
          <a:bodyPr/>
          <a:lstStyle/>
          <a:p>
            <a:r>
              <a:rPr lang="en-US" dirty="0"/>
              <a:t>Path graph: start with B. and A is better than B, because a&gt;b</a:t>
            </a:r>
          </a:p>
          <a:p>
            <a:r>
              <a:rPr lang="en-US" dirty="0"/>
              <a:t>What happens when one node switches to A?</a:t>
            </a:r>
          </a:p>
          <a:p>
            <a:r>
              <a:rPr lang="en-US" dirty="0"/>
              <a:t>With A, B, AB, Does A spread?    </a:t>
            </a:r>
          </a:p>
        </p:txBody>
      </p:sp>
      <p:sp>
        <p:nvSpPr>
          <p:cNvPr id="4" name="Slide Number Placeholder 3">
            <a:extLst>
              <a:ext uri="{FF2B5EF4-FFF2-40B4-BE49-F238E27FC236}">
                <a16:creationId xmlns:a16="http://schemas.microsoft.com/office/drawing/2014/main" id="{167D65B5-1F63-49FD-9B36-31B19EEE267C}"/>
              </a:ext>
            </a:extLst>
          </p:cNvPr>
          <p:cNvSpPr>
            <a:spLocks noGrp="1"/>
          </p:cNvSpPr>
          <p:nvPr>
            <p:ph type="sldNum" sz="quarter" idx="12"/>
          </p:nvPr>
        </p:nvSpPr>
        <p:spPr/>
        <p:txBody>
          <a:bodyPr/>
          <a:lstStyle/>
          <a:p>
            <a:fld id="{81561042-0DC2-4A04-AA50-F6D44EB20EBA}" type="slidenum">
              <a:rPr lang="en-US" smtClean="0"/>
              <a:t>5</a:t>
            </a:fld>
            <a:endParaRPr lang="en-US"/>
          </a:p>
        </p:txBody>
      </p:sp>
      <p:sp>
        <p:nvSpPr>
          <p:cNvPr id="5" name="Oval 4">
            <a:extLst>
              <a:ext uri="{FF2B5EF4-FFF2-40B4-BE49-F238E27FC236}">
                <a16:creationId xmlns:a16="http://schemas.microsoft.com/office/drawing/2014/main" id="{ACD20FEB-5D9F-446F-8A0A-F06715B83975}"/>
              </a:ext>
            </a:extLst>
          </p:cNvPr>
          <p:cNvSpPr/>
          <p:nvPr/>
        </p:nvSpPr>
        <p:spPr bwMode="gray">
          <a:xfrm>
            <a:off x="1064105" y="2634057"/>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6" name="Oval 5">
            <a:extLst>
              <a:ext uri="{FF2B5EF4-FFF2-40B4-BE49-F238E27FC236}">
                <a16:creationId xmlns:a16="http://schemas.microsoft.com/office/drawing/2014/main" id="{49629D98-CACA-4178-AF28-1E3016D5B3DC}"/>
              </a:ext>
            </a:extLst>
          </p:cNvPr>
          <p:cNvSpPr/>
          <p:nvPr/>
        </p:nvSpPr>
        <p:spPr bwMode="gray">
          <a:xfrm>
            <a:off x="3309720" y="2634057"/>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7" name="Oval 6">
            <a:extLst>
              <a:ext uri="{FF2B5EF4-FFF2-40B4-BE49-F238E27FC236}">
                <a16:creationId xmlns:a16="http://schemas.microsoft.com/office/drawing/2014/main" id="{8D266E6C-AC05-4D2C-99F1-CA6E06A46345}"/>
              </a:ext>
            </a:extLst>
          </p:cNvPr>
          <p:cNvSpPr/>
          <p:nvPr/>
        </p:nvSpPr>
        <p:spPr bwMode="gray">
          <a:xfrm>
            <a:off x="5555335" y="2634057"/>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B</a:t>
            </a:r>
          </a:p>
        </p:txBody>
      </p:sp>
      <p:sp>
        <p:nvSpPr>
          <p:cNvPr id="8" name="Oval 7">
            <a:extLst>
              <a:ext uri="{FF2B5EF4-FFF2-40B4-BE49-F238E27FC236}">
                <a16:creationId xmlns:a16="http://schemas.microsoft.com/office/drawing/2014/main" id="{09952FA2-222F-4221-A45F-CA53B9563420}"/>
              </a:ext>
            </a:extLst>
          </p:cNvPr>
          <p:cNvSpPr/>
          <p:nvPr/>
        </p:nvSpPr>
        <p:spPr bwMode="gray">
          <a:xfrm>
            <a:off x="7800950" y="2634057"/>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B</a:t>
            </a:r>
          </a:p>
        </p:txBody>
      </p:sp>
      <p:sp>
        <p:nvSpPr>
          <p:cNvPr id="9" name="Oval 8">
            <a:extLst>
              <a:ext uri="{FF2B5EF4-FFF2-40B4-BE49-F238E27FC236}">
                <a16:creationId xmlns:a16="http://schemas.microsoft.com/office/drawing/2014/main" id="{46580A19-D8F4-4C08-864E-8AB3301E7A5A}"/>
              </a:ext>
            </a:extLst>
          </p:cNvPr>
          <p:cNvSpPr/>
          <p:nvPr/>
        </p:nvSpPr>
        <p:spPr bwMode="gray">
          <a:xfrm>
            <a:off x="10046566" y="2634057"/>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B</a:t>
            </a:r>
            <a:endParaRPr lang="en-US" sz="1200" b="1" dirty="0">
              <a:solidFill>
                <a:schemeClr val="bg1"/>
              </a:solidFill>
            </a:endParaRPr>
          </a:p>
        </p:txBody>
      </p:sp>
      <p:cxnSp>
        <p:nvCxnSpPr>
          <p:cNvPr id="10" name="Straight Connector 9">
            <a:extLst>
              <a:ext uri="{FF2B5EF4-FFF2-40B4-BE49-F238E27FC236}">
                <a16:creationId xmlns:a16="http://schemas.microsoft.com/office/drawing/2014/main" id="{B951F15E-88AF-497B-8F31-C9C9F4405535}"/>
              </a:ext>
            </a:extLst>
          </p:cNvPr>
          <p:cNvCxnSpPr>
            <a:cxnSpLocks/>
            <a:stCxn id="5" idx="6"/>
            <a:endCxn id="6" idx="2"/>
          </p:cNvCxnSpPr>
          <p:nvPr/>
        </p:nvCxnSpPr>
        <p:spPr bwMode="gray">
          <a:xfrm>
            <a:off x="1887065" y="3045537"/>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7CFEA87-2490-4347-A8F7-98AB4F894A86}"/>
              </a:ext>
            </a:extLst>
          </p:cNvPr>
          <p:cNvCxnSpPr>
            <a:cxnSpLocks/>
            <a:stCxn id="6" idx="6"/>
            <a:endCxn id="7" idx="2"/>
          </p:cNvCxnSpPr>
          <p:nvPr/>
        </p:nvCxnSpPr>
        <p:spPr bwMode="gray">
          <a:xfrm>
            <a:off x="4132680" y="3045537"/>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B8E9355-087D-489A-9D62-C75F82519223}"/>
              </a:ext>
            </a:extLst>
          </p:cNvPr>
          <p:cNvCxnSpPr>
            <a:cxnSpLocks/>
            <a:stCxn id="7" idx="6"/>
            <a:endCxn id="8" idx="2"/>
          </p:cNvCxnSpPr>
          <p:nvPr/>
        </p:nvCxnSpPr>
        <p:spPr bwMode="gray">
          <a:xfrm>
            <a:off x="6378295" y="3045537"/>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80FF05E-19C7-4635-972A-B43E7DF0918A}"/>
              </a:ext>
            </a:extLst>
          </p:cNvPr>
          <p:cNvCxnSpPr>
            <a:cxnSpLocks/>
            <a:stCxn id="8" idx="6"/>
            <a:endCxn id="9" idx="2"/>
          </p:cNvCxnSpPr>
          <p:nvPr/>
        </p:nvCxnSpPr>
        <p:spPr bwMode="gray">
          <a:xfrm>
            <a:off x="8623910" y="3045537"/>
            <a:ext cx="1422656" cy="0"/>
          </a:xfrm>
          <a:prstGeom prst="line">
            <a:avLst/>
          </a:prstGeom>
          <a:ln w="127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ECD9DDB-84C5-4906-A3DC-4AA635C1F058}"/>
              </a:ext>
            </a:extLst>
          </p:cNvPr>
          <p:cNvSpPr txBox="1"/>
          <p:nvPr/>
        </p:nvSpPr>
        <p:spPr bwMode="gray">
          <a:xfrm>
            <a:off x="2582651" y="2746136"/>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a=3</a:t>
            </a:r>
          </a:p>
        </p:txBody>
      </p:sp>
      <p:sp>
        <p:nvSpPr>
          <p:cNvPr id="15" name="TextBox 14">
            <a:extLst>
              <a:ext uri="{FF2B5EF4-FFF2-40B4-BE49-F238E27FC236}">
                <a16:creationId xmlns:a16="http://schemas.microsoft.com/office/drawing/2014/main" id="{51AF574F-AA54-4918-9D3D-8472CCC4B03D}"/>
              </a:ext>
            </a:extLst>
          </p:cNvPr>
          <p:cNvSpPr txBox="1"/>
          <p:nvPr/>
        </p:nvSpPr>
        <p:spPr bwMode="gray">
          <a:xfrm>
            <a:off x="4738810" y="2726494"/>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pt-BR" dirty="0"/>
              <a:t>0</a:t>
            </a:r>
            <a:endParaRPr lang="en-US" dirty="0"/>
          </a:p>
        </p:txBody>
      </p:sp>
      <p:sp>
        <p:nvSpPr>
          <p:cNvPr id="16" name="TextBox 15">
            <a:extLst>
              <a:ext uri="{FF2B5EF4-FFF2-40B4-BE49-F238E27FC236}">
                <a16:creationId xmlns:a16="http://schemas.microsoft.com/office/drawing/2014/main" id="{A162BFCA-09B9-490D-B282-BD6EDE25F5C6}"/>
              </a:ext>
            </a:extLst>
          </p:cNvPr>
          <p:cNvSpPr txBox="1"/>
          <p:nvPr/>
        </p:nvSpPr>
        <p:spPr bwMode="gray">
          <a:xfrm>
            <a:off x="6659005" y="2746137"/>
            <a:ext cx="1030725" cy="27975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pt-BR" dirty="0"/>
              <a:t>b</a:t>
            </a:r>
            <a:r>
              <a:rPr lang="en-US" dirty="0"/>
              <a:t>=2</a:t>
            </a:r>
          </a:p>
        </p:txBody>
      </p:sp>
      <p:sp>
        <p:nvSpPr>
          <p:cNvPr id="17" name="TextBox 16">
            <a:extLst>
              <a:ext uri="{FF2B5EF4-FFF2-40B4-BE49-F238E27FC236}">
                <a16:creationId xmlns:a16="http://schemas.microsoft.com/office/drawing/2014/main" id="{69BE40C8-4ECA-4174-9ABF-94648B1E2FE0}"/>
              </a:ext>
            </a:extLst>
          </p:cNvPr>
          <p:cNvSpPr txBox="1"/>
          <p:nvPr/>
        </p:nvSpPr>
        <p:spPr bwMode="gray">
          <a:xfrm>
            <a:off x="9235309" y="2765779"/>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b=2</a:t>
            </a:r>
          </a:p>
        </p:txBody>
      </p:sp>
      <p:cxnSp>
        <p:nvCxnSpPr>
          <p:cNvPr id="25" name="Straight Connector 24">
            <a:extLst>
              <a:ext uri="{FF2B5EF4-FFF2-40B4-BE49-F238E27FC236}">
                <a16:creationId xmlns:a16="http://schemas.microsoft.com/office/drawing/2014/main" id="{49DD4CFD-C8A8-4C78-A138-8A1385021424}"/>
              </a:ext>
            </a:extLst>
          </p:cNvPr>
          <p:cNvCxnSpPr>
            <a:cxnSpLocks/>
            <a:endCxn id="5" idx="2"/>
          </p:cNvCxnSpPr>
          <p:nvPr/>
        </p:nvCxnSpPr>
        <p:spPr bwMode="gray">
          <a:xfrm>
            <a:off x="525261" y="3045509"/>
            <a:ext cx="538844" cy="28"/>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64EC02-6EF8-4338-802E-DFD031DC2ADE}"/>
              </a:ext>
            </a:extLst>
          </p:cNvPr>
          <p:cNvCxnSpPr>
            <a:cxnSpLocks/>
          </p:cNvCxnSpPr>
          <p:nvPr/>
        </p:nvCxnSpPr>
        <p:spPr bwMode="gray">
          <a:xfrm>
            <a:off x="10895241" y="3047056"/>
            <a:ext cx="538844" cy="28"/>
          </a:xfrm>
          <a:prstGeom prst="line">
            <a:avLst/>
          </a:prstGeom>
          <a:ln w="12700"/>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969E5B4C-EFD6-449A-9B2F-798E48DEC61A}"/>
              </a:ext>
            </a:extLst>
          </p:cNvPr>
          <p:cNvSpPr/>
          <p:nvPr/>
        </p:nvSpPr>
        <p:spPr bwMode="gray">
          <a:xfrm>
            <a:off x="1100430" y="3943745"/>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24" name="Oval 23">
            <a:extLst>
              <a:ext uri="{FF2B5EF4-FFF2-40B4-BE49-F238E27FC236}">
                <a16:creationId xmlns:a16="http://schemas.microsoft.com/office/drawing/2014/main" id="{3B9753F1-4CE1-4740-86D4-367F98248556}"/>
              </a:ext>
            </a:extLst>
          </p:cNvPr>
          <p:cNvSpPr/>
          <p:nvPr/>
        </p:nvSpPr>
        <p:spPr bwMode="gray">
          <a:xfrm>
            <a:off x="3346045" y="3943745"/>
            <a:ext cx="822960" cy="822960"/>
          </a:xfrm>
          <a:prstGeom prst="ellipse">
            <a:avLst/>
          </a:prstGeom>
          <a:solidFill>
            <a:schemeClr val="accent4">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a:t>
            </a:r>
            <a:endParaRPr lang="en-US" sz="1200" b="1" dirty="0">
              <a:solidFill>
                <a:schemeClr val="bg1"/>
              </a:solidFill>
            </a:endParaRPr>
          </a:p>
        </p:txBody>
      </p:sp>
      <p:sp>
        <p:nvSpPr>
          <p:cNvPr id="26" name="Oval 25">
            <a:extLst>
              <a:ext uri="{FF2B5EF4-FFF2-40B4-BE49-F238E27FC236}">
                <a16:creationId xmlns:a16="http://schemas.microsoft.com/office/drawing/2014/main" id="{C9B7843A-4E04-4109-967A-F89116F0A570}"/>
              </a:ext>
            </a:extLst>
          </p:cNvPr>
          <p:cNvSpPr/>
          <p:nvPr/>
        </p:nvSpPr>
        <p:spPr bwMode="gray">
          <a:xfrm>
            <a:off x="5591660" y="3943745"/>
            <a:ext cx="822960" cy="822960"/>
          </a:xfrm>
          <a:prstGeom prst="ellipse">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endParaRPr lang="en-US" sz="1200" b="1" dirty="0">
              <a:solidFill>
                <a:schemeClr val="bg1"/>
              </a:solidFill>
            </a:endParaRPr>
          </a:p>
        </p:txBody>
      </p:sp>
      <p:sp>
        <p:nvSpPr>
          <p:cNvPr id="28" name="Oval 27">
            <a:extLst>
              <a:ext uri="{FF2B5EF4-FFF2-40B4-BE49-F238E27FC236}">
                <a16:creationId xmlns:a16="http://schemas.microsoft.com/office/drawing/2014/main" id="{66081866-6C3F-4C37-BA5B-D5EBD35488F5}"/>
              </a:ext>
            </a:extLst>
          </p:cNvPr>
          <p:cNvSpPr/>
          <p:nvPr/>
        </p:nvSpPr>
        <p:spPr bwMode="gray">
          <a:xfrm>
            <a:off x="7837275" y="3943745"/>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AB</a:t>
            </a:r>
          </a:p>
        </p:txBody>
      </p:sp>
      <p:sp>
        <p:nvSpPr>
          <p:cNvPr id="29" name="Oval 28">
            <a:extLst>
              <a:ext uri="{FF2B5EF4-FFF2-40B4-BE49-F238E27FC236}">
                <a16:creationId xmlns:a16="http://schemas.microsoft.com/office/drawing/2014/main" id="{7BFB1273-D851-41EB-8356-81B33944B11D}"/>
              </a:ext>
            </a:extLst>
          </p:cNvPr>
          <p:cNvSpPr/>
          <p:nvPr/>
        </p:nvSpPr>
        <p:spPr bwMode="gray">
          <a:xfrm>
            <a:off x="10082891" y="3943745"/>
            <a:ext cx="822960" cy="822960"/>
          </a:xfrm>
          <a:prstGeom prst="ellipse">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2000" dirty="0">
                <a:ln w="0"/>
                <a:solidFill>
                  <a:schemeClr val="tx1"/>
                </a:solidFill>
                <a:effectLst>
                  <a:outerShdw blurRad="38100" dist="19050" dir="2700000" algn="tl" rotWithShape="0">
                    <a:schemeClr val="dk1">
                      <a:alpha val="40000"/>
                    </a:schemeClr>
                  </a:outerShdw>
                </a:effectLst>
              </a:rPr>
              <a:t>B</a:t>
            </a:r>
            <a:endParaRPr lang="en-US" sz="1200" b="1" dirty="0">
              <a:solidFill>
                <a:schemeClr val="bg1"/>
              </a:solidFill>
            </a:endParaRPr>
          </a:p>
        </p:txBody>
      </p:sp>
      <p:cxnSp>
        <p:nvCxnSpPr>
          <p:cNvPr id="30" name="Straight Connector 29">
            <a:extLst>
              <a:ext uri="{FF2B5EF4-FFF2-40B4-BE49-F238E27FC236}">
                <a16:creationId xmlns:a16="http://schemas.microsoft.com/office/drawing/2014/main" id="{3EBA0B3A-F746-4347-99F4-1B716E58305E}"/>
              </a:ext>
            </a:extLst>
          </p:cNvPr>
          <p:cNvCxnSpPr>
            <a:cxnSpLocks/>
            <a:stCxn id="23" idx="6"/>
            <a:endCxn id="24" idx="2"/>
          </p:cNvCxnSpPr>
          <p:nvPr/>
        </p:nvCxnSpPr>
        <p:spPr bwMode="gray">
          <a:xfrm>
            <a:off x="1923390" y="4355225"/>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5A4E6B9-CF36-4EF0-8DF0-F8A0BEADA36A}"/>
              </a:ext>
            </a:extLst>
          </p:cNvPr>
          <p:cNvCxnSpPr>
            <a:cxnSpLocks/>
            <a:stCxn id="24" idx="6"/>
            <a:endCxn id="26" idx="2"/>
          </p:cNvCxnSpPr>
          <p:nvPr/>
        </p:nvCxnSpPr>
        <p:spPr bwMode="gray">
          <a:xfrm>
            <a:off x="4169005" y="4355225"/>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02D1593-DC20-4C64-9CD7-2392F012B6C1}"/>
              </a:ext>
            </a:extLst>
          </p:cNvPr>
          <p:cNvCxnSpPr>
            <a:cxnSpLocks/>
            <a:stCxn id="26" idx="6"/>
            <a:endCxn id="28" idx="2"/>
          </p:cNvCxnSpPr>
          <p:nvPr/>
        </p:nvCxnSpPr>
        <p:spPr bwMode="gray">
          <a:xfrm>
            <a:off x="6414620" y="4355225"/>
            <a:ext cx="142265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6BD21E9-29B5-4425-90D2-70DC1C09F57B}"/>
              </a:ext>
            </a:extLst>
          </p:cNvPr>
          <p:cNvCxnSpPr>
            <a:cxnSpLocks/>
            <a:stCxn id="28" idx="6"/>
            <a:endCxn id="29" idx="2"/>
          </p:cNvCxnSpPr>
          <p:nvPr/>
        </p:nvCxnSpPr>
        <p:spPr bwMode="gray">
          <a:xfrm>
            <a:off x="8660235" y="4355225"/>
            <a:ext cx="1422656" cy="0"/>
          </a:xfrm>
          <a:prstGeom prst="line">
            <a:avLst/>
          </a:prstGeom>
          <a:ln w="12700"/>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6FBB5BE-3D7A-42B1-B260-8D00635934FF}"/>
              </a:ext>
            </a:extLst>
          </p:cNvPr>
          <p:cNvSpPr txBox="1"/>
          <p:nvPr/>
        </p:nvSpPr>
        <p:spPr bwMode="gray">
          <a:xfrm>
            <a:off x="2618976" y="4055824"/>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a=3</a:t>
            </a:r>
          </a:p>
        </p:txBody>
      </p:sp>
      <p:sp>
        <p:nvSpPr>
          <p:cNvPr id="35" name="TextBox 34">
            <a:extLst>
              <a:ext uri="{FF2B5EF4-FFF2-40B4-BE49-F238E27FC236}">
                <a16:creationId xmlns:a16="http://schemas.microsoft.com/office/drawing/2014/main" id="{294F3F54-A5FB-4318-BCF2-6E9E328BFBE9}"/>
              </a:ext>
            </a:extLst>
          </p:cNvPr>
          <p:cNvSpPr txBox="1"/>
          <p:nvPr/>
        </p:nvSpPr>
        <p:spPr bwMode="gray">
          <a:xfrm>
            <a:off x="4775135" y="4036182"/>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a=3</a:t>
            </a:r>
          </a:p>
        </p:txBody>
      </p:sp>
      <p:sp>
        <p:nvSpPr>
          <p:cNvPr id="36" name="TextBox 35">
            <a:extLst>
              <a:ext uri="{FF2B5EF4-FFF2-40B4-BE49-F238E27FC236}">
                <a16:creationId xmlns:a16="http://schemas.microsoft.com/office/drawing/2014/main" id="{CE73799A-7A19-47C6-86FE-17592265A0AC}"/>
              </a:ext>
            </a:extLst>
          </p:cNvPr>
          <p:cNvSpPr txBox="1"/>
          <p:nvPr/>
        </p:nvSpPr>
        <p:spPr bwMode="gray">
          <a:xfrm>
            <a:off x="6695330" y="4055825"/>
            <a:ext cx="1030725" cy="27975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b=2</a:t>
            </a:r>
          </a:p>
        </p:txBody>
      </p:sp>
      <p:sp>
        <p:nvSpPr>
          <p:cNvPr id="37" name="TextBox 36">
            <a:extLst>
              <a:ext uri="{FF2B5EF4-FFF2-40B4-BE49-F238E27FC236}">
                <a16:creationId xmlns:a16="http://schemas.microsoft.com/office/drawing/2014/main" id="{11CF2785-6DAC-460F-8DDA-DCD162E23ECD}"/>
              </a:ext>
            </a:extLst>
          </p:cNvPr>
          <p:cNvSpPr txBox="1"/>
          <p:nvPr/>
        </p:nvSpPr>
        <p:spPr bwMode="gray">
          <a:xfrm>
            <a:off x="9271634" y="4075467"/>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b=2</a:t>
            </a:r>
          </a:p>
        </p:txBody>
      </p:sp>
      <p:sp>
        <p:nvSpPr>
          <p:cNvPr id="38" name="TextBox 37">
            <a:extLst>
              <a:ext uri="{FF2B5EF4-FFF2-40B4-BE49-F238E27FC236}">
                <a16:creationId xmlns:a16="http://schemas.microsoft.com/office/drawing/2014/main" id="{F0FE63FB-D236-480A-BCF7-288F910EAB31}"/>
              </a:ext>
            </a:extLst>
          </p:cNvPr>
          <p:cNvSpPr txBox="1"/>
          <p:nvPr/>
        </p:nvSpPr>
        <p:spPr bwMode="gray">
          <a:xfrm>
            <a:off x="5865575" y="3640856"/>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-1</a:t>
            </a:r>
          </a:p>
        </p:txBody>
      </p:sp>
      <p:sp>
        <p:nvSpPr>
          <p:cNvPr id="39" name="TextBox 38">
            <a:extLst>
              <a:ext uri="{FF2B5EF4-FFF2-40B4-BE49-F238E27FC236}">
                <a16:creationId xmlns:a16="http://schemas.microsoft.com/office/drawing/2014/main" id="{D8113A43-721E-4DCC-9C69-5837997CD156}"/>
              </a:ext>
            </a:extLst>
          </p:cNvPr>
          <p:cNvSpPr txBox="1"/>
          <p:nvPr/>
        </p:nvSpPr>
        <p:spPr bwMode="gray">
          <a:xfrm>
            <a:off x="8067871" y="3640856"/>
            <a:ext cx="275129" cy="27973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dirty="0"/>
              <a:t>-c</a:t>
            </a:r>
          </a:p>
        </p:txBody>
      </p:sp>
      <p:cxnSp>
        <p:nvCxnSpPr>
          <p:cNvPr id="40" name="Straight Connector 39">
            <a:extLst>
              <a:ext uri="{FF2B5EF4-FFF2-40B4-BE49-F238E27FC236}">
                <a16:creationId xmlns:a16="http://schemas.microsoft.com/office/drawing/2014/main" id="{2B51010D-7935-432E-9601-86F2ABC0DDFF}"/>
              </a:ext>
            </a:extLst>
          </p:cNvPr>
          <p:cNvCxnSpPr>
            <a:cxnSpLocks/>
            <a:endCxn id="23" idx="2"/>
          </p:cNvCxnSpPr>
          <p:nvPr/>
        </p:nvCxnSpPr>
        <p:spPr bwMode="gray">
          <a:xfrm>
            <a:off x="561586" y="4355197"/>
            <a:ext cx="538844" cy="28"/>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39D13F-E1E4-4EF0-A4B4-CFE00BD4B0AC}"/>
              </a:ext>
            </a:extLst>
          </p:cNvPr>
          <p:cNvCxnSpPr>
            <a:cxnSpLocks/>
          </p:cNvCxnSpPr>
          <p:nvPr/>
        </p:nvCxnSpPr>
        <p:spPr bwMode="gray">
          <a:xfrm>
            <a:off x="10931566" y="4356744"/>
            <a:ext cx="538844" cy="28"/>
          </a:xfrm>
          <a:prstGeom prst="line">
            <a:avLst/>
          </a:prstGeom>
          <a:ln w="12700"/>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DF29E7DB-D357-424A-B013-BC347F350266}"/>
              </a:ext>
            </a:extLst>
          </p:cNvPr>
          <p:cNvSpPr txBox="1"/>
          <p:nvPr/>
        </p:nvSpPr>
        <p:spPr bwMode="gray">
          <a:xfrm>
            <a:off x="420064" y="2716658"/>
            <a:ext cx="210393" cy="29940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pt-BR" dirty="0"/>
              <a:t>a</a:t>
            </a:r>
            <a:r>
              <a:rPr lang="en-US" dirty="0"/>
              <a:t>=3</a:t>
            </a:r>
          </a:p>
        </p:txBody>
      </p:sp>
      <p:sp>
        <p:nvSpPr>
          <p:cNvPr id="48" name="TextBox 47">
            <a:extLst>
              <a:ext uri="{FF2B5EF4-FFF2-40B4-BE49-F238E27FC236}">
                <a16:creationId xmlns:a16="http://schemas.microsoft.com/office/drawing/2014/main" id="{E04B5AB6-C06E-4A0C-A002-8924D249CD20}"/>
              </a:ext>
            </a:extLst>
          </p:cNvPr>
          <p:cNvSpPr txBox="1"/>
          <p:nvPr/>
        </p:nvSpPr>
        <p:spPr bwMode="gray">
          <a:xfrm>
            <a:off x="2582651" y="4832594"/>
            <a:ext cx="2723662" cy="369332"/>
          </a:xfrm>
          <a:prstGeom prst="rect">
            <a:avLst/>
          </a:prstGeom>
          <a:noFill/>
        </p:spPr>
        <p:txBody>
          <a:bodyPr wrap="square">
            <a:spAutoFit/>
          </a:bodyPr>
          <a:lstStyle/>
          <a:p>
            <a:r>
              <a:rPr lang="en-US" dirty="0"/>
              <a:t>Hardwired to adopt A</a:t>
            </a:r>
          </a:p>
        </p:txBody>
      </p:sp>
    </p:spTree>
    <p:extLst>
      <p:ext uri="{BB962C8B-B14F-4D97-AF65-F5344CB8AC3E}">
        <p14:creationId xmlns:p14="http://schemas.microsoft.com/office/powerpoint/2010/main" val="72691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E1DC958E-D9A5-4186-9DED-4EF4899EEB97}"/>
              </a:ext>
            </a:extLst>
          </p:cNvPr>
          <p:cNvGrpSpPr/>
          <p:nvPr/>
        </p:nvGrpSpPr>
        <p:grpSpPr>
          <a:xfrm>
            <a:off x="8194165" y="2804960"/>
            <a:ext cx="3869642" cy="4106100"/>
            <a:chOff x="8049473" y="2740900"/>
            <a:chExt cx="3866859" cy="4175906"/>
          </a:xfrm>
        </p:grpSpPr>
        <p:pic>
          <p:nvPicPr>
            <p:cNvPr id="62" name="Picture 61">
              <a:extLst>
                <a:ext uri="{FF2B5EF4-FFF2-40B4-BE49-F238E27FC236}">
                  <a16:creationId xmlns:a16="http://schemas.microsoft.com/office/drawing/2014/main" id="{DBE920FB-3E42-4AC9-BD6A-DCF530D1050F}"/>
                </a:ext>
              </a:extLst>
            </p:cNvPr>
            <p:cNvPicPr>
              <a:picLocks noChangeAspect="1"/>
            </p:cNvPicPr>
            <p:nvPr/>
          </p:nvPicPr>
          <p:blipFill>
            <a:blip r:embed="rId3"/>
            <a:stretch>
              <a:fillRect/>
            </a:stretch>
          </p:blipFill>
          <p:spPr>
            <a:xfrm>
              <a:off x="8049473" y="2740900"/>
              <a:ext cx="3866859" cy="4175906"/>
            </a:xfrm>
            <a:prstGeom prst="rect">
              <a:avLst/>
            </a:prstGeom>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4F1E4B-9A32-451B-B8CE-EC67F47D33FB}"/>
                    </a:ext>
                  </a:extLst>
                </p:cNvPr>
                <p:cNvSpPr txBox="1"/>
                <p:nvPr/>
              </p:nvSpPr>
              <p:spPr bwMode="gray">
                <a:xfrm>
                  <a:off x="8626927" y="3079524"/>
                  <a:ext cx="2102145" cy="584775"/>
                </a:xfrm>
                <a:prstGeom prst="rect">
                  <a:avLst/>
                </a:prstGeom>
                <a:noFill/>
              </p:spPr>
              <p:txBody>
                <a:bodyPr wrap="square">
                  <a:spAutoFit/>
                </a:bodyPr>
                <a:lstStyle/>
                <a:p>
                  <a14:m>
                    <m:oMath xmlns:m="http://schemas.openxmlformats.org/officeDocument/2006/math">
                      <m:sSub>
                        <m:sSubPr>
                          <m:ctrlPr>
                            <a:rPr lang="en-US" sz="1600" b="0" i="1" smtClean="0">
                              <a:effectLst/>
                              <a:latin typeface="Cambria Math" panose="02040503050406030204" pitchFamily="18" charset="0"/>
                              <a:ea typeface="Cambria Math" panose="02040503050406030204" pitchFamily="18" charset="0"/>
                            </a:rPr>
                          </m:ctrlPr>
                        </m:sSubPr>
                        <m:e>
                          <m:r>
                            <a:rPr lang="en-US" sz="1600" b="0" i="1" smtClean="0">
                              <a:effectLst/>
                              <a:latin typeface="Cambria Math" panose="02040503050406030204" pitchFamily="18" charset="0"/>
                              <a:ea typeface="Cambria Math" panose="02040503050406030204" pitchFamily="18" charset="0"/>
                            </a:rPr>
                            <m:t>𝑅</m:t>
                          </m:r>
                        </m:e>
                        <m:sub>
                          <m:r>
                            <a:rPr lang="en-US" sz="1600" b="0" i="1" smtClean="0">
                              <a:effectLst/>
                              <a:latin typeface="Cambria Math" panose="02040503050406030204" pitchFamily="18" charset="0"/>
                              <a:ea typeface="Cambria Math" panose="02040503050406030204" pitchFamily="18" charset="0"/>
                            </a:rPr>
                            <m:t>0</m:t>
                          </m:r>
                        </m:sub>
                      </m:sSub>
                      <m:r>
                        <a:rPr lang="en-US" sz="1600" b="0" i="1" smtClean="0">
                          <a:effectLst/>
                          <a:latin typeface="Cambria Math" panose="02040503050406030204" pitchFamily="18" charset="0"/>
                          <a:ea typeface="Cambria Math" panose="02040503050406030204" pitchFamily="18" charset="0"/>
                        </a:rPr>
                        <m:t> </m:t>
                      </m:r>
                    </m:oMath>
                  </a14:m>
                  <a:r>
                    <a:rPr lang="en-US" sz="1600" dirty="0">
                      <a:effectLst/>
                      <a:latin typeface="Arial" panose="020B0604020202020204" pitchFamily="34" charset="0"/>
                    </a:rPr>
                    <a:t>epidemic reproduction number</a:t>
                  </a:r>
                </a:p>
              </p:txBody>
            </p:sp>
          </mc:Choice>
          <mc:Fallback xmlns="">
            <p:sp>
              <p:nvSpPr>
                <p:cNvPr id="55" name="TextBox 54">
                  <a:extLst>
                    <a:ext uri="{FF2B5EF4-FFF2-40B4-BE49-F238E27FC236}">
                      <a16:creationId xmlns:a16="http://schemas.microsoft.com/office/drawing/2014/main" id="{4C4F1E4B-9A32-451B-B8CE-EC67F47D33FB}"/>
                    </a:ext>
                  </a:extLst>
                </p:cNvPr>
                <p:cNvSpPr txBox="1">
                  <a:spLocks noRot="1" noChangeAspect="1" noMove="1" noResize="1" noEditPoints="1" noAdjustHandles="1" noChangeArrowheads="1" noChangeShapeType="1" noTextEdit="1"/>
                </p:cNvSpPr>
                <p:nvPr/>
              </p:nvSpPr>
              <p:spPr bwMode="gray">
                <a:xfrm>
                  <a:off x="8626927" y="3079524"/>
                  <a:ext cx="2102145" cy="584775"/>
                </a:xfrm>
                <a:prstGeom prst="rect">
                  <a:avLst/>
                </a:prstGeom>
                <a:blipFill>
                  <a:blip r:embed="rId4"/>
                  <a:stretch>
                    <a:fillRect l="-1739" t="-3191" b="-14894"/>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5F96DE99-2431-4097-ACB5-329F3D42BC6B}"/>
                </a:ext>
              </a:extLst>
            </p:cNvPr>
            <p:cNvSpPr txBox="1"/>
            <p:nvPr/>
          </p:nvSpPr>
          <p:spPr bwMode="gray">
            <a:xfrm>
              <a:off x="8547882" y="3567284"/>
              <a:ext cx="1651775" cy="276999"/>
            </a:xfrm>
            <a:prstGeom prst="rect">
              <a:avLst/>
            </a:prstGeom>
            <a:noFill/>
          </p:spPr>
          <p:txBody>
            <a:bodyPr wrap="square">
              <a:spAutoFit/>
            </a:bodyPr>
            <a:lstStyle/>
            <a:p>
              <a:r>
                <a:rPr lang="en-US" sz="1200" dirty="0"/>
                <a:t>[</a:t>
              </a:r>
              <a:r>
                <a:rPr lang="en-US" sz="1200" dirty="0" err="1"/>
                <a:t>Bertozzi</a:t>
              </a:r>
              <a:r>
                <a:rPr lang="en-US" sz="1200" dirty="0"/>
                <a:t> 2020] </a:t>
              </a:r>
            </a:p>
          </p:txBody>
        </p:sp>
      </p:grpSp>
      <p:sp>
        <p:nvSpPr>
          <p:cNvPr id="2" name="Title 1">
            <a:extLst>
              <a:ext uri="{FF2B5EF4-FFF2-40B4-BE49-F238E27FC236}">
                <a16:creationId xmlns:a16="http://schemas.microsoft.com/office/drawing/2014/main" id="{F7D0843E-3A13-4F6B-83EE-C81E7947A893}"/>
              </a:ext>
            </a:extLst>
          </p:cNvPr>
          <p:cNvSpPr>
            <a:spLocks noGrp="1"/>
          </p:cNvSpPr>
          <p:nvPr>
            <p:ph type="title"/>
          </p:nvPr>
        </p:nvSpPr>
        <p:spPr/>
        <p:txBody>
          <a:bodyPr/>
          <a:lstStyle/>
          <a:p>
            <a:r>
              <a:rPr lang="en-US" dirty="0"/>
              <a:t>SIR model</a:t>
            </a:r>
          </a:p>
        </p:txBody>
      </p:sp>
      <p:sp>
        <p:nvSpPr>
          <p:cNvPr id="4" name="Slide Number Placeholder 3">
            <a:extLst>
              <a:ext uri="{FF2B5EF4-FFF2-40B4-BE49-F238E27FC236}">
                <a16:creationId xmlns:a16="http://schemas.microsoft.com/office/drawing/2014/main" id="{15FDB5CA-5120-4888-A0E1-F4581E1BBD13}"/>
              </a:ext>
            </a:extLst>
          </p:cNvPr>
          <p:cNvSpPr>
            <a:spLocks noGrp="1"/>
          </p:cNvSpPr>
          <p:nvPr>
            <p:ph type="sldNum" sz="quarter" idx="12"/>
          </p:nvPr>
        </p:nvSpPr>
        <p:spPr/>
        <p:txBody>
          <a:bodyPr/>
          <a:lstStyle/>
          <a:p>
            <a:fld id="{81561042-0DC2-4A04-AA50-F6D44EB20EBA}" type="slidenum">
              <a:rPr lang="en-US" smtClean="0"/>
              <a:t>6</a:t>
            </a:fld>
            <a:endParaRPr lang="en-US"/>
          </a:p>
        </p:txBody>
      </p:sp>
      <p:sp>
        <p:nvSpPr>
          <p:cNvPr id="8" name="Rectangle: Rounded Corners 7">
            <a:extLst>
              <a:ext uri="{FF2B5EF4-FFF2-40B4-BE49-F238E27FC236}">
                <a16:creationId xmlns:a16="http://schemas.microsoft.com/office/drawing/2014/main" id="{14437641-251D-460C-A4D5-21C5EDB6A034}"/>
              </a:ext>
            </a:extLst>
          </p:cNvPr>
          <p:cNvSpPr/>
          <p:nvPr/>
        </p:nvSpPr>
        <p:spPr bwMode="gray">
          <a:xfrm>
            <a:off x="267352" y="1226345"/>
            <a:ext cx="121450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Susceptible</a:t>
            </a:r>
            <a:endParaRPr lang="en-US" sz="1200" b="1" dirty="0">
              <a:solidFill>
                <a:schemeClr val="bg1"/>
              </a:solidFill>
            </a:endParaRPr>
          </a:p>
        </p:txBody>
      </p:sp>
      <p:sp>
        <p:nvSpPr>
          <p:cNvPr id="9" name="Rectangle: Rounded Corners 8">
            <a:extLst>
              <a:ext uri="{FF2B5EF4-FFF2-40B4-BE49-F238E27FC236}">
                <a16:creationId xmlns:a16="http://schemas.microsoft.com/office/drawing/2014/main" id="{8950BB6C-01BC-4F0D-A2BB-D1DAD6B6392A}"/>
              </a:ext>
            </a:extLst>
          </p:cNvPr>
          <p:cNvSpPr/>
          <p:nvPr/>
        </p:nvSpPr>
        <p:spPr bwMode="gray">
          <a:xfrm>
            <a:off x="2090292" y="1226345"/>
            <a:ext cx="1159054"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Infected</a:t>
            </a:r>
            <a:endParaRPr lang="en-US" sz="1200" b="1" dirty="0">
              <a:solidFill>
                <a:schemeClr val="bg1"/>
              </a:solidFill>
            </a:endParaRPr>
          </a:p>
        </p:txBody>
      </p:sp>
      <p:sp>
        <p:nvSpPr>
          <p:cNvPr id="10" name="Rectangle: Rounded Corners 9">
            <a:extLst>
              <a:ext uri="{FF2B5EF4-FFF2-40B4-BE49-F238E27FC236}">
                <a16:creationId xmlns:a16="http://schemas.microsoft.com/office/drawing/2014/main" id="{2B8EF1C4-A155-4283-9C4D-9F77ACF7CA13}"/>
              </a:ext>
            </a:extLst>
          </p:cNvPr>
          <p:cNvSpPr/>
          <p:nvPr/>
        </p:nvSpPr>
        <p:spPr bwMode="gray">
          <a:xfrm>
            <a:off x="3876578" y="1227140"/>
            <a:ext cx="117608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Recovered</a:t>
            </a:r>
            <a:endParaRPr lang="en-US" sz="1200" b="1" dirty="0">
              <a:solidFill>
                <a:schemeClr val="bg1"/>
              </a:solidFill>
            </a:endParaRPr>
          </a:p>
        </p:txBody>
      </p:sp>
      <p:cxnSp>
        <p:nvCxnSpPr>
          <p:cNvPr id="12" name="Straight Arrow Connector 11">
            <a:extLst>
              <a:ext uri="{FF2B5EF4-FFF2-40B4-BE49-F238E27FC236}">
                <a16:creationId xmlns:a16="http://schemas.microsoft.com/office/drawing/2014/main" id="{F0975FA7-005B-4FF5-8CDA-431ED7C1E5E9}"/>
              </a:ext>
            </a:extLst>
          </p:cNvPr>
          <p:cNvCxnSpPr>
            <a:cxnSpLocks/>
            <a:stCxn id="8" idx="3"/>
            <a:endCxn id="9" idx="1"/>
          </p:cNvCxnSpPr>
          <p:nvPr/>
        </p:nvCxnSpPr>
        <p:spPr bwMode="gray">
          <a:xfrm>
            <a:off x="1481858" y="1635920"/>
            <a:ext cx="608434"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165C2F9-2234-42B2-8A71-45CAC3F12444}"/>
              </a:ext>
            </a:extLst>
          </p:cNvPr>
          <p:cNvCxnSpPr>
            <a:cxnSpLocks/>
            <a:stCxn id="9" idx="3"/>
            <a:endCxn id="10" idx="1"/>
          </p:cNvCxnSpPr>
          <p:nvPr/>
        </p:nvCxnSpPr>
        <p:spPr bwMode="gray">
          <a:xfrm>
            <a:off x="3249346" y="1635920"/>
            <a:ext cx="627232" cy="7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nector: Elbow 19">
            <a:extLst>
              <a:ext uri="{FF2B5EF4-FFF2-40B4-BE49-F238E27FC236}">
                <a16:creationId xmlns:a16="http://schemas.microsoft.com/office/drawing/2014/main" id="{C317A1B6-11AD-4CE4-BCBF-44CCFFB9362F}"/>
              </a:ext>
            </a:extLst>
          </p:cNvPr>
          <p:cNvCxnSpPr>
            <a:cxnSpLocks/>
            <a:stCxn id="10" idx="0"/>
            <a:endCxn id="8" idx="0"/>
          </p:cNvCxnSpPr>
          <p:nvPr/>
        </p:nvCxnSpPr>
        <p:spPr bwMode="gray">
          <a:xfrm rot="16200000" flipV="1">
            <a:off x="2669216" y="-568265"/>
            <a:ext cx="795" cy="3590016"/>
          </a:xfrm>
          <a:prstGeom prst="bentConnector3">
            <a:avLst>
              <a:gd name="adj1" fmla="val 21336855"/>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C92C90FF-BE0F-4299-84CC-5B6E07DB8488}"/>
              </a:ext>
            </a:extLst>
          </p:cNvPr>
          <p:cNvSpPr txBox="1"/>
          <p:nvPr/>
        </p:nvSpPr>
        <p:spPr bwMode="gray">
          <a:xfrm>
            <a:off x="2544922" y="768404"/>
            <a:ext cx="1218123" cy="3177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α</a:t>
            </a:r>
            <a:r>
              <a:rPr lang="en-US" dirty="0"/>
              <a:t> alpha</a:t>
            </a:r>
          </a:p>
        </p:txBody>
      </p:sp>
      <p:sp>
        <p:nvSpPr>
          <p:cNvPr id="23" name="TextBox 22">
            <a:extLst>
              <a:ext uri="{FF2B5EF4-FFF2-40B4-BE49-F238E27FC236}">
                <a16:creationId xmlns:a16="http://schemas.microsoft.com/office/drawing/2014/main" id="{EB08D951-C30E-48FE-924B-8721DC445C58}"/>
              </a:ext>
            </a:extLst>
          </p:cNvPr>
          <p:cNvSpPr txBox="1"/>
          <p:nvPr/>
        </p:nvSpPr>
        <p:spPr bwMode="gray">
          <a:xfrm>
            <a:off x="1597163" y="1315124"/>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β</a:t>
            </a:r>
            <a:r>
              <a:rPr lang="en-US" dirty="0"/>
              <a:t>I</a:t>
            </a:r>
          </a:p>
        </p:txBody>
      </p:sp>
      <p:sp>
        <p:nvSpPr>
          <p:cNvPr id="24" name="TextBox 23">
            <a:extLst>
              <a:ext uri="{FF2B5EF4-FFF2-40B4-BE49-F238E27FC236}">
                <a16:creationId xmlns:a16="http://schemas.microsoft.com/office/drawing/2014/main" id="{71D28015-B6A7-43AF-AAB5-2668E43985F5}"/>
              </a:ext>
            </a:extLst>
          </p:cNvPr>
          <p:cNvSpPr txBox="1"/>
          <p:nvPr/>
        </p:nvSpPr>
        <p:spPr bwMode="gray">
          <a:xfrm>
            <a:off x="3452196" y="1315124"/>
            <a:ext cx="460212" cy="26400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sz="1600" i="1" dirty="0"/>
              <a:t>γ</a:t>
            </a:r>
            <a:endParaRPr lang="en-US" sz="1600" i="1" dirty="0"/>
          </a:p>
        </p:txBody>
      </p:sp>
      <p:sp>
        <p:nvSpPr>
          <p:cNvPr id="32" name="TextBox 31">
            <a:extLst>
              <a:ext uri="{FF2B5EF4-FFF2-40B4-BE49-F238E27FC236}">
                <a16:creationId xmlns:a16="http://schemas.microsoft.com/office/drawing/2014/main" id="{B0B7753E-8C1A-4257-B8B3-36E90E0249C2}"/>
              </a:ext>
            </a:extLst>
          </p:cNvPr>
          <p:cNvSpPr txBox="1"/>
          <p:nvPr/>
        </p:nvSpPr>
        <p:spPr bwMode="gray">
          <a:xfrm>
            <a:off x="2717111" y="2332430"/>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sp>
        <p:nvSpPr>
          <p:cNvPr id="33" name="TextBox 32">
            <a:extLst>
              <a:ext uri="{FF2B5EF4-FFF2-40B4-BE49-F238E27FC236}">
                <a16:creationId xmlns:a16="http://schemas.microsoft.com/office/drawing/2014/main" id="{5C4B26BB-1E0D-4C8A-8022-AFE7FF047423}"/>
              </a:ext>
            </a:extLst>
          </p:cNvPr>
          <p:cNvSpPr txBox="1"/>
          <p:nvPr/>
        </p:nvSpPr>
        <p:spPr bwMode="gray">
          <a:xfrm>
            <a:off x="4432293" y="2276888"/>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cxnSp>
        <p:nvCxnSpPr>
          <p:cNvPr id="35" name="Straight Arrow Connector 34">
            <a:extLst>
              <a:ext uri="{FF2B5EF4-FFF2-40B4-BE49-F238E27FC236}">
                <a16:creationId xmlns:a16="http://schemas.microsoft.com/office/drawing/2014/main" id="{3030C071-C5D2-4C15-ACEA-8DD76A02D753}"/>
              </a:ext>
            </a:extLst>
          </p:cNvPr>
          <p:cNvCxnSpPr>
            <a:cxnSpLocks/>
            <a:stCxn id="10" idx="2"/>
            <a:endCxn id="33" idx="0"/>
          </p:cNvCxnSpPr>
          <p:nvPr/>
        </p:nvCxnSpPr>
        <p:spPr bwMode="gray">
          <a:xfrm>
            <a:off x="4464621" y="2046290"/>
            <a:ext cx="176067" cy="23059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156EA4D5-E6E3-47DF-85FB-6B6256D1F0B3}"/>
              </a:ext>
            </a:extLst>
          </p:cNvPr>
          <p:cNvCxnSpPr>
            <a:cxnSpLocks/>
            <a:stCxn id="9" idx="2"/>
            <a:endCxn id="32" idx="0"/>
          </p:cNvCxnSpPr>
          <p:nvPr/>
        </p:nvCxnSpPr>
        <p:spPr bwMode="gray">
          <a:xfrm>
            <a:off x="2669819" y="2045495"/>
            <a:ext cx="255687" cy="28693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9241531-2D7C-43F5-BDEC-53BFC9C04274}"/>
              </a:ext>
            </a:extLst>
          </p:cNvPr>
          <p:cNvSpPr txBox="1"/>
          <p:nvPr/>
        </p:nvSpPr>
        <p:spPr bwMode="gray">
          <a:xfrm>
            <a:off x="931865" y="2309236"/>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endParaRPr lang="en-US" dirty="0"/>
          </a:p>
        </p:txBody>
      </p:sp>
      <p:cxnSp>
        <p:nvCxnSpPr>
          <p:cNvPr id="44" name="Straight Arrow Connector 43">
            <a:extLst>
              <a:ext uri="{FF2B5EF4-FFF2-40B4-BE49-F238E27FC236}">
                <a16:creationId xmlns:a16="http://schemas.microsoft.com/office/drawing/2014/main" id="{D3A81858-DDB5-4CA9-83A4-68B6750439BD}"/>
              </a:ext>
            </a:extLst>
          </p:cNvPr>
          <p:cNvCxnSpPr>
            <a:cxnSpLocks/>
            <a:endCxn id="43" idx="0"/>
          </p:cNvCxnSpPr>
          <p:nvPr/>
        </p:nvCxnSpPr>
        <p:spPr bwMode="gray">
          <a:xfrm>
            <a:off x="921185" y="2045495"/>
            <a:ext cx="219075" cy="2637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21233794-6778-4BEA-AB6F-E10C3E5CC1FA}"/>
              </a:ext>
            </a:extLst>
          </p:cNvPr>
          <p:cNvSpPr txBox="1"/>
          <p:nvPr/>
        </p:nvSpPr>
        <p:spPr bwMode="gray">
          <a:xfrm>
            <a:off x="61578" y="923194"/>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r>
              <a:rPr lang="en-US" dirty="0"/>
              <a:t>*</a:t>
            </a:r>
          </a:p>
        </p:txBody>
      </p:sp>
      <p:cxnSp>
        <p:nvCxnSpPr>
          <p:cNvPr id="46" name="Straight Arrow Connector 45">
            <a:extLst>
              <a:ext uri="{FF2B5EF4-FFF2-40B4-BE49-F238E27FC236}">
                <a16:creationId xmlns:a16="http://schemas.microsoft.com/office/drawing/2014/main" id="{12281DC9-6FD6-4754-A4C7-C9AB2C6244D3}"/>
              </a:ext>
            </a:extLst>
          </p:cNvPr>
          <p:cNvCxnSpPr>
            <a:cxnSpLocks/>
          </p:cNvCxnSpPr>
          <p:nvPr/>
        </p:nvCxnSpPr>
        <p:spPr bwMode="gray">
          <a:xfrm>
            <a:off x="368831" y="945793"/>
            <a:ext cx="219075" cy="2637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849AE066-B597-4022-9603-F5EFD62A5E2B}"/>
              </a:ext>
            </a:extLst>
          </p:cNvPr>
          <p:cNvSpPr txBox="1"/>
          <p:nvPr/>
        </p:nvSpPr>
        <p:spPr bwMode="gray">
          <a:xfrm>
            <a:off x="184506" y="2740900"/>
            <a:ext cx="2234844" cy="180786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μ</a:t>
            </a:r>
            <a:r>
              <a:rPr lang="en-US" dirty="0"/>
              <a:t>* birth rate</a:t>
            </a:r>
          </a:p>
          <a:p>
            <a:pPr>
              <a:spcBef>
                <a:spcPts val="300"/>
              </a:spcBef>
              <a:spcAft>
                <a:spcPts val="300"/>
              </a:spcAft>
              <a:buClr>
                <a:schemeClr val="accent1"/>
              </a:buClr>
              <a:buSzPct val="90000"/>
            </a:pPr>
            <a:r>
              <a:rPr lang="el-GR" dirty="0"/>
              <a:t>μ</a:t>
            </a:r>
            <a:r>
              <a:rPr lang="en-US" dirty="0"/>
              <a:t> mortality rate</a:t>
            </a:r>
          </a:p>
          <a:p>
            <a:pPr>
              <a:spcBef>
                <a:spcPts val="300"/>
              </a:spcBef>
              <a:spcAft>
                <a:spcPts val="300"/>
              </a:spcAft>
              <a:buClr>
                <a:schemeClr val="accent1"/>
              </a:buClr>
              <a:buSzPct val="90000"/>
            </a:pPr>
            <a:r>
              <a:rPr lang="en-US" dirty="0"/>
              <a:t>I infection rate</a:t>
            </a:r>
          </a:p>
          <a:p>
            <a:pPr>
              <a:spcBef>
                <a:spcPts val="300"/>
              </a:spcBef>
              <a:spcAft>
                <a:spcPts val="300"/>
              </a:spcAft>
              <a:buClr>
                <a:schemeClr val="accent1"/>
              </a:buClr>
              <a:buSzPct val="90000"/>
            </a:pPr>
            <a:r>
              <a:rPr lang="el-GR" sz="1800" i="1" dirty="0"/>
              <a:t>γ</a:t>
            </a:r>
            <a:r>
              <a:rPr lang="en-US" i="1" dirty="0"/>
              <a:t> recovery rate</a:t>
            </a:r>
            <a:endParaRPr lang="en-US" dirty="0"/>
          </a:p>
          <a:p>
            <a:pPr>
              <a:spcBef>
                <a:spcPts val="300"/>
              </a:spcBef>
              <a:spcAft>
                <a:spcPts val="300"/>
              </a:spcAft>
              <a:buClr>
                <a:schemeClr val="accent1"/>
              </a:buClr>
              <a:buSzPct val="90000"/>
            </a:pPr>
            <a:r>
              <a:rPr lang="el-GR" dirty="0"/>
              <a:t>α</a:t>
            </a:r>
            <a:r>
              <a:rPr lang="en-US" dirty="0"/>
              <a:t> reinfection rate</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992C73C-95B4-4CDA-9A30-D4679CEF9372}"/>
                  </a:ext>
                </a:extLst>
              </p:cNvPr>
              <p:cNvSpPr txBox="1"/>
              <p:nvPr/>
            </p:nvSpPr>
            <p:spPr bwMode="gray">
              <a:xfrm>
                <a:off x="128193" y="4665729"/>
                <a:ext cx="3083307" cy="1821076"/>
              </a:xfrm>
              <a:prstGeom prst="rect">
                <a:avLst/>
              </a:prstGeom>
              <a:noFill/>
            </p:spPr>
            <p:txBody>
              <a:bodyPr wrap="square">
                <a:spAutoFit/>
              </a:bodyPr>
              <a:lstStyle/>
              <a:p>
                <a:pPr>
                  <a:spcBef>
                    <a:spcPts val="300"/>
                  </a:spcBef>
                  <a:spcAft>
                    <a:spcPts val="300"/>
                  </a:spcAft>
                  <a:buClr>
                    <a:schemeClr val="accent1"/>
                  </a:buClr>
                  <a:buSzPct val="90000"/>
                </a:pPr>
                <a:r>
                  <a:rPr lang="en-US" dirty="0">
                    <a:solidFill>
                      <a:schemeClr val="accent6">
                        <a:lumMod val="10000"/>
                      </a:schemeClr>
                    </a:solidFill>
                  </a:rPr>
                  <a:t>Rates of Change </a:t>
                </a:r>
              </a:p>
              <a:p>
                <a:pPr>
                  <a:spcBef>
                    <a:spcPts val="300"/>
                  </a:spcBef>
                  <a:spcAft>
                    <a:spcPts val="300"/>
                  </a:spcAft>
                  <a:buClr>
                    <a:schemeClr val="accent1"/>
                  </a:buClr>
                  <a:buSzPct val="90000"/>
                </a:pPr>
                <a:r>
                  <a:rPr lang="en-US" dirty="0">
                    <a:solidFill>
                      <a:srgbClr val="0070C0"/>
                    </a:solidFill>
                  </a:rPr>
                  <a:t>Susceptible </a:t>
                </a:r>
                <a14:m>
                  <m:oMath xmlns:m="http://schemas.openxmlformats.org/officeDocument/2006/math">
                    <m:f>
                      <m:fPr>
                        <m:ctrlPr>
                          <a:rPr lang="en-US" i="1" smtClean="0">
                            <a:solidFill>
                              <a:srgbClr val="0070C0"/>
                            </a:solidFill>
                            <a:latin typeface="Cambria Math" panose="02040503050406030204" pitchFamily="18" charset="0"/>
                          </a:rPr>
                        </m:ctrlPr>
                      </m:fPr>
                      <m:num>
                        <m:r>
                          <a:rPr lang="en-US"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𝑆</m:t>
                        </m:r>
                      </m:num>
                      <m:den>
                        <m:r>
                          <a:rPr lang="en-US"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𝑡</m:t>
                        </m:r>
                      </m:den>
                    </m:f>
                    <m:r>
                      <a:rPr lang="en-US" b="0" i="1" smtClean="0">
                        <a:solidFill>
                          <a:srgbClr val="0070C0"/>
                        </a:solidFill>
                        <a:latin typeface="Cambria Math" panose="02040503050406030204" pitchFamily="18" charset="0"/>
                      </a:rPr>
                      <m:t>=−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𝛽</m:t>
                        </m:r>
                      </m:num>
                      <m:den>
                        <m:r>
                          <a:rPr lang="en-US" b="0" i="1" smtClean="0">
                            <a:solidFill>
                              <a:srgbClr val="0070C0"/>
                            </a:solidFill>
                            <a:latin typeface="Cambria Math" panose="02040503050406030204" pitchFamily="18" charset="0"/>
                          </a:rPr>
                          <m:t>𝑁</m:t>
                        </m:r>
                      </m:den>
                    </m:f>
                    <m:r>
                      <a:rPr lang="en-US" b="0" i="1" smtClean="0">
                        <a:solidFill>
                          <a:srgbClr val="0070C0"/>
                        </a:solidFill>
                        <a:latin typeface="Cambria Math" panose="02040503050406030204" pitchFamily="18" charset="0"/>
                      </a:rPr>
                      <m:t>𝑆𝐼</m:t>
                    </m:r>
                  </m:oMath>
                </a14:m>
                <a:endParaRPr lang="en-US" dirty="0"/>
              </a:p>
              <a:p>
                <a:pPr>
                  <a:spcBef>
                    <a:spcPts val="300"/>
                  </a:spcBef>
                  <a:spcAft>
                    <a:spcPts val="300"/>
                  </a:spcAft>
                  <a:buClr>
                    <a:schemeClr val="accent1"/>
                  </a:buClr>
                  <a:buSzPct val="90000"/>
                </a:pPr>
                <a:r>
                  <a:rPr lang="en-US" dirty="0">
                    <a:solidFill>
                      <a:srgbClr val="FF6600"/>
                    </a:solidFill>
                  </a:rPr>
                  <a:t>Infected </a:t>
                </a:r>
                <a14:m>
                  <m:oMath xmlns:m="http://schemas.openxmlformats.org/officeDocument/2006/math">
                    <m:f>
                      <m:fPr>
                        <m:ctrlPr>
                          <a:rPr lang="en-US" i="1" smtClean="0">
                            <a:solidFill>
                              <a:srgbClr val="FF6600"/>
                            </a:solidFill>
                            <a:latin typeface="Cambria Math" panose="02040503050406030204" pitchFamily="18" charset="0"/>
                          </a:rPr>
                        </m:ctrlPr>
                      </m:fPr>
                      <m:num>
                        <m:r>
                          <a:rPr lang="en-US" i="1" smtClean="0">
                            <a:solidFill>
                              <a:srgbClr val="FF6600"/>
                            </a:solidFill>
                            <a:latin typeface="Cambria Math" panose="02040503050406030204" pitchFamily="18" charset="0"/>
                          </a:rPr>
                          <m:t>𝑑</m:t>
                        </m:r>
                        <m:r>
                          <a:rPr lang="en-US" b="0" i="1" smtClean="0">
                            <a:solidFill>
                              <a:srgbClr val="FF6600"/>
                            </a:solidFill>
                            <a:latin typeface="Cambria Math" panose="02040503050406030204" pitchFamily="18" charset="0"/>
                          </a:rPr>
                          <m:t>𝐼</m:t>
                        </m:r>
                      </m:num>
                      <m:den>
                        <m:r>
                          <a:rPr lang="en-US" i="1" smtClean="0">
                            <a:solidFill>
                              <a:srgbClr val="FF6600"/>
                            </a:solidFill>
                            <a:latin typeface="Cambria Math" panose="02040503050406030204" pitchFamily="18" charset="0"/>
                          </a:rPr>
                          <m:t>𝑑</m:t>
                        </m:r>
                        <m:r>
                          <a:rPr lang="en-US" b="0" i="1" smtClean="0">
                            <a:solidFill>
                              <a:srgbClr val="FF6600"/>
                            </a:solidFill>
                            <a:latin typeface="Cambria Math" panose="02040503050406030204" pitchFamily="18" charset="0"/>
                          </a:rPr>
                          <m:t>𝑡</m:t>
                        </m:r>
                      </m:den>
                    </m:f>
                    <m:r>
                      <a:rPr lang="en-US" b="0" i="1" smtClean="0">
                        <a:solidFill>
                          <a:srgbClr val="FF6600"/>
                        </a:solidFill>
                        <a:latin typeface="Cambria Math" panose="02040503050406030204" pitchFamily="18" charset="0"/>
                      </a:rPr>
                      <m:t>=− </m:t>
                    </m:r>
                    <m:f>
                      <m:fPr>
                        <m:ctrlPr>
                          <a:rPr lang="en-US" b="0" i="1" smtClean="0">
                            <a:solidFill>
                              <a:srgbClr val="FF6600"/>
                            </a:solidFill>
                            <a:latin typeface="Cambria Math" panose="02040503050406030204" pitchFamily="18" charset="0"/>
                          </a:rPr>
                        </m:ctrlPr>
                      </m:fPr>
                      <m:num>
                        <m:r>
                          <a:rPr lang="en-US" b="0" i="1" smtClean="0">
                            <a:solidFill>
                              <a:srgbClr val="FF6600"/>
                            </a:solidFill>
                            <a:latin typeface="Cambria Math" panose="02040503050406030204" pitchFamily="18" charset="0"/>
                          </a:rPr>
                          <m:t>𝛽</m:t>
                        </m:r>
                      </m:num>
                      <m:den>
                        <m:r>
                          <a:rPr lang="en-US" b="0" i="1" smtClean="0">
                            <a:solidFill>
                              <a:srgbClr val="FF6600"/>
                            </a:solidFill>
                            <a:latin typeface="Cambria Math" panose="02040503050406030204" pitchFamily="18" charset="0"/>
                          </a:rPr>
                          <m:t>𝑁</m:t>
                        </m:r>
                      </m:den>
                    </m:f>
                    <m:r>
                      <a:rPr lang="en-US" b="0" i="1" smtClean="0">
                        <a:solidFill>
                          <a:srgbClr val="FF6600"/>
                        </a:solidFill>
                        <a:latin typeface="Cambria Math" panose="02040503050406030204" pitchFamily="18" charset="0"/>
                      </a:rPr>
                      <m:t>𝑆𝐼</m:t>
                    </m:r>
                    <m:r>
                      <a:rPr lang="en-US" b="0" i="1" smtClean="0">
                        <a:solidFill>
                          <a:srgbClr val="FF6600"/>
                        </a:solidFill>
                        <a:latin typeface="Cambria Math" panose="02040503050406030204" pitchFamily="18" charset="0"/>
                      </a:rPr>
                      <m:t> −</m:t>
                    </m:r>
                    <m:r>
                      <a:rPr lang="en-US" b="0" i="1" smtClean="0">
                        <a:solidFill>
                          <a:srgbClr val="FF6600"/>
                        </a:solidFill>
                        <a:latin typeface="Cambria Math" panose="02040503050406030204" pitchFamily="18" charset="0"/>
                      </a:rPr>
                      <m:t>𝛾</m:t>
                    </m:r>
                    <m:r>
                      <a:rPr lang="en-US" b="0" i="1" smtClean="0">
                        <a:solidFill>
                          <a:srgbClr val="FF6600"/>
                        </a:solidFill>
                        <a:latin typeface="Cambria Math" panose="02040503050406030204" pitchFamily="18" charset="0"/>
                      </a:rPr>
                      <m:t>𝐼</m:t>
                    </m:r>
                  </m:oMath>
                </a14:m>
                <a:endParaRPr lang="en-US" dirty="0">
                  <a:solidFill>
                    <a:srgbClr val="FF6600"/>
                  </a:solidFill>
                </a:endParaRPr>
              </a:p>
              <a:p>
                <a:pPr>
                  <a:spcBef>
                    <a:spcPts val="300"/>
                  </a:spcBef>
                  <a:spcAft>
                    <a:spcPts val="300"/>
                  </a:spcAft>
                  <a:buClr>
                    <a:schemeClr val="accent1"/>
                  </a:buClr>
                  <a:buSzPct val="90000"/>
                </a:pPr>
                <a:r>
                  <a:rPr lang="en-US" dirty="0">
                    <a:solidFill>
                      <a:srgbClr val="00B050"/>
                    </a:solidFill>
                  </a:rPr>
                  <a:t>Recovered </a:t>
                </a:r>
                <a14:m>
                  <m:oMath xmlns:m="http://schemas.openxmlformats.org/officeDocument/2006/math">
                    <m:f>
                      <m:fPr>
                        <m:ctrlPr>
                          <a:rPr lang="en-US" i="1" smtClean="0">
                            <a:solidFill>
                              <a:srgbClr val="00B050"/>
                            </a:solidFill>
                            <a:latin typeface="Cambria Math" panose="02040503050406030204" pitchFamily="18" charset="0"/>
                          </a:rPr>
                        </m:ctrlPr>
                      </m:fPr>
                      <m:num>
                        <m:r>
                          <a:rPr lang="en-US" i="1" smtClean="0">
                            <a:solidFill>
                              <a:srgbClr val="00B050"/>
                            </a:solidFill>
                            <a:latin typeface="Cambria Math" panose="02040503050406030204" pitchFamily="18" charset="0"/>
                          </a:rPr>
                          <m:t>𝑑</m:t>
                        </m:r>
                        <m:r>
                          <a:rPr lang="en-US" b="0" i="1" smtClean="0">
                            <a:solidFill>
                              <a:srgbClr val="00B050"/>
                            </a:solidFill>
                            <a:latin typeface="Cambria Math" panose="02040503050406030204" pitchFamily="18" charset="0"/>
                          </a:rPr>
                          <m:t>𝑅</m:t>
                        </m:r>
                      </m:num>
                      <m:den>
                        <m:r>
                          <a:rPr lang="en-US" i="1" smtClean="0">
                            <a:solidFill>
                              <a:srgbClr val="00B050"/>
                            </a:solidFill>
                            <a:latin typeface="Cambria Math" panose="02040503050406030204" pitchFamily="18" charset="0"/>
                          </a:rPr>
                          <m:t>𝑑</m:t>
                        </m:r>
                        <m:r>
                          <a:rPr lang="en-US" b="0" i="1" smtClean="0">
                            <a:solidFill>
                              <a:srgbClr val="00B050"/>
                            </a:solidFill>
                            <a:latin typeface="Cambria Math" panose="02040503050406030204" pitchFamily="18" charset="0"/>
                          </a:rPr>
                          <m:t>𝑡</m:t>
                        </m:r>
                      </m:den>
                    </m:f>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𝛾</m:t>
                    </m:r>
                    <m:r>
                      <a:rPr lang="en-US" b="0" i="1" smtClean="0">
                        <a:solidFill>
                          <a:srgbClr val="00B050"/>
                        </a:solidFill>
                        <a:latin typeface="Cambria Math" panose="02040503050406030204" pitchFamily="18" charset="0"/>
                      </a:rPr>
                      <m:t>𝐼</m:t>
                    </m:r>
                  </m:oMath>
                </a14:m>
                <a:endParaRPr lang="en-US" dirty="0">
                  <a:solidFill>
                    <a:srgbClr val="00B050"/>
                  </a:solidFill>
                </a:endParaRPr>
              </a:p>
            </p:txBody>
          </p:sp>
        </mc:Choice>
        <mc:Fallback xmlns="">
          <p:sp>
            <p:nvSpPr>
              <p:cNvPr id="53" name="TextBox 52">
                <a:extLst>
                  <a:ext uri="{FF2B5EF4-FFF2-40B4-BE49-F238E27FC236}">
                    <a16:creationId xmlns:a16="http://schemas.microsoft.com/office/drawing/2014/main" id="{1992C73C-95B4-4CDA-9A30-D4679CEF9372}"/>
                  </a:ext>
                </a:extLst>
              </p:cNvPr>
              <p:cNvSpPr txBox="1">
                <a:spLocks noRot="1" noChangeAspect="1" noMove="1" noResize="1" noEditPoints="1" noAdjustHandles="1" noChangeArrowheads="1" noChangeShapeType="1" noTextEdit="1"/>
              </p:cNvSpPr>
              <p:nvPr/>
            </p:nvSpPr>
            <p:spPr bwMode="gray">
              <a:xfrm>
                <a:off x="128193" y="4665729"/>
                <a:ext cx="3083307" cy="1821076"/>
              </a:xfrm>
              <a:prstGeom prst="rect">
                <a:avLst/>
              </a:prstGeom>
              <a:blipFill>
                <a:blip r:embed="rId5"/>
                <a:stretch>
                  <a:fillRect l="-1581" t="-1672"/>
                </a:stretch>
              </a:blipFill>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05885F1F-CCF0-48B9-A2FC-EE66183E34F4}"/>
              </a:ext>
            </a:extLst>
          </p:cNvPr>
          <p:cNvGrpSpPr/>
          <p:nvPr/>
        </p:nvGrpSpPr>
        <p:grpSpPr>
          <a:xfrm>
            <a:off x="3035865" y="2951624"/>
            <a:ext cx="4820017" cy="3762375"/>
            <a:chOff x="3153983" y="3045098"/>
            <a:chExt cx="4820017" cy="3762375"/>
          </a:xfrm>
        </p:grpSpPr>
        <p:grpSp>
          <p:nvGrpSpPr>
            <p:cNvPr id="73" name="Group 72">
              <a:extLst>
                <a:ext uri="{FF2B5EF4-FFF2-40B4-BE49-F238E27FC236}">
                  <a16:creationId xmlns:a16="http://schemas.microsoft.com/office/drawing/2014/main" id="{8BA90804-E5F8-4A98-8DC0-C2EDB183DEC2}"/>
                </a:ext>
              </a:extLst>
            </p:cNvPr>
            <p:cNvGrpSpPr/>
            <p:nvPr/>
          </p:nvGrpSpPr>
          <p:grpSpPr>
            <a:xfrm>
              <a:off x="3211500" y="3045098"/>
              <a:ext cx="4762500" cy="3762375"/>
              <a:chOff x="3211500" y="3045098"/>
              <a:chExt cx="4762500" cy="3762375"/>
            </a:xfrm>
          </p:grpSpPr>
          <p:pic>
            <p:nvPicPr>
              <p:cNvPr id="49" name="Picture 48" descr="Chart&#10;&#10;Description automatically generated">
                <a:extLst>
                  <a:ext uri="{FF2B5EF4-FFF2-40B4-BE49-F238E27FC236}">
                    <a16:creationId xmlns:a16="http://schemas.microsoft.com/office/drawing/2014/main" id="{1741C177-4166-4ED4-9EBC-771D2B307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1500" y="3045098"/>
                <a:ext cx="4762500" cy="3762375"/>
              </a:xfrm>
              <a:prstGeom prst="rect">
                <a:avLst/>
              </a:prstGeom>
            </p:spPr>
          </p:pic>
          <p:sp>
            <p:nvSpPr>
              <p:cNvPr id="51" name="TextBox 50">
                <a:extLst>
                  <a:ext uri="{FF2B5EF4-FFF2-40B4-BE49-F238E27FC236}">
                    <a16:creationId xmlns:a16="http://schemas.microsoft.com/office/drawing/2014/main" id="{8E199E75-2825-4D07-A405-8DDE1928AD30}"/>
                  </a:ext>
                </a:extLst>
              </p:cNvPr>
              <p:cNvSpPr txBox="1"/>
              <p:nvPr/>
            </p:nvSpPr>
            <p:spPr bwMode="gray">
              <a:xfrm>
                <a:off x="6096000" y="3098958"/>
                <a:ext cx="214559" cy="819150"/>
              </a:xfrm>
              <a:prstGeom prst="rect">
                <a:avLst/>
              </a:prstGeom>
              <a:noFill/>
            </p:spPr>
            <p:txBody>
              <a:bodyPr wrap="none" lIns="0" tIns="0" rIns="0" bIns="0" rtlCol="0">
                <a:noAutofit/>
              </a:bodyPr>
              <a:lstStyle/>
              <a:p>
                <a:pPr algn="ctr">
                  <a:spcBef>
                    <a:spcPts val="300"/>
                  </a:spcBef>
                  <a:spcAft>
                    <a:spcPts val="300"/>
                  </a:spcAft>
                  <a:buClr>
                    <a:schemeClr val="accent1"/>
                  </a:buClr>
                  <a:buSzPct val="90000"/>
                </a:pPr>
                <a:r>
                  <a:rPr lang="en-US" sz="1200" b="1" dirty="0">
                    <a:solidFill>
                      <a:schemeClr val="accent4">
                        <a:lumMod val="75000"/>
                      </a:schemeClr>
                    </a:solidFill>
                  </a:rPr>
                  <a:t>S</a:t>
                </a:r>
              </a:p>
              <a:p>
                <a:pPr algn="ctr">
                  <a:spcBef>
                    <a:spcPts val="300"/>
                  </a:spcBef>
                  <a:spcAft>
                    <a:spcPts val="300"/>
                  </a:spcAft>
                  <a:buClr>
                    <a:schemeClr val="accent1"/>
                  </a:buClr>
                  <a:buSzPct val="90000"/>
                </a:pPr>
                <a:r>
                  <a:rPr lang="en-US" sz="1200" b="1" dirty="0">
                    <a:solidFill>
                      <a:srgbClr val="FF6600"/>
                    </a:solidFill>
                  </a:rPr>
                  <a:t>I</a:t>
                </a:r>
              </a:p>
              <a:p>
                <a:pPr algn="ctr">
                  <a:spcBef>
                    <a:spcPts val="300"/>
                  </a:spcBef>
                  <a:spcAft>
                    <a:spcPts val="300"/>
                  </a:spcAft>
                  <a:buClr>
                    <a:schemeClr val="accent1"/>
                  </a:buClr>
                  <a:buSzPct val="90000"/>
                </a:pPr>
                <a:r>
                  <a:rPr lang="en-US" sz="1200" b="1" dirty="0">
                    <a:solidFill>
                      <a:srgbClr val="00B050"/>
                    </a:solidFill>
                  </a:rPr>
                  <a:t>R</a:t>
                </a:r>
              </a:p>
            </p:txBody>
          </p:sp>
        </p:grpSp>
        <p:sp>
          <p:nvSpPr>
            <p:cNvPr id="68" name="TextBox 67">
              <a:extLst>
                <a:ext uri="{FF2B5EF4-FFF2-40B4-BE49-F238E27FC236}">
                  <a16:creationId xmlns:a16="http://schemas.microsoft.com/office/drawing/2014/main" id="{813BFF09-DC35-484B-A5C9-59AF073A0954}"/>
                </a:ext>
              </a:extLst>
            </p:cNvPr>
            <p:cNvSpPr txBox="1"/>
            <p:nvPr/>
          </p:nvSpPr>
          <p:spPr bwMode="gray">
            <a:xfrm>
              <a:off x="3153983" y="6188869"/>
              <a:ext cx="1433966" cy="261610"/>
            </a:xfrm>
            <a:prstGeom prst="rect">
              <a:avLst/>
            </a:prstGeom>
            <a:noFill/>
          </p:spPr>
          <p:txBody>
            <a:bodyPr wrap="square">
              <a:spAutoFit/>
            </a:bodyPr>
            <a:lstStyle/>
            <a:p>
              <a:r>
                <a:rPr lang="en-US" sz="1100" dirty="0"/>
                <a:t>[Wikipedia 2020] </a:t>
              </a:r>
            </a:p>
          </p:txBody>
        </p:sp>
      </p:grpSp>
      <p:grpSp>
        <p:nvGrpSpPr>
          <p:cNvPr id="71" name="Group 70">
            <a:extLst>
              <a:ext uri="{FF2B5EF4-FFF2-40B4-BE49-F238E27FC236}">
                <a16:creationId xmlns:a16="http://schemas.microsoft.com/office/drawing/2014/main" id="{191D0146-7B76-40FE-A92D-B9785CB59DAF}"/>
              </a:ext>
            </a:extLst>
          </p:cNvPr>
          <p:cNvGrpSpPr/>
          <p:nvPr/>
        </p:nvGrpSpPr>
        <p:grpSpPr>
          <a:xfrm>
            <a:off x="8669301" y="3861200"/>
            <a:ext cx="3306340" cy="2385549"/>
            <a:chOff x="8542098" y="3780368"/>
            <a:chExt cx="3306340" cy="2385549"/>
          </a:xfrm>
        </p:grpSpPr>
        <p:graphicFrame>
          <p:nvGraphicFramePr>
            <p:cNvPr id="65" name="Object 64">
              <a:extLst>
                <a:ext uri="{FF2B5EF4-FFF2-40B4-BE49-F238E27FC236}">
                  <a16:creationId xmlns:a16="http://schemas.microsoft.com/office/drawing/2014/main" id="{B38AD5B2-7771-4484-9502-07EBD831A816}"/>
                </a:ext>
              </a:extLst>
            </p:cNvPr>
            <p:cNvGraphicFramePr>
              <a:graphicFrameLocks noChangeAspect="1"/>
            </p:cNvGraphicFramePr>
            <p:nvPr>
              <p:extLst>
                <p:ext uri="{D42A27DB-BD31-4B8C-83A1-F6EECF244321}">
                  <p14:modId xmlns:p14="http://schemas.microsoft.com/office/powerpoint/2010/main" val="144331483"/>
                </p:ext>
              </p:extLst>
            </p:nvPr>
          </p:nvGraphicFramePr>
          <p:xfrm>
            <a:off x="10488384" y="3780368"/>
            <a:ext cx="1360054" cy="2385549"/>
          </p:xfrm>
          <a:graphic>
            <a:graphicData uri="http://schemas.openxmlformats.org/presentationml/2006/ole">
              <mc:AlternateContent xmlns:mc="http://schemas.openxmlformats.org/markup-compatibility/2006">
                <mc:Choice xmlns:v="urn:schemas-microsoft-com:vml" Requires="v">
                  <p:oleObj name="Bitmap Image" r:id="rId7" imgW="2671920" imgH="4686480" progId="Paint.Picture">
                    <p:embed/>
                  </p:oleObj>
                </mc:Choice>
                <mc:Fallback>
                  <p:oleObj name="Bitmap Image" r:id="rId7" imgW="2671920" imgH="4686480" progId="Paint.Picture">
                    <p:embed/>
                    <p:pic>
                      <p:nvPicPr>
                        <p:cNvPr id="0" name=""/>
                        <p:cNvPicPr/>
                        <p:nvPr/>
                      </p:nvPicPr>
                      <p:blipFill>
                        <a:blip r:embed="rId8"/>
                        <a:stretch>
                          <a:fillRect/>
                        </a:stretch>
                      </p:blipFill>
                      <p:spPr>
                        <a:xfrm>
                          <a:off x="10488384" y="3780368"/>
                          <a:ext cx="1360054" cy="2385549"/>
                        </a:xfrm>
                        <a:prstGeom prst="rect">
                          <a:avLst/>
                        </a:prstGeom>
                      </p:spPr>
                    </p:pic>
                  </p:oleObj>
                </mc:Fallback>
              </mc:AlternateContent>
            </a:graphicData>
          </a:graphic>
        </p:graphicFrame>
        <p:sp>
          <p:nvSpPr>
            <p:cNvPr id="69" name="TextBox 68">
              <a:extLst>
                <a:ext uri="{FF2B5EF4-FFF2-40B4-BE49-F238E27FC236}">
                  <a16:creationId xmlns:a16="http://schemas.microsoft.com/office/drawing/2014/main" id="{CF47CBBD-78E3-4EAD-908B-C4D01E25569A}"/>
                </a:ext>
              </a:extLst>
            </p:cNvPr>
            <p:cNvSpPr txBox="1"/>
            <p:nvPr/>
          </p:nvSpPr>
          <p:spPr bwMode="gray">
            <a:xfrm>
              <a:off x="8542098" y="3788365"/>
              <a:ext cx="1651775" cy="276999"/>
            </a:xfrm>
            <a:prstGeom prst="rect">
              <a:avLst/>
            </a:prstGeom>
            <a:noFill/>
          </p:spPr>
          <p:txBody>
            <a:bodyPr wrap="square">
              <a:spAutoFit/>
            </a:bodyPr>
            <a:lstStyle/>
            <a:p>
              <a:r>
                <a:rPr lang="en-US" sz="1200" dirty="0"/>
                <a:t>[</a:t>
              </a:r>
              <a:r>
                <a:rPr lang="en-US" sz="1200" dirty="0" err="1"/>
                <a:t>Eisensberg</a:t>
              </a:r>
              <a:r>
                <a:rPr lang="en-US" sz="1200" dirty="0"/>
                <a:t> 2020] </a:t>
              </a:r>
            </a:p>
          </p:txBody>
        </p:sp>
      </p:grpSp>
      <p:sp>
        <p:nvSpPr>
          <p:cNvPr id="77" name="TextBox 76">
            <a:extLst>
              <a:ext uri="{FF2B5EF4-FFF2-40B4-BE49-F238E27FC236}">
                <a16:creationId xmlns:a16="http://schemas.microsoft.com/office/drawing/2014/main" id="{B6B4CBBA-F5FC-48CC-A505-CAB273DB0B75}"/>
              </a:ext>
            </a:extLst>
          </p:cNvPr>
          <p:cNvSpPr txBox="1"/>
          <p:nvPr/>
        </p:nvSpPr>
        <p:spPr bwMode="gray">
          <a:xfrm>
            <a:off x="5408184" y="2645079"/>
            <a:ext cx="6655623" cy="276999"/>
          </a:xfrm>
          <a:prstGeom prst="rect">
            <a:avLst/>
          </a:prstGeom>
          <a:solidFill>
            <a:schemeClr val="accent3">
              <a:lumMod val="20000"/>
              <a:lumOff val="80000"/>
            </a:schemeClr>
          </a:solidFill>
        </p:spPr>
        <p:txBody>
          <a:bodyPr wrap="square">
            <a:spAutoFit/>
          </a:bodyPr>
          <a:lstStyle/>
          <a:p>
            <a:r>
              <a:rPr lang="en-US" sz="1200" u="sng" dirty="0"/>
              <a:t>[Stevens 2020]</a:t>
            </a:r>
            <a:r>
              <a:rPr lang="en-US" sz="1200" dirty="0"/>
              <a:t>: </a:t>
            </a:r>
            <a:r>
              <a:rPr lang="en-US" sz="1200" dirty="0">
                <a:hlinkClick r:id="rId9"/>
              </a:rPr>
              <a:t>https://twitter.com/Harry_Stevens/status/1238940084994523136</a:t>
            </a:r>
            <a:r>
              <a:rPr lang="en-US" sz="1200" dirty="0"/>
              <a:t> </a:t>
            </a:r>
          </a:p>
        </p:txBody>
      </p:sp>
      <p:pic>
        <p:nvPicPr>
          <p:cNvPr id="81" name="Picture 80" descr="Shape&#10;&#10;Description automatically generated with medium confidence">
            <a:extLst>
              <a:ext uri="{FF2B5EF4-FFF2-40B4-BE49-F238E27FC236}">
                <a16:creationId xmlns:a16="http://schemas.microsoft.com/office/drawing/2014/main" id="{3B040BDF-D3A1-455A-8B80-6E1A8C1C24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32158" y="858179"/>
            <a:ext cx="2731649" cy="1820087"/>
          </a:xfrm>
          <a:prstGeom prst="rect">
            <a:avLst/>
          </a:prstGeom>
          <a:ln>
            <a:solidFill>
              <a:schemeClr val="accent3"/>
            </a:solidFill>
          </a:ln>
        </p:spPr>
      </p:pic>
      <p:grpSp>
        <p:nvGrpSpPr>
          <p:cNvPr id="104" name="Group 103">
            <a:extLst>
              <a:ext uri="{FF2B5EF4-FFF2-40B4-BE49-F238E27FC236}">
                <a16:creationId xmlns:a16="http://schemas.microsoft.com/office/drawing/2014/main" id="{8D7EB01B-D3C8-4D3A-A47E-E6E5AA3033E8}"/>
              </a:ext>
            </a:extLst>
          </p:cNvPr>
          <p:cNvGrpSpPr/>
          <p:nvPr/>
        </p:nvGrpSpPr>
        <p:grpSpPr>
          <a:xfrm>
            <a:off x="5106822" y="927731"/>
            <a:ext cx="4196356" cy="1617427"/>
            <a:chOff x="5228731" y="927290"/>
            <a:chExt cx="4196356" cy="1617427"/>
          </a:xfrm>
        </p:grpSpPr>
        <p:pic>
          <p:nvPicPr>
            <p:cNvPr id="64" name="Picture 63">
              <a:extLst>
                <a:ext uri="{FF2B5EF4-FFF2-40B4-BE49-F238E27FC236}">
                  <a16:creationId xmlns:a16="http://schemas.microsoft.com/office/drawing/2014/main" id="{4C9C1E07-8476-485C-8BC9-8B9CF25EF160}"/>
                </a:ext>
              </a:extLst>
            </p:cNvPr>
            <p:cNvPicPr>
              <a:picLocks noChangeAspect="1"/>
            </p:cNvPicPr>
            <p:nvPr/>
          </p:nvPicPr>
          <p:blipFill>
            <a:blip r:embed="rId11"/>
            <a:stretch>
              <a:fillRect/>
            </a:stretch>
          </p:blipFill>
          <p:spPr>
            <a:xfrm>
              <a:off x="5228731" y="927290"/>
              <a:ext cx="4157225" cy="1617427"/>
            </a:xfrm>
            <a:prstGeom prst="rect">
              <a:avLst/>
            </a:prstGeom>
          </p:spPr>
        </p:pic>
        <p:sp>
          <p:nvSpPr>
            <p:cNvPr id="103" name="TextBox 102">
              <a:extLst>
                <a:ext uri="{FF2B5EF4-FFF2-40B4-BE49-F238E27FC236}">
                  <a16:creationId xmlns:a16="http://schemas.microsoft.com/office/drawing/2014/main" id="{60CC6CB8-D441-4F0C-A734-9BED42F7EC46}"/>
                </a:ext>
              </a:extLst>
            </p:cNvPr>
            <p:cNvSpPr txBox="1"/>
            <p:nvPr/>
          </p:nvSpPr>
          <p:spPr bwMode="gray">
            <a:xfrm>
              <a:off x="8126416" y="1039170"/>
              <a:ext cx="1298671" cy="261610"/>
            </a:xfrm>
            <a:prstGeom prst="rect">
              <a:avLst/>
            </a:prstGeom>
            <a:noFill/>
          </p:spPr>
          <p:txBody>
            <a:bodyPr wrap="square">
              <a:spAutoFit/>
            </a:bodyPr>
            <a:lstStyle/>
            <a:p>
              <a:r>
                <a:rPr lang="en-US" sz="1100" dirty="0"/>
                <a:t>[</a:t>
              </a:r>
              <a:r>
                <a:rPr lang="en-US" sz="1100" dirty="0" err="1"/>
                <a:t>Bertozzi</a:t>
              </a:r>
              <a:r>
                <a:rPr lang="en-US" sz="1100" dirty="0"/>
                <a:t> 2020] </a:t>
              </a:r>
            </a:p>
          </p:txBody>
        </p:sp>
      </p:grpSp>
    </p:spTree>
    <p:extLst>
      <p:ext uri="{BB962C8B-B14F-4D97-AF65-F5344CB8AC3E}">
        <p14:creationId xmlns:p14="http://schemas.microsoft.com/office/powerpoint/2010/main" val="294276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icture 175">
            <a:extLst>
              <a:ext uri="{FF2B5EF4-FFF2-40B4-BE49-F238E27FC236}">
                <a16:creationId xmlns:a16="http://schemas.microsoft.com/office/drawing/2014/main" id="{0D176C39-F0B9-4249-AF95-9A84DA782265}"/>
              </a:ext>
            </a:extLst>
          </p:cNvPr>
          <p:cNvPicPr>
            <a:picLocks noChangeAspect="1"/>
          </p:cNvPicPr>
          <p:nvPr/>
        </p:nvPicPr>
        <p:blipFill>
          <a:blip r:embed="rId3"/>
          <a:stretch>
            <a:fillRect/>
          </a:stretch>
        </p:blipFill>
        <p:spPr>
          <a:xfrm>
            <a:off x="6539569" y="4133575"/>
            <a:ext cx="4799098" cy="2242436"/>
          </a:xfrm>
          <a:prstGeom prst="rect">
            <a:avLst/>
          </a:prstGeom>
        </p:spPr>
      </p:pic>
      <p:sp>
        <p:nvSpPr>
          <p:cNvPr id="2" name="Title 1">
            <a:extLst>
              <a:ext uri="{FF2B5EF4-FFF2-40B4-BE49-F238E27FC236}">
                <a16:creationId xmlns:a16="http://schemas.microsoft.com/office/drawing/2014/main" id="{E0A83572-1D5B-4AFF-A752-45BD61A3927F}"/>
              </a:ext>
            </a:extLst>
          </p:cNvPr>
          <p:cNvSpPr>
            <a:spLocks noGrp="1"/>
          </p:cNvSpPr>
          <p:nvPr>
            <p:ph type="title"/>
          </p:nvPr>
        </p:nvSpPr>
        <p:spPr/>
        <p:txBody>
          <a:bodyPr/>
          <a:lstStyle/>
          <a:p>
            <a:r>
              <a:rPr lang="en-US" dirty="0"/>
              <a:t>SEIZ model</a:t>
            </a:r>
          </a:p>
        </p:txBody>
      </p:sp>
      <p:sp>
        <p:nvSpPr>
          <p:cNvPr id="4" name="Slide Number Placeholder 3">
            <a:extLst>
              <a:ext uri="{FF2B5EF4-FFF2-40B4-BE49-F238E27FC236}">
                <a16:creationId xmlns:a16="http://schemas.microsoft.com/office/drawing/2014/main" id="{8F3DFA34-9FF1-457B-A7CB-E195A7A537E5}"/>
              </a:ext>
            </a:extLst>
          </p:cNvPr>
          <p:cNvSpPr>
            <a:spLocks noGrp="1"/>
          </p:cNvSpPr>
          <p:nvPr>
            <p:ph type="sldNum" sz="quarter" idx="12"/>
          </p:nvPr>
        </p:nvSpPr>
        <p:spPr/>
        <p:txBody>
          <a:bodyPr/>
          <a:lstStyle/>
          <a:p>
            <a:fld id="{81561042-0DC2-4A04-AA50-F6D44EB20EBA}" type="slidenum">
              <a:rPr lang="en-US" smtClean="0"/>
              <a:t>7</a:t>
            </a:fld>
            <a:endParaRPr lang="en-US"/>
          </a:p>
        </p:txBody>
      </p:sp>
      <p:sp>
        <p:nvSpPr>
          <p:cNvPr id="5" name="Rectangle: Rounded Corners 4">
            <a:extLst>
              <a:ext uri="{FF2B5EF4-FFF2-40B4-BE49-F238E27FC236}">
                <a16:creationId xmlns:a16="http://schemas.microsoft.com/office/drawing/2014/main" id="{6582A885-704B-4E4C-A418-2AD56D70952C}"/>
              </a:ext>
            </a:extLst>
          </p:cNvPr>
          <p:cNvSpPr/>
          <p:nvPr/>
        </p:nvSpPr>
        <p:spPr bwMode="gray">
          <a:xfrm>
            <a:off x="484643" y="2446162"/>
            <a:ext cx="121450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Susceptible</a:t>
            </a:r>
            <a:endParaRPr lang="en-US" sz="1200" b="1" dirty="0">
              <a:solidFill>
                <a:schemeClr val="bg1"/>
              </a:solidFill>
            </a:endParaRPr>
          </a:p>
        </p:txBody>
      </p:sp>
      <p:sp>
        <p:nvSpPr>
          <p:cNvPr id="6" name="Rectangle: Rounded Corners 5">
            <a:extLst>
              <a:ext uri="{FF2B5EF4-FFF2-40B4-BE49-F238E27FC236}">
                <a16:creationId xmlns:a16="http://schemas.microsoft.com/office/drawing/2014/main" id="{4AA5AF84-1007-46BB-8F88-B513AD234E63}"/>
              </a:ext>
            </a:extLst>
          </p:cNvPr>
          <p:cNvSpPr/>
          <p:nvPr/>
        </p:nvSpPr>
        <p:spPr bwMode="gray">
          <a:xfrm>
            <a:off x="4238663" y="1523733"/>
            <a:ext cx="1159054"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Infected</a:t>
            </a:r>
            <a:endParaRPr lang="en-US" sz="1200" b="1" dirty="0">
              <a:solidFill>
                <a:schemeClr val="bg1"/>
              </a:solidFill>
            </a:endParaRPr>
          </a:p>
        </p:txBody>
      </p:sp>
      <p:sp>
        <p:nvSpPr>
          <p:cNvPr id="7" name="Rectangle: Rounded Corners 6">
            <a:extLst>
              <a:ext uri="{FF2B5EF4-FFF2-40B4-BE49-F238E27FC236}">
                <a16:creationId xmlns:a16="http://schemas.microsoft.com/office/drawing/2014/main" id="{49C608DC-626D-40AA-B761-32A3532CC399}"/>
              </a:ext>
            </a:extLst>
          </p:cNvPr>
          <p:cNvSpPr/>
          <p:nvPr/>
        </p:nvSpPr>
        <p:spPr bwMode="gray">
          <a:xfrm>
            <a:off x="4230147" y="2907238"/>
            <a:ext cx="1176086" cy="67811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Exposed</a:t>
            </a:r>
            <a:endParaRPr lang="en-US" sz="1200" b="1" dirty="0">
              <a:solidFill>
                <a:schemeClr val="bg1"/>
              </a:solidFill>
            </a:endParaRPr>
          </a:p>
        </p:txBody>
      </p:sp>
      <p:cxnSp>
        <p:nvCxnSpPr>
          <p:cNvPr id="8" name="Straight Arrow Connector 7">
            <a:extLst>
              <a:ext uri="{FF2B5EF4-FFF2-40B4-BE49-F238E27FC236}">
                <a16:creationId xmlns:a16="http://schemas.microsoft.com/office/drawing/2014/main" id="{9DBBC373-6562-4026-A96C-68312EA53721}"/>
              </a:ext>
            </a:extLst>
          </p:cNvPr>
          <p:cNvCxnSpPr>
            <a:cxnSpLocks/>
            <a:stCxn id="5" idx="3"/>
            <a:endCxn id="6" idx="1"/>
          </p:cNvCxnSpPr>
          <p:nvPr/>
        </p:nvCxnSpPr>
        <p:spPr bwMode="gray">
          <a:xfrm flipV="1">
            <a:off x="1699149" y="1933308"/>
            <a:ext cx="2539514" cy="922429"/>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F4A71C7-3B16-4BA6-A44F-20CC14EF4557}"/>
              </a:ext>
            </a:extLst>
          </p:cNvPr>
          <p:cNvCxnSpPr>
            <a:cxnSpLocks/>
            <a:stCxn id="7" idx="0"/>
            <a:endCxn id="6" idx="2"/>
          </p:cNvCxnSpPr>
          <p:nvPr/>
        </p:nvCxnSpPr>
        <p:spPr bwMode="gray">
          <a:xfrm flipV="1">
            <a:off x="4818190" y="2342883"/>
            <a:ext cx="0" cy="564355"/>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34D39848-C466-41E8-BD7A-FCD594886E7C}"/>
              </a:ext>
            </a:extLst>
          </p:cNvPr>
          <p:cNvSpPr txBox="1"/>
          <p:nvPr/>
        </p:nvSpPr>
        <p:spPr bwMode="gray">
          <a:xfrm>
            <a:off x="4693293" y="1065792"/>
            <a:ext cx="1218123" cy="31777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α</a:t>
            </a:r>
            <a:r>
              <a:rPr lang="en-US" dirty="0"/>
              <a:t> alpha</a:t>
            </a:r>
          </a:p>
        </p:txBody>
      </p:sp>
      <p:sp>
        <p:nvSpPr>
          <p:cNvPr id="12" name="TextBox 11">
            <a:extLst>
              <a:ext uri="{FF2B5EF4-FFF2-40B4-BE49-F238E27FC236}">
                <a16:creationId xmlns:a16="http://schemas.microsoft.com/office/drawing/2014/main" id="{5606134C-25B8-4E41-8DCD-7FEBBEBA2726}"/>
              </a:ext>
            </a:extLst>
          </p:cNvPr>
          <p:cNvSpPr txBox="1"/>
          <p:nvPr/>
        </p:nvSpPr>
        <p:spPr bwMode="gray">
          <a:xfrm>
            <a:off x="2113031" y="2329210"/>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l-GR" dirty="0"/>
              <a:t>β</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9EBD30-1D21-4D6F-9A2A-A229C70CE2C2}"/>
                  </a:ext>
                </a:extLst>
              </p:cNvPr>
              <p:cNvSpPr txBox="1"/>
              <p:nvPr/>
            </p:nvSpPr>
            <p:spPr bwMode="gray">
              <a:xfrm>
                <a:off x="5629779" y="1904522"/>
                <a:ext cx="460212" cy="264007"/>
              </a:xfrm>
              <a:prstGeom prst="rect">
                <a:avLst/>
              </a:prstGeom>
              <a:noFill/>
            </p:spPr>
            <p:txBody>
              <a:bodyPr wrap="square" lIns="0" tIns="0" rIns="0" bIns="0" rtlCol="0">
                <a:noAutofit/>
              </a:bodyPr>
              <a:lstStyle>
                <a:defPPr>
                  <a:defRPr lang="en-US"/>
                </a:defPPr>
                <a:lvl1pPr algn="ctr">
                  <a:spcBef>
                    <a:spcPts val="300"/>
                  </a:spcBef>
                  <a:spcAft>
                    <a:spcPts val="300"/>
                  </a:spcAft>
                  <a:buClr>
                    <a:schemeClr val="accent1"/>
                  </a:buClr>
                  <a:buSzPct val="90000"/>
                </a:lvl1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𝜖</m:t>
                      </m:r>
                    </m:oMath>
                  </m:oMathPara>
                </a14:m>
                <a:endParaRPr lang="en-US" dirty="0"/>
              </a:p>
            </p:txBody>
          </p:sp>
        </mc:Choice>
        <mc:Fallback xmlns="">
          <p:sp>
            <p:nvSpPr>
              <p:cNvPr id="13" name="TextBox 12">
                <a:extLst>
                  <a:ext uri="{FF2B5EF4-FFF2-40B4-BE49-F238E27FC236}">
                    <a16:creationId xmlns:a16="http://schemas.microsoft.com/office/drawing/2014/main" id="{739EBD30-1D21-4D6F-9A2A-A229C70CE2C2}"/>
                  </a:ext>
                </a:extLst>
              </p:cNvPr>
              <p:cNvSpPr txBox="1">
                <a:spLocks noRot="1" noChangeAspect="1" noMove="1" noResize="1" noEditPoints="1" noAdjustHandles="1" noChangeArrowheads="1" noChangeShapeType="1" noTextEdit="1"/>
              </p:cNvSpPr>
              <p:nvPr/>
            </p:nvSpPr>
            <p:spPr bwMode="gray">
              <a:xfrm>
                <a:off x="5629779" y="1904522"/>
                <a:ext cx="460212" cy="264007"/>
              </a:xfrm>
              <a:prstGeom prst="rect">
                <a:avLst/>
              </a:prstGeom>
              <a:blipFill>
                <a:blip r:embed="rId4"/>
                <a:stretch>
                  <a:fillRect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3E986C-3422-465B-8459-4B68081858DB}"/>
                  </a:ext>
                </a:extLst>
              </p:cNvPr>
              <p:cNvSpPr txBox="1"/>
              <p:nvPr/>
            </p:nvSpPr>
            <p:spPr bwMode="gray">
              <a:xfrm>
                <a:off x="4863569" y="2419168"/>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𝜌</m:t>
                      </m:r>
                    </m:oMath>
                  </m:oMathPara>
                </a14:m>
                <a:endParaRPr lang="en-US" dirty="0"/>
              </a:p>
            </p:txBody>
          </p:sp>
        </mc:Choice>
        <mc:Fallback xmlns="">
          <p:sp>
            <p:nvSpPr>
              <p:cNvPr id="14" name="TextBox 13">
                <a:extLst>
                  <a:ext uri="{FF2B5EF4-FFF2-40B4-BE49-F238E27FC236}">
                    <a16:creationId xmlns:a16="http://schemas.microsoft.com/office/drawing/2014/main" id="{863E986C-3422-465B-8459-4B68081858DB}"/>
                  </a:ext>
                </a:extLst>
              </p:cNvPr>
              <p:cNvSpPr txBox="1">
                <a:spLocks noRot="1" noChangeAspect="1" noMove="1" noResize="1" noEditPoints="1" noAdjustHandles="1" noChangeArrowheads="1" noChangeShapeType="1" noTextEdit="1"/>
              </p:cNvSpPr>
              <p:nvPr/>
            </p:nvSpPr>
            <p:spPr bwMode="gray">
              <a:xfrm>
                <a:off x="4863569" y="2419168"/>
                <a:ext cx="416790" cy="294745"/>
              </a:xfrm>
              <a:prstGeom prst="rect">
                <a:avLst/>
              </a:prstGeom>
              <a:blipFill>
                <a:blip r:embed="rId5"/>
                <a:stretch>
                  <a:fillRect b="-2291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A4C2C38-097B-4DF3-8E3F-9E728014EED8}"/>
              </a:ext>
            </a:extLst>
          </p:cNvPr>
          <p:cNvCxnSpPr>
            <a:cxnSpLocks/>
            <a:stCxn id="5" idx="3"/>
            <a:endCxn id="23" idx="1"/>
          </p:cNvCxnSpPr>
          <p:nvPr/>
        </p:nvCxnSpPr>
        <p:spPr bwMode="gray">
          <a:xfrm>
            <a:off x="1699149" y="2855737"/>
            <a:ext cx="2496764" cy="1703682"/>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165A69-4974-4083-A68E-2EE73C1ECF2C}"/>
                  </a:ext>
                </a:extLst>
              </p:cNvPr>
              <p:cNvSpPr txBox="1"/>
              <p:nvPr/>
            </p:nvSpPr>
            <p:spPr bwMode="gray">
              <a:xfrm>
                <a:off x="3447633" y="3584145"/>
                <a:ext cx="699494" cy="327732"/>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lgn="ctr"/>
                <a:r>
                  <a:rPr lang="en-US" dirty="0"/>
                  <a:t>1- </a:t>
                </a:r>
                <a14:m>
                  <m:oMath xmlns:m="http://schemas.openxmlformats.org/officeDocument/2006/math">
                    <m:r>
                      <a:rPr lang="en-US" dirty="0">
                        <a:latin typeface="Cambria Math" panose="02040503050406030204" pitchFamily="18" charset="0"/>
                      </a:rPr>
                      <m:t>ℓ</m:t>
                    </m:r>
                  </m:oMath>
                </a14:m>
                <a:endParaRPr lang="en-US" dirty="0"/>
              </a:p>
            </p:txBody>
          </p:sp>
        </mc:Choice>
        <mc:Fallback xmlns="">
          <p:sp>
            <p:nvSpPr>
              <p:cNvPr id="18" name="TextBox 17">
                <a:extLst>
                  <a:ext uri="{FF2B5EF4-FFF2-40B4-BE49-F238E27FC236}">
                    <a16:creationId xmlns:a16="http://schemas.microsoft.com/office/drawing/2014/main" id="{DA165A69-4974-4083-A68E-2EE73C1ECF2C}"/>
                  </a:ext>
                </a:extLst>
              </p:cNvPr>
              <p:cNvSpPr txBox="1">
                <a:spLocks noRot="1" noChangeAspect="1" noMove="1" noResize="1" noEditPoints="1" noAdjustHandles="1" noChangeArrowheads="1" noChangeShapeType="1" noTextEdit="1"/>
              </p:cNvSpPr>
              <p:nvPr/>
            </p:nvSpPr>
            <p:spPr bwMode="gray">
              <a:xfrm>
                <a:off x="3447633" y="3584145"/>
                <a:ext cx="699494" cy="327732"/>
              </a:xfrm>
              <a:prstGeom prst="rect">
                <a:avLst/>
              </a:prstGeom>
              <a:blipFill>
                <a:blip r:embed="rId6"/>
                <a:stretch>
                  <a:fillRect l="-3509" t="-24074" b="-2592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FA32D91-E6B3-4EC3-90E8-95F0A9086B76}"/>
              </a:ext>
            </a:extLst>
          </p:cNvPr>
          <p:cNvCxnSpPr>
            <a:cxnSpLocks/>
            <a:stCxn id="118" idx="3"/>
          </p:cNvCxnSpPr>
          <p:nvPr/>
        </p:nvCxnSpPr>
        <p:spPr bwMode="gray">
          <a:xfrm>
            <a:off x="1646893" y="1959785"/>
            <a:ext cx="399300" cy="383486"/>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267146FB-734A-41D1-980B-AFB4DA3E5139}"/>
              </a:ext>
            </a:extLst>
          </p:cNvPr>
          <p:cNvSpPr txBox="1"/>
          <p:nvPr/>
        </p:nvSpPr>
        <p:spPr bwMode="gray">
          <a:xfrm>
            <a:off x="2871617" y="329909"/>
            <a:ext cx="6053426" cy="40957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i="1" dirty="0"/>
              <a:t>S susceptible, E exposed, I infection rate, Z skeptics</a:t>
            </a:r>
          </a:p>
        </p:txBody>
      </p:sp>
      <p:sp>
        <p:nvSpPr>
          <p:cNvPr id="23" name="Rectangle: Rounded Corners 22">
            <a:extLst>
              <a:ext uri="{FF2B5EF4-FFF2-40B4-BE49-F238E27FC236}">
                <a16:creationId xmlns:a16="http://schemas.microsoft.com/office/drawing/2014/main" id="{11C9B770-CA95-4291-924C-7A8160BC0915}"/>
              </a:ext>
            </a:extLst>
          </p:cNvPr>
          <p:cNvSpPr/>
          <p:nvPr/>
        </p:nvSpPr>
        <p:spPr bwMode="gray">
          <a:xfrm>
            <a:off x="4195913" y="4149844"/>
            <a:ext cx="1176086" cy="81915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ln w="0"/>
                <a:solidFill>
                  <a:schemeClr val="tx1"/>
                </a:solidFill>
                <a:effectLst>
                  <a:outerShdw blurRad="38100" dist="19050" dir="2700000" algn="tl" rotWithShape="0">
                    <a:schemeClr val="dk1">
                      <a:alpha val="40000"/>
                    </a:schemeClr>
                  </a:outerShdw>
                </a:effectLst>
              </a:rPr>
              <a:t>Skeptic</a:t>
            </a:r>
            <a:endParaRPr lang="en-US" sz="1200" b="1" dirty="0">
              <a:solidFill>
                <a:schemeClr val="bg1"/>
              </a:solidFill>
            </a:endParaRPr>
          </a:p>
        </p:txBody>
      </p:sp>
      <p:cxnSp>
        <p:nvCxnSpPr>
          <p:cNvPr id="55" name="Connector: Curved 54">
            <a:extLst>
              <a:ext uri="{FF2B5EF4-FFF2-40B4-BE49-F238E27FC236}">
                <a16:creationId xmlns:a16="http://schemas.microsoft.com/office/drawing/2014/main" id="{7A3F8E1D-6EBA-40E7-A975-DBF1EB38E0CF}"/>
              </a:ext>
            </a:extLst>
          </p:cNvPr>
          <p:cNvCxnSpPr>
            <a:cxnSpLocks/>
            <a:endCxn id="86" idx="0"/>
          </p:cNvCxnSpPr>
          <p:nvPr/>
        </p:nvCxnSpPr>
        <p:spPr bwMode="gray">
          <a:xfrm>
            <a:off x="2858203" y="2419168"/>
            <a:ext cx="1739700" cy="409575"/>
          </a:xfrm>
          <a:prstGeom prst="curvedConnector2">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8" name="Connector: Curved 57">
            <a:extLst>
              <a:ext uri="{FF2B5EF4-FFF2-40B4-BE49-F238E27FC236}">
                <a16:creationId xmlns:a16="http://schemas.microsoft.com/office/drawing/2014/main" id="{68C598BE-06C5-48BF-8356-C438BA4459B1}"/>
              </a:ext>
            </a:extLst>
          </p:cNvPr>
          <p:cNvCxnSpPr>
            <a:cxnSpLocks/>
            <a:stCxn id="7" idx="3"/>
            <a:endCxn id="6" idx="3"/>
          </p:cNvCxnSpPr>
          <p:nvPr/>
        </p:nvCxnSpPr>
        <p:spPr bwMode="gray">
          <a:xfrm flipH="1" flipV="1">
            <a:off x="5397717" y="1933308"/>
            <a:ext cx="8516" cy="1312985"/>
          </a:xfrm>
          <a:prstGeom prst="curvedConnector3">
            <a:avLst>
              <a:gd name="adj1" fmla="val -514502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6" name="Connector: Curved 75">
            <a:extLst>
              <a:ext uri="{FF2B5EF4-FFF2-40B4-BE49-F238E27FC236}">
                <a16:creationId xmlns:a16="http://schemas.microsoft.com/office/drawing/2014/main" id="{ECFBCCC0-AC2E-4979-9088-F76BD3ED9A8B}"/>
              </a:ext>
            </a:extLst>
          </p:cNvPr>
          <p:cNvCxnSpPr>
            <a:cxnSpLocks/>
            <a:endCxn id="88" idx="2"/>
          </p:cNvCxnSpPr>
          <p:nvPr/>
        </p:nvCxnSpPr>
        <p:spPr bwMode="gray">
          <a:xfrm flipV="1">
            <a:off x="3367571" y="3676785"/>
            <a:ext cx="1230332" cy="309938"/>
          </a:xfrm>
          <a:prstGeom prst="curvedConnector2">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6" name="Rectangle 85">
            <a:extLst>
              <a:ext uri="{FF2B5EF4-FFF2-40B4-BE49-F238E27FC236}">
                <a16:creationId xmlns:a16="http://schemas.microsoft.com/office/drawing/2014/main" id="{B833ABE1-3855-430E-8428-F4807AEC8964}"/>
              </a:ext>
            </a:extLst>
          </p:cNvPr>
          <p:cNvSpPr/>
          <p:nvPr/>
        </p:nvSpPr>
        <p:spPr bwMode="gray">
          <a:xfrm>
            <a:off x="4494974" y="2828743"/>
            <a:ext cx="205857" cy="45719"/>
          </a:xfrm>
          <a:prstGeom prst="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Rectangle 87">
            <a:extLst>
              <a:ext uri="{FF2B5EF4-FFF2-40B4-BE49-F238E27FC236}">
                <a16:creationId xmlns:a16="http://schemas.microsoft.com/office/drawing/2014/main" id="{2A96744F-DAD5-4BD8-A8FA-5E2F5AA22B84}"/>
              </a:ext>
            </a:extLst>
          </p:cNvPr>
          <p:cNvSpPr/>
          <p:nvPr/>
        </p:nvSpPr>
        <p:spPr bwMode="gray">
          <a:xfrm>
            <a:off x="4494974" y="3631066"/>
            <a:ext cx="205857" cy="45719"/>
          </a:xfrm>
          <a:prstGeom prst="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2" name="TextBox 111">
            <a:extLst>
              <a:ext uri="{FF2B5EF4-FFF2-40B4-BE49-F238E27FC236}">
                <a16:creationId xmlns:a16="http://schemas.microsoft.com/office/drawing/2014/main" id="{851EC385-465D-4692-9385-462592C01FA0}"/>
              </a:ext>
            </a:extLst>
          </p:cNvPr>
          <p:cNvSpPr txBox="1"/>
          <p:nvPr/>
        </p:nvSpPr>
        <p:spPr bwMode="gray">
          <a:xfrm>
            <a:off x="3588985" y="1788710"/>
            <a:ext cx="416790" cy="294745"/>
          </a:xfrm>
          <a:prstGeom prst="rect">
            <a:avLst/>
          </a:prstGeom>
          <a:solidFill>
            <a:srgbClr val="FDC0D2">
              <a:alpha val="30196"/>
            </a:srgbClr>
          </a:solidFill>
        </p:spPr>
        <p:txBody>
          <a:bodyPr wrap="square" lIns="0" tIns="0" rIns="0" bIns="0" rtlCol="0">
            <a:noAutofit/>
          </a:bodyPr>
          <a:lstStyle/>
          <a:p>
            <a:pPr algn="ctr">
              <a:spcBef>
                <a:spcPts val="300"/>
              </a:spcBef>
              <a:spcAft>
                <a:spcPts val="300"/>
              </a:spcAft>
              <a:buClr>
                <a:schemeClr val="accent1"/>
              </a:buClr>
              <a:buSzPct val="90000"/>
            </a:pPr>
            <a:r>
              <a:rPr lang="en-US" dirty="0"/>
              <a:t>p</a:t>
            </a:r>
          </a:p>
        </p:txBody>
      </p:sp>
      <p:sp>
        <p:nvSpPr>
          <p:cNvPr id="113" name="TextBox 112">
            <a:extLst>
              <a:ext uri="{FF2B5EF4-FFF2-40B4-BE49-F238E27FC236}">
                <a16:creationId xmlns:a16="http://schemas.microsoft.com/office/drawing/2014/main" id="{B886DC24-30A2-4824-BE82-32E9689AE9BE}"/>
              </a:ext>
            </a:extLst>
          </p:cNvPr>
          <p:cNvSpPr txBox="1"/>
          <p:nvPr/>
        </p:nvSpPr>
        <p:spPr bwMode="gray">
          <a:xfrm>
            <a:off x="3518771" y="2472913"/>
            <a:ext cx="557218" cy="320956"/>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lgn="ctr"/>
            <a:r>
              <a:rPr lang="en-US" dirty="0"/>
              <a:t>1-p</a:t>
            </a:r>
          </a:p>
        </p:txBody>
      </p:sp>
      <p:sp>
        <p:nvSpPr>
          <p:cNvPr id="114" name="TextBox 113">
            <a:extLst>
              <a:ext uri="{FF2B5EF4-FFF2-40B4-BE49-F238E27FC236}">
                <a16:creationId xmlns:a16="http://schemas.microsoft.com/office/drawing/2014/main" id="{0112C3F2-4900-44C7-8324-9269EDAEF85D}"/>
              </a:ext>
            </a:extLst>
          </p:cNvPr>
          <p:cNvSpPr txBox="1"/>
          <p:nvPr/>
        </p:nvSpPr>
        <p:spPr bwMode="gray">
          <a:xfrm>
            <a:off x="2138406" y="3437975"/>
            <a:ext cx="416790" cy="29474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6980C707-CA7B-4764-96F5-BCCD81D52A5B}"/>
                  </a:ext>
                </a:extLst>
              </p:cNvPr>
              <p:cNvSpPr txBox="1"/>
              <p:nvPr/>
            </p:nvSpPr>
            <p:spPr bwMode="gray">
              <a:xfrm>
                <a:off x="1991858" y="1041747"/>
                <a:ext cx="2246805" cy="830997"/>
              </a:xfrm>
              <a:prstGeom prst="rect">
                <a:avLst/>
              </a:prstGeom>
              <a:noFill/>
            </p:spPr>
            <p:txBody>
              <a:bodyPr wrap="square">
                <a:spAutoFit/>
              </a:bodyPr>
              <a:lstStyle/>
              <a:p>
                <a:pPr>
                  <a:spcBef>
                    <a:spcPts val="300"/>
                  </a:spcBef>
                  <a:spcAft>
                    <a:spcPts val="300"/>
                  </a:spcAft>
                  <a:buClr>
                    <a:schemeClr val="accent1"/>
                  </a:buClr>
                  <a:buSzPct val="90000"/>
                </a:pPr>
                <a:r>
                  <a:rPr lang="en-US" sz="1600" dirty="0"/>
                  <a:t>Probability of </a:t>
                </a: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given contact with adopters</a:t>
                </a:r>
                <a:endParaRPr lang="en-US" sz="1600" dirty="0"/>
              </a:p>
            </p:txBody>
          </p:sp>
        </mc:Choice>
        <mc:Fallback xmlns="">
          <p:sp>
            <p:nvSpPr>
              <p:cNvPr id="116" name="TextBox 115">
                <a:extLst>
                  <a:ext uri="{FF2B5EF4-FFF2-40B4-BE49-F238E27FC236}">
                    <a16:creationId xmlns:a16="http://schemas.microsoft.com/office/drawing/2014/main" id="{6980C707-CA7B-4764-96F5-BCCD81D52A5B}"/>
                  </a:ext>
                </a:extLst>
              </p:cNvPr>
              <p:cNvSpPr txBox="1">
                <a:spLocks noRot="1" noChangeAspect="1" noMove="1" noResize="1" noEditPoints="1" noAdjustHandles="1" noChangeArrowheads="1" noChangeShapeType="1" noTextEdit="1"/>
              </p:cNvSpPr>
              <p:nvPr/>
            </p:nvSpPr>
            <p:spPr bwMode="gray">
              <a:xfrm>
                <a:off x="1991858" y="1041747"/>
                <a:ext cx="2246805" cy="830997"/>
              </a:xfrm>
              <a:prstGeom prst="rect">
                <a:avLst/>
              </a:prstGeom>
              <a:blipFill>
                <a:blip r:embed="rId7"/>
                <a:stretch>
                  <a:fillRect l="-1630" t="-220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D72D99D9-2D7B-4416-BCAD-B5ACBBD202C2}"/>
                  </a:ext>
                </a:extLst>
              </p:cNvPr>
              <p:cNvSpPr txBox="1"/>
              <p:nvPr/>
            </p:nvSpPr>
            <p:spPr bwMode="gray">
              <a:xfrm>
                <a:off x="5619938" y="3042437"/>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17" name="TextBox 116">
                <a:extLst>
                  <a:ext uri="{FF2B5EF4-FFF2-40B4-BE49-F238E27FC236}">
                    <a16:creationId xmlns:a16="http://schemas.microsoft.com/office/drawing/2014/main" id="{D72D99D9-2D7B-4416-BCAD-B5ACBBD202C2}"/>
                  </a:ext>
                </a:extLst>
              </p:cNvPr>
              <p:cNvSpPr txBox="1">
                <a:spLocks noRot="1" noChangeAspect="1" noMove="1" noResize="1" noEditPoints="1" noAdjustHandles="1" noChangeArrowheads="1" noChangeShapeType="1" noTextEdit="1"/>
              </p:cNvSpPr>
              <p:nvPr/>
            </p:nvSpPr>
            <p:spPr bwMode="gray">
              <a:xfrm>
                <a:off x="5619938" y="3042437"/>
                <a:ext cx="1109994" cy="830997"/>
              </a:xfrm>
              <a:prstGeom prst="rect">
                <a:avLst/>
              </a:prstGeom>
              <a:blipFill>
                <a:blip r:embed="rId8"/>
                <a:stretch>
                  <a:fillRect l="-329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0B29EEBB-1822-4003-A9F1-C701405A4E97}"/>
                  </a:ext>
                </a:extLst>
              </p:cNvPr>
              <p:cNvSpPr txBox="1"/>
              <p:nvPr/>
            </p:nvSpPr>
            <p:spPr bwMode="gray">
              <a:xfrm>
                <a:off x="536899" y="1544286"/>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𝐼</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18" name="TextBox 117">
                <a:extLst>
                  <a:ext uri="{FF2B5EF4-FFF2-40B4-BE49-F238E27FC236}">
                    <a16:creationId xmlns:a16="http://schemas.microsoft.com/office/drawing/2014/main" id="{0B29EEBB-1822-4003-A9F1-C701405A4E97}"/>
                  </a:ext>
                </a:extLst>
              </p:cNvPr>
              <p:cNvSpPr txBox="1">
                <a:spLocks noRot="1" noChangeAspect="1" noMove="1" noResize="1" noEditPoints="1" noAdjustHandles="1" noChangeArrowheads="1" noChangeShapeType="1" noTextEdit="1"/>
              </p:cNvSpPr>
              <p:nvPr/>
            </p:nvSpPr>
            <p:spPr bwMode="gray">
              <a:xfrm>
                <a:off x="536899" y="1544286"/>
                <a:ext cx="1109994" cy="830997"/>
              </a:xfrm>
              <a:prstGeom prst="rect">
                <a:avLst/>
              </a:prstGeom>
              <a:blipFill>
                <a:blip r:embed="rId9"/>
                <a:stretch>
                  <a:fillRect l="-2747" b="-8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FEB47191-0CCB-4EDC-AF6C-A4AB2BB40395}"/>
                  </a:ext>
                </a:extLst>
              </p:cNvPr>
              <p:cNvSpPr txBox="1"/>
              <p:nvPr/>
            </p:nvSpPr>
            <p:spPr bwMode="gray">
              <a:xfrm>
                <a:off x="500006" y="3313641"/>
                <a:ext cx="1109994" cy="830997"/>
              </a:xfrm>
              <a:prstGeom prst="rect">
                <a:avLst/>
              </a:prstGeom>
              <a:noFill/>
            </p:spPr>
            <p:txBody>
              <a:bodyPr wrap="square">
                <a:spAutoFit/>
              </a:bodyPr>
              <a:lstStyle/>
              <a:p>
                <a:pPr>
                  <a:spcBef>
                    <a:spcPts val="300"/>
                  </a:spcBef>
                  <a:spcAft>
                    <a:spcPts val="300"/>
                  </a:spcAft>
                  <a:buClr>
                    <a:schemeClr val="accent1"/>
                  </a:buClr>
                  <a:buSzPct val="90000"/>
                </a:pP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𝑍</m:t>
                    </m:r>
                    <m:r>
                      <a:rPr lang="en-US" sz="1600" b="0" i="1" smtClean="0">
                        <a:latin typeface="Cambria Math" panose="02040503050406030204" pitchFamily="18" charset="0"/>
                      </a:rPr>
                      <m:t> </m:t>
                    </m:r>
                  </m:oMath>
                </a14:m>
                <a:r>
                  <a:rPr lang="en-US" sz="1600" b="0" i="0" dirty="0">
                    <a:latin typeface="+mj-lt"/>
                  </a:rPr>
                  <a:t> contact rate</a:t>
                </a:r>
                <a:endParaRPr lang="en-US" sz="1600" dirty="0"/>
              </a:p>
            </p:txBody>
          </p:sp>
        </mc:Choice>
        <mc:Fallback xmlns="">
          <p:sp>
            <p:nvSpPr>
              <p:cNvPr id="120" name="TextBox 119">
                <a:extLst>
                  <a:ext uri="{FF2B5EF4-FFF2-40B4-BE49-F238E27FC236}">
                    <a16:creationId xmlns:a16="http://schemas.microsoft.com/office/drawing/2014/main" id="{FEB47191-0CCB-4EDC-AF6C-A4AB2BB40395}"/>
                  </a:ext>
                </a:extLst>
              </p:cNvPr>
              <p:cNvSpPr txBox="1">
                <a:spLocks noRot="1" noChangeAspect="1" noMove="1" noResize="1" noEditPoints="1" noAdjustHandles="1" noChangeArrowheads="1" noChangeShapeType="1" noTextEdit="1"/>
              </p:cNvSpPr>
              <p:nvPr/>
            </p:nvSpPr>
            <p:spPr bwMode="gray">
              <a:xfrm>
                <a:off x="500006" y="3313641"/>
                <a:ext cx="1109994" cy="830997"/>
              </a:xfrm>
              <a:prstGeom prst="rect">
                <a:avLst/>
              </a:prstGeom>
              <a:blipFill>
                <a:blip r:embed="rId10"/>
                <a:stretch>
                  <a:fillRect l="-274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F66E77FB-78B8-4C9F-A9EF-72B883E0CA70}"/>
                  </a:ext>
                </a:extLst>
              </p:cNvPr>
              <p:cNvSpPr txBox="1"/>
              <p:nvPr/>
            </p:nvSpPr>
            <p:spPr bwMode="gray">
              <a:xfrm>
                <a:off x="3535299" y="4405193"/>
                <a:ext cx="524162" cy="386008"/>
              </a:xfrm>
              <a:prstGeom prst="rect">
                <a:avLst/>
              </a:prstGeom>
              <a:solidFill>
                <a:srgbClr val="FDC0D2">
                  <a:alpha val="30196"/>
                </a:srgbClr>
              </a:solidFill>
            </p:spPr>
            <p:txBody>
              <a:bodyPr wrap="square" lIns="0" tIns="0" rIns="0" bIns="0" rtlCol="0">
                <a:noAutofit/>
              </a:bodyPr>
              <a:lstStyle>
                <a:defPPr>
                  <a:defRPr lang="en-US"/>
                </a:defPPr>
                <a:lvl1pPr>
                  <a:spcBef>
                    <a:spcPts val="300"/>
                  </a:spcBef>
                  <a:spcAft>
                    <a:spcPts val="300"/>
                  </a:spcAft>
                  <a:buClr>
                    <a:schemeClr val="accent1"/>
                  </a:buClr>
                  <a:buSzPct val="90000"/>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ℓ</m:t>
                      </m:r>
                    </m:oMath>
                  </m:oMathPara>
                </a14:m>
                <a:endParaRPr lang="en-US" dirty="0"/>
              </a:p>
            </p:txBody>
          </p:sp>
        </mc:Choice>
        <mc:Fallback xmlns="">
          <p:sp>
            <p:nvSpPr>
              <p:cNvPr id="122" name="TextBox 121">
                <a:extLst>
                  <a:ext uri="{FF2B5EF4-FFF2-40B4-BE49-F238E27FC236}">
                    <a16:creationId xmlns:a16="http://schemas.microsoft.com/office/drawing/2014/main" id="{F66E77FB-78B8-4C9F-A9EF-72B883E0CA70}"/>
                  </a:ext>
                </a:extLst>
              </p:cNvPr>
              <p:cNvSpPr txBox="1">
                <a:spLocks noRot="1" noChangeAspect="1" noMove="1" noResize="1" noEditPoints="1" noAdjustHandles="1" noChangeArrowheads="1" noChangeShapeType="1" noTextEdit="1"/>
              </p:cNvSpPr>
              <p:nvPr/>
            </p:nvSpPr>
            <p:spPr bwMode="gray">
              <a:xfrm>
                <a:off x="3535299" y="4405193"/>
                <a:ext cx="524162" cy="38600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E7D78D1-7DC1-4AEF-93B2-EAEC1AAF3CBB}"/>
                  </a:ext>
                </a:extLst>
              </p:cNvPr>
              <p:cNvSpPr txBox="1"/>
              <p:nvPr/>
            </p:nvSpPr>
            <p:spPr bwMode="gray">
              <a:xfrm>
                <a:off x="980769" y="4313126"/>
                <a:ext cx="2246805" cy="830997"/>
              </a:xfrm>
              <a:prstGeom prst="rect">
                <a:avLst/>
              </a:prstGeom>
              <a:noFill/>
            </p:spPr>
            <p:txBody>
              <a:bodyPr wrap="square">
                <a:spAutoFit/>
              </a:bodyPr>
              <a:lstStyle/>
              <a:p>
                <a:pPr>
                  <a:spcBef>
                    <a:spcPts val="300"/>
                  </a:spcBef>
                  <a:spcAft>
                    <a:spcPts val="300"/>
                  </a:spcAft>
                  <a:buClr>
                    <a:schemeClr val="accent1"/>
                  </a:buClr>
                  <a:buSzPct val="90000"/>
                </a:pPr>
                <a:r>
                  <a:rPr lang="en-US" sz="1600" dirty="0"/>
                  <a:t>Probability of </a:t>
                </a: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𝑍</m:t>
                    </m:r>
                    <m:r>
                      <a:rPr lang="en-US" sz="1600" b="0" i="1" smtClean="0">
                        <a:latin typeface="Cambria Math" panose="02040503050406030204" pitchFamily="18" charset="0"/>
                      </a:rPr>
                      <m:t> </m:t>
                    </m:r>
                  </m:oMath>
                </a14:m>
                <a:r>
                  <a:rPr lang="en-US" sz="1600" b="0" i="0" dirty="0">
                    <a:latin typeface="+mj-lt"/>
                  </a:rPr>
                  <a:t> given contact with skeptics</a:t>
                </a:r>
                <a:endParaRPr lang="en-US" sz="1600" dirty="0"/>
              </a:p>
            </p:txBody>
          </p:sp>
        </mc:Choice>
        <mc:Fallback xmlns="">
          <p:sp>
            <p:nvSpPr>
              <p:cNvPr id="123" name="TextBox 122">
                <a:extLst>
                  <a:ext uri="{FF2B5EF4-FFF2-40B4-BE49-F238E27FC236}">
                    <a16:creationId xmlns:a16="http://schemas.microsoft.com/office/drawing/2014/main" id="{6E7D78D1-7DC1-4AEF-93B2-EAEC1AAF3CBB}"/>
                  </a:ext>
                </a:extLst>
              </p:cNvPr>
              <p:cNvSpPr txBox="1">
                <a:spLocks noRot="1" noChangeAspect="1" noMove="1" noResize="1" noEditPoints="1" noAdjustHandles="1" noChangeArrowheads="1" noChangeShapeType="1" noTextEdit="1"/>
              </p:cNvSpPr>
              <p:nvPr/>
            </p:nvSpPr>
            <p:spPr bwMode="gray">
              <a:xfrm>
                <a:off x="980769" y="4313126"/>
                <a:ext cx="2246805" cy="830997"/>
              </a:xfrm>
              <a:prstGeom prst="rect">
                <a:avLst/>
              </a:prstGeom>
              <a:blipFill>
                <a:blip r:embed="rId12"/>
                <a:stretch>
                  <a:fillRect l="-1630" t="-2206" b="-8824"/>
                </a:stretch>
              </a:blipFill>
            </p:spPr>
            <p:txBody>
              <a:bodyPr/>
              <a:lstStyle/>
              <a:p>
                <a:r>
                  <a:rPr lang="en-US">
                    <a:noFill/>
                  </a:rPr>
                  <a:t> </a:t>
                </a:r>
              </a:p>
            </p:txBody>
          </p:sp>
        </mc:Fallback>
      </mc:AlternateContent>
      <p:cxnSp>
        <p:nvCxnSpPr>
          <p:cNvPr id="126" name="Connector: Elbow 125">
            <a:extLst>
              <a:ext uri="{FF2B5EF4-FFF2-40B4-BE49-F238E27FC236}">
                <a16:creationId xmlns:a16="http://schemas.microsoft.com/office/drawing/2014/main" id="{44DFAD7A-17C2-4A22-B441-9E666F04BE1E}"/>
              </a:ext>
            </a:extLst>
          </p:cNvPr>
          <p:cNvCxnSpPr>
            <a:cxnSpLocks/>
          </p:cNvCxnSpPr>
          <p:nvPr/>
        </p:nvCxnSpPr>
        <p:spPr bwMode="gray">
          <a:xfrm rot="10800000">
            <a:off x="5302354" y="2578188"/>
            <a:ext cx="609062" cy="448613"/>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8D0BC5D7-6223-4013-A0D4-BD14E753BA4F}"/>
              </a:ext>
            </a:extLst>
          </p:cNvPr>
          <p:cNvCxnSpPr>
            <a:cxnSpLocks/>
          </p:cNvCxnSpPr>
          <p:nvPr/>
        </p:nvCxnSpPr>
        <p:spPr bwMode="gray">
          <a:xfrm flipV="1">
            <a:off x="3195364" y="4638018"/>
            <a:ext cx="323407" cy="88140"/>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5" name="Straight Arrow Connector 134">
            <a:extLst>
              <a:ext uri="{FF2B5EF4-FFF2-40B4-BE49-F238E27FC236}">
                <a16:creationId xmlns:a16="http://schemas.microsoft.com/office/drawing/2014/main" id="{76A0E982-F65C-4586-8C77-E4B636FD48FE}"/>
              </a:ext>
            </a:extLst>
          </p:cNvPr>
          <p:cNvCxnSpPr>
            <a:cxnSpLocks/>
            <a:stCxn id="116" idx="2"/>
            <a:endCxn id="112" idx="1"/>
          </p:cNvCxnSpPr>
          <p:nvPr/>
        </p:nvCxnSpPr>
        <p:spPr bwMode="gray">
          <a:xfrm>
            <a:off x="3115261" y="1872744"/>
            <a:ext cx="473724" cy="63339"/>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0" name="Straight Arrow Connector 149">
            <a:extLst>
              <a:ext uri="{FF2B5EF4-FFF2-40B4-BE49-F238E27FC236}">
                <a16:creationId xmlns:a16="http://schemas.microsoft.com/office/drawing/2014/main" id="{C5721100-2DFE-4243-9195-D1F94594A9DF}"/>
              </a:ext>
            </a:extLst>
          </p:cNvPr>
          <p:cNvCxnSpPr>
            <a:cxnSpLocks/>
            <a:stCxn id="120" idx="3"/>
            <a:endCxn id="114" idx="1"/>
          </p:cNvCxnSpPr>
          <p:nvPr/>
        </p:nvCxnSpPr>
        <p:spPr bwMode="gray">
          <a:xfrm flipV="1">
            <a:off x="1610000" y="3585348"/>
            <a:ext cx="528406" cy="143792"/>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6" name="TextBox 155">
            <a:extLst>
              <a:ext uri="{FF2B5EF4-FFF2-40B4-BE49-F238E27FC236}">
                <a16:creationId xmlns:a16="http://schemas.microsoft.com/office/drawing/2014/main" id="{F38347F4-04C9-4295-996C-F56393B779AB}"/>
              </a:ext>
            </a:extLst>
          </p:cNvPr>
          <p:cNvSpPr txBox="1"/>
          <p:nvPr/>
        </p:nvSpPr>
        <p:spPr bwMode="gray">
          <a:xfrm>
            <a:off x="9445288" y="4266488"/>
            <a:ext cx="2095126" cy="307777"/>
          </a:xfrm>
          <a:prstGeom prst="rect">
            <a:avLst/>
          </a:prstGeom>
          <a:noFill/>
        </p:spPr>
        <p:txBody>
          <a:bodyPr wrap="square">
            <a:spAutoFit/>
          </a:bodyPr>
          <a:lstStyle/>
          <a:p>
            <a:r>
              <a:rPr lang="en-US" sz="1400" dirty="0">
                <a:latin typeface="+mj-lt"/>
              </a:rPr>
              <a:t> </a:t>
            </a:r>
            <a:r>
              <a:rPr lang="en-US" sz="1400" i="1" dirty="0">
                <a:latin typeface="+mj-lt"/>
              </a:rPr>
              <a:t>N = </a:t>
            </a:r>
            <a:r>
              <a:rPr lang="en-US" sz="1400" dirty="0">
                <a:latin typeface="+mj-lt"/>
              </a:rPr>
              <a:t>population size</a:t>
            </a:r>
            <a:endParaRPr lang="en-US" sz="1400" dirty="0"/>
          </a:p>
        </p:txBody>
      </p:sp>
      <p:cxnSp>
        <p:nvCxnSpPr>
          <p:cNvPr id="162" name="Straight Arrow Connector 161">
            <a:extLst>
              <a:ext uri="{FF2B5EF4-FFF2-40B4-BE49-F238E27FC236}">
                <a16:creationId xmlns:a16="http://schemas.microsoft.com/office/drawing/2014/main" id="{3712BFD5-292E-4828-8297-9BBF36536A9B}"/>
              </a:ext>
            </a:extLst>
          </p:cNvPr>
          <p:cNvCxnSpPr>
            <a:cxnSpLocks/>
            <a:stCxn id="5" idx="3"/>
            <a:endCxn id="7" idx="1"/>
          </p:cNvCxnSpPr>
          <p:nvPr/>
        </p:nvCxnSpPr>
        <p:spPr bwMode="gray">
          <a:xfrm>
            <a:off x="1699149" y="2855737"/>
            <a:ext cx="2530998" cy="390556"/>
          </a:xfrm>
          <a:prstGeom prst="straightConnector1">
            <a:avLst/>
          </a:pr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69" name="Picture 168">
            <a:extLst>
              <a:ext uri="{FF2B5EF4-FFF2-40B4-BE49-F238E27FC236}">
                <a16:creationId xmlns:a16="http://schemas.microsoft.com/office/drawing/2014/main" id="{1D373815-0B45-4AC4-A1D4-DCF89A71B5F1}"/>
              </a:ext>
            </a:extLst>
          </p:cNvPr>
          <p:cNvPicPr>
            <a:picLocks noChangeAspect="1"/>
          </p:cNvPicPr>
          <p:nvPr/>
        </p:nvPicPr>
        <p:blipFill>
          <a:blip r:embed="rId13"/>
          <a:stretch>
            <a:fillRect/>
          </a:stretch>
        </p:blipFill>
        <p:spPr>
          <a:xfrm>
            <a:off x="6531053" y="810304"/>
            <a:ext cx="4364699" cy="3325747"/>
          </a:xfrm>
          <a:prstGeom prst="rect">
            <a:avLst/>
          </a:prstGeom>
        </p:spPr>
      </p:pic>
      <p:sp>
        <p:nvSpPr>
          <p:cNvPr id="170" name="Rectangle 169">
            <a:extLst>
              <a:ext uri="{FF2B5EF4-FFF2-40B4-BE49-F238E27FC236}">
                <a16:creationId xmlns:a16="http://schemas.microsoft.com/office/drawing/2014/main" id="{56B4D225-0218-4E27-8877-D33CA4354082}"/>
              </a:ext>
            </a:extLst>
          </p:cNvPr>
          <p:cNvSpPr/>
          <p:nvPr/>
        </p:nvSpPr>
        <p:spPr bwMode="gray">
          <a:xfrm>
            <a:off x="6654303" y="3124200"/>
            <a:ext cx="4118198" cy="859697"/>
          </a:xfrm>
          <a:prstGeom prst="rect">
            <a:avLst/>
          </a:prstGeom>
          <a:solidFill>
            <a:srgbClr val="B1063A">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1" name="Connector: Elbow 170">
            <a:extLst>
              <a:ext uri="{FF2B5EF4-FFF2-40B4-BE49-F238E27FC236}">
                <a16:creationId xmlns:a16="http://schemas.microsoft.com/office/drawing/2014/main" id="{BAFD6661-2DE3-4F79-9AAA-26BDAE3FB1DF}"/>
              </a:ext>
            </a:extLst>
          </p:cNvPr>
          <p:cNvCxnSpPr>
            <a:cxnSpLocks/>
            <a:stCxn id="13" idx="3"/>
          </p:cNvCxnSpPr>
          <p:nvPr/>
        </p:nvCxnSpPr>
        <p:spPr bwMode="gray">
          <a:xfrm flipV="1">
            <a:off x="6089991" y="1864882"/>
            <a:ext cx="449578" cy="171644"/>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56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38C0A-EBA3-4475-BBDB-F10575BE2FD9}"/>
              </a:ext>
            </a:extLst>
          </p:cNvPr>
          <p:cNvSpPr>
            <a:spLocks noGrp="1"/>
          </p:cNvSpPr>
          <p:nvPr>
            <p:ph type="title"/>
          </p:nvPr>
        </p:nvSpPr>
        <p:spPr/>
        <p:txBody>
          <a:bodyPr/>
          <a:lstStyle/>
          <a:p>
            <a:r>
              <a:rPr lang="en-US" dirty="0"/>
              <a:t>Independent Cascade model </a:t>
            </a:r>
            <a:r>
              <a:rPr lang="en-US" sz="1400" dirty="0"/>
              <a:t>[</a:t>
            </a:r>
            <a:r>
              <a:rPr lang="en-US" sz="1400" dirty="0" err="1"/>
              <a:t>Kempel</a:t>
            </a:r>
            <a:r>
              <a:rPr lang="en-US" sz="1400" dirty="0"/>
              <a:t>, </a:t>
            </a:r>
            <a:r>
              <a:rPr lang="en-US" sz="1400" dirty="0" err="1"/>
              <a:t>Kleinber</a:t>
            </a:r>
            <a:r>
              <a:rPr lang="en-US" sz="1400" dirty="0"/>
              <a:t>, </a:t>
            </a:r>
            <a:r>
              <a:rPr lang="en-US" sz="1400" dirty="0" err="1"/>
              <a:t>Tardos</a:t>
            </a:r>
            <a:r>
              <a:rPr lang="en-US" sz="1400" dirty="0"/>
              <a:t> 2003]</a:t>
            </a:r>
          </a:p>
        </p:txBody>
      </p:sp>
      <p:sp>
        <p:nvSpPr>
          <p:cNvPr id="3" name="Content Placeholder 2">
            <a:extLst>
              <a:ext uri="{FF2B5EF4-FFF2-40B4-BE49-F238E27FC236}">
                <a16:creationId xmlns:a16="http://schemas.microsoft.com/office/drawing/2014/main" id="{E7668D06-9D1E-4DA9-9283-4BE197AA71A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85DBC12-1C14-4CDA-BA19-2FC3CA231839}"/>
              </a:ext>
            </a:extLst>
          </p:cNvPr>
          <p:cNvSpPr>
            <a:spLocks noGrp="1"/>
          </p:cNvSpPr>
          <p:nvPr>
            <p:ph type="sldNum" sz="quarter" idx="12"/>
          </p:nvPr>
        </p:nvSpPr>
        <p:spPr/>
        <p:txBody>
          <a:bodyPr/>
          <a:lstStyle/>
          <a:p>
            <a:fld id="{81561042-0DC2-4A04-AA50-F6D44EB20EBA}" type="slidenum">
              <a:rPr lang="en-US" smtClean="0"/>
              <a:t>8</a:t>
            </a:fld>
            <a:endParaRPr lang="en-US"/>
          </a:p>
        </p:txBody>
      </p:sp>
      <p:sp>
        <p:nvSpPr>
          <p:cNvPr id="6" name="TextBox 5">
            <a:extLst>
              <a:ext uri="{FF2B5EF4-FFF2-40B4-BE49-F238E27FC236}">
                <a16:creationId xmlns:a16="http://schemas.microsoft.com/office/drawing/2014/main" id="{3B603351-7072-4180-8995-8B6779EEA93A}"/>
              </a:ext>
            </a:extLst>
          </p:cNvPr>
          <p:cNvSpPr txBox="1"/>
          <p:nvPr/>
        </p:nvSpPr>
        <p:spPr bwMode="gray">
          <a:xfrm>
            <a:off x="70054" y="6501376"/>
            <a:ext cx="11588545" cy="246221"/>
          </a:xfrm>
          <a:prstGeom prst="rect">
            <a:avLst/>
          </a:prstGeom>
          <a:noFill/>
        </p:spPr>
        <p:txBody>
          <a:bodyPr wrap="square">
            <a:spAutoFit/>
          </a:bodyPr>
          <a:lstStyle/>
          <a:p>
            <a:pPr algn="l"/>
            <a:r>
              <a:rPr lang="en-US" sz="1000" b="0" i="0" u="none" strike="noStrike" baseline="0" dirty="0">
                <a:latin typeface="+mj-lt"/>
              </a:rPr>
              <a:t>D. Kempe, J. Kleinberg, and ´ E. </a:t>
            </a:r>
            <a:r>
              <a:rPr lang="en-US" sz="1000" b="0" i="0" u="none" strike="noStrike" baseline="0" dirty="0" err="1">
                <a:latin typeface="+mj-lt"/>
              </a:rPr>
              <a:t>Tardos</a:t>
            </a:r>
            <a:r>
              <a:rPr lang="en-US" sz="1000" dirty="0">
                <a:latin typeface="+mj-lt"/>
              </a:rPr>
              <a:t>, (2003)</a:t>
            </a:r>
            <a:r>
              <a:rPr lang="en-US" sz="1000" b="0" i="0" u="none" strike="noStrike" baseline="0" dirty="0">
                <a:latin typeface="+mj-lt"/>
              </a:rPr>
              <a:t> “Maximizing the spread of influence through a social network,” ACM SIGKDD</a:t>
            </a:r>
            <a:endParaRPr lang="en-US" sz="1000" dirty="0">
              <a:latin typeface="+mj-lt"/>
            </a:endParaRPr>
          </a:p>
        </p:txBody>
      </p:sp>
    </p:spTree>
    <p:extLst>
      <p:ext uri="{BB962C8B-B14F-4D97-AF65-F5344CB8AC3E}">
        <p14:creationId xmlns:p14="http://schemas.microsoft.com/office/powerpoint/2010/main" val="909835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B38CC-7505-4705-8BB9-4130F62FFF3C}"/>
              </a:ext>
            </a:extLst>
          </p:cNvPr>
          <p:cNvSpPr>
            <a:spLocks noGrp="1"/>
          </p:cNvSpPr>
          <p:nvPr>
            <p:ph type="title"/>
          </p:nvPr>
        </p:nvSpPr>
        <p:spPr/>
        <p:txBody>
          <a:bodyPr/>
          <a:lstStyle/>
          <a:p>
            <a:r>
              <a:rPr lang="en-US"/>
              <a:t>Greedy approach</a:t>
            </a:r>
            <a:endParaRPr lang="en-US" dirty="0"/>
          </a:p>
        </p:txBody>
      </p:sp>
      <p:sp>
        <p:nvSpPr>
          <p:cNvPr id="3" name="Content Placeholder 2">
            <a:extLst>
              <a:ext uri="{FF2B5EF4-FFF2-40B4-BE49-F238E27FC236}">
                <a16:creationId xmlns:a16="http://schemas.microsoft.com/office/drawing/2014/main" id="{804DECD6-1F3B-47EF-85D4-1E9BDCF2677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4A39A0-818F-49D6-B9A4-B32591DFB10E}"/>
              </a:ext>
            </a:extLst>
          </p:cNvPr>
          <p:cNvSpPr>
            <a:spLocks noGrp="1"/>
          </p:cNvSpPr>
          <p:nvPr>
            <p:ph type="sldNum" sz="quarter" idx="12"/>
          </p:nvPr>
        </p:nvSpPr>
        <p:spPr/>
        <p:txBody>
          <a:bodyPr/>
          <a:lstStyle/>
          <a:p>
            <a:fld id="{81561042-0DC2-4A04-AA50-F6D44EB20EBA}" type="slidenum">
              <a:rPr lang="en-US" smtClean="0"/>
              <a:t>9</a:t>
            </a:fld>
            <a:endParaRPr lang="en-US"/>
          </a:p>
        </p:txBody>
      </p:sp>
    </p:spTree>
    <p:extLst>
      <p:ext uri="{BB962C8B-B14F-4D97-AF65-F5344CB8AC3E}">
        <p14:creationId xmlns:p14="http://schemas.microsoft.com/office/powerpoint/2010/main" val="1124845905"/>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13869</TotalTime>
  <Words>5748</Words>
  <Application>Microsoft Office PowerPoint</Application>
  <PresentationFormat>Widescreen</PresentationFormat>
  <Paragraphs>754</Paragraphs>
  <Slides>42</Slides>
  <Notes>25</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9" baseType="lpstr">
      <vt:lpstr>Arial</vt:lpstr>
      <vt:lpstr>Calibri</vt:lpstr>
      <vt:lpstr>Cambria Math</vt:lpstr>
      <vt:lpstr>CMBX10</vt:lpstr>
      <vt:lpstr>CMR10</vt:lpstr>
      <vt:lpstr>CMR17</vt:lpstr>
      <vt:lpstr>CMTI10</vt:lpstr>
      <vt:lpstr>NimbusRomNo9L-Medi</vt:lpstr>
      <vt:lpstr>NimbusRomNo9L-MediItal</vt:lpstr>
      <vt:lpstr>NimbusRomNo9L-Regu</vt:lpstr>
      <vt:lpstr>NimbusRomNo9L-ReguItal</vt:lpstr>
      <vt:lpstr>NimbusSanL-Regu</vt:lpstr>
      <vt:lpstr>NimbusSanL-ReguItal</vt:lpstr>
      <vt:lpstr>Times New Roman</vt:lpstr>
      <vt:lpstr>Verdana</vt:lpstr>
      <vt:lpstr>HPI PPT-Template</vt:lpstr>
      <vt:lpstr>Bitmap Image</vt:lpstr>
      <vt:lpstr>Propagation Graph Neural Networks lecture-14  Course on Graph Neural Networks (Winter Term 20/21)</vt:lpstr>
      <vt:lpstr>Quick recap – Where are we now?</vt:lpstr>
      <vt:lpstr>Topics (to be done)</vt:lpstr>
      <vt:lpstr>Propagation as Decision Making </vt:lpstr>
      <vt:lpstr>Example</vt:lpstr>
      <vt:lpstr>SIR model</vt:lpstr>
      <vt:lpstr>SEIZ model</vt:lpstr>
      <vt:lpstr>Independent Cascade model [Kempel, Kleinber, Tardos 2003]</vt:lpstr>
      <vt:lpstr>Greedy approach</vt:lpstr>
      <vt:lpstr>Sketch approach</vt:lpstr>
      <vt:lpstr>Discrete/Combinatorial Optimization with  Submodular Functions</vt:lpstr>
      <vt:lpstr>Discrete Optimization [Vondrak 2014]</vt:lpstr>
      <vt:lpstr>Convex, Concave, and Non-Convex functions</vt:lpstr>
      <vt:lpstr>Convex functions four properties [Lovasz 1983]</vt:lpstr>
      <vt:lpstr>Example of Combinatorial Optimization Problems</vt:lpstr>
      <vt:lpstr>PowerPoint Presentation</vt:lpstr>
      <vt:lpstr>The Phenomenon of Diminishing Returns</vt:lpstr>
      <vt:lpstr>Phenomena with Diminishing returns </vt:lpstr>
      <vt:lpstr>Sensing problem - Entropy</vt:lpstr>
      <vt:lpstr>Adaptive Sensing – Adaptive Submodularity</vt:lpstr>
      <vt:lpstr>Maximizing Influence – Viral Marketing</vt:lpstr>
      <vt:lpstr>Clustering - Graph Cuts</vt:lpstr>
      <vt:lpstr>PowerPoint Presentation</vt:lpstr>
      <vt:lpstr>PowerPoint Presentation</vt:lpstr>
      <vt:lpstr>Submodular Set Function – Definition-1</vt:lpstr>
      <vt:lpstr>Short historical perspective  of submodular functions</vt:lpstr>
      <vt:lpstr>Applications of submodular function optimization</vt:lpstr>
      <vt:lpstr>Submodularity as Information of a set [Bilmes 2020] </vt:lpstr>
      <vt:lpstr>Submodularity as Information of a set [Bilmes 2020] </vt:lpstr>
      <vt:lpstr>Examples of submodular functions</vt:lpstr>
      <vt:lpstr>Further topics on submodular optimization</vt:lpstr>
      <vt:lpstr>Example: Optimal Assignment Problem</vt:lpstr>
      <vt:lpstr>Proof of Submodularity</vt:lpstr>
      <vt:lpstr>Four cases - Proof of Submodularity</vt:lpstr>
      <vt:lpstr>Non-Decreasing - Monotone</vt:lpstr>
      <vt:lpstr>Why is submodularity important?</vt:lpstr>
      <vt:lpstr>Influence Maximization</vt:lpstr>
      <vt:lpstr>Concepts</vt:lpstr>
      <vt:lpstr>Cascade Failures in Electrical Communication Networks (ECN) [wang 2019]</vt:lpstr>
      <vt:lpstr>Dynamic Power Flow Algorithm</vt:lpstr>
      <vt:lpstr>Robustness to Time Delays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Evolution Networks lecture-9  Course on Graph Neural Networks (Winter Term 20/21)</dc:title>
  <dc:creator>Christian Adriano</dc:creator>
  <cp:lastModifiedBy>Christian Adriano</cp:lastModifiedBy>
  <cp:revision>613</cp:revision>
  <dcterms:created xsi:type="dcterms:W3CDTF">2020-12-16T15:45:57Z</dcterms:created>
  <dcterms:modified xsi:type="dcterms:W3CDTF">2021-03-02T21:18:59Z</dcterms:modified>
</cp:coreProperties>
</file>